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929292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929292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929292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929292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929292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929292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929292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929292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929292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Avenir Next Regular"/>
          <a:ea typeface="Avenir Next Regular"/>
          <a:cs typeface="Avenir Next Regular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00A1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/>
          </a:solidFill>
        </a:fill>
      </a:tcStyle>
    </a:band2H>
    <a:firstCo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13B100"/>
          </a:solidFill>
        </a:fill>
      </a:tcStyle>
    </a:firstCol>
    <a:lastRow>
      <a:tcTxStyle b="off" i="off">
        <a:font>
          <a:latin typeface="Avenir Next Regular"/>
          <a:ea typeface="Avenir Next Regular"/>
          <a:cs typeface="Avenir Next Regular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52055"/>
              <a:lumOff val="-12548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/>
          </a:solidFill>
        </a:fill>
      </a:tcStyle>
    </a:band2H>
    <a:firstCol>
      <a:tcTxStyle b="off" i="off">
        <a:font>
          <a:latin typeface="Avenir Next Medium"/>
          <a:ea typeface="Avenir Next Medium"/>
          <a:cs typeface="Avenir Next Medium"/>
        </a:font>
        <a:srgbClr val="000000"/>
      </a:tcTxStyle>
      <a:tcStyle>
        <a:tcBdr>
          <a:left>
            <a:ln w="12700" cap="flat">
              <a:solidFill>
                <a:srgbClr val="E3E5E8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E3E5E8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Avenir Next Medium"/>
          <a:ea typeface="Avenir Next Medium"/>
          <a:cs typeface="Avenir Next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E3E5E8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64646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9" d="100"/>
          <a:sy n="39" d="100"/>
        </p:scale>
        <p:origin x="88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презентации"/>
          <p:cNvSpPr txBox="1">
            <a:spLocks noGrp="1"/>
          </p:cNvSpPr>
          <p:nvPr>
            <p:ph type="title" hasCustomPrompt="1"/>
          </p:nvPr>
        </p:nvSpPr>
        <p:spPr>
          <a:xfrm>
            <a:off x="1270000" y="3289300"/>
            <a:ext cx="21844000" cy="3879454"/>
          </a:xfrm>
          <a:prstGeom prst="rect">
            <a:avLst/>
          </a:prstGeom>
        </p:spPr>
        <p:txBody>
          <a:bodyPr/>
          <a:lstStyle>
            <a:lvl1pPr defTabSz="2438338">
              <a:lnSpc>
                <a:spcPct val="90000"/>
              </a:lnSpc>
              <a:defRPr sz="11600" spc="-348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</a:defRPr>
            </a:lvl1pPr>
          </a:lstStyle>
          <a:p>
            <a:r>
              <a:t>Заголовок презентации</a:t>
            </a:r>
          </a:p>
        </p:txBody>
      </p:sp>
      <p:sp>
        <p:nvSpPr>
          <p:cNvPr id="12" name="Автор и дата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12160429"/>
            <a:ext cx="21844000" cy="694056"/>
          </a:xfrm>
          <a:prstGeom prst="rect">
            <a:avLst/>
          </a:prstGeom>
        </p:spPr>
        <p:txBody>
          <a:bodyPr/>
          <a:lstStyle>
            <a:lvl1pPr marL="0" indent="0" algn="ctr" defTabSz="808990">
              <a:spcBef>
                <a:spcPts val="0"/>
              </a:spcBef>
              <a:buClrTx/>
              <a:buSzTx/>
              <a:buNone/>
              <a:defRPr sz="343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Автор и дата</a:t>
            </a:r>
          </a:p>
        </p:txBody>
      </p:sp>
      <p:sp>
        <p:nvSpPr>
          <p:cNvPr id="13" name="Уровень текста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0000" y="6985000"/>
            <a:ext cx="21844000" cy="2512352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r>
              <a:t>Подзаголовок презентации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Информационное сообщ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Уровень текста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70000" y="4546600"/>
            <a:ext cx="21844000" cy="4678065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ClrTx/>
              <a:buSzTx/>
              <a:buNone/>
              <a:defRPr sz="8400" spc="-252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0" indent="457200" algn="ctr">
              <a:spcBef>
                <a:spcPts val="0"/>
              </a:spcBef>
              <a:buClrTx/>
              <a:buSzTx/>
              <a:buNone/>
              <a:defRPr sz="8400" spc="-252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0" indent="914400" algn="ctr">
              <a:spcBef>
                <a:spcPts val="0"/>
              </a:spcBef>
              <a:buClrTx/>
              <a:buSzTx/>
              <a:buNone/>
              <a:defRPr sz="8400" spc="-252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0" indent="1371600" algn="ctr">
              <a:spcBef>
                <a:spcPts val="0"/>
              </a:spcBef>
              <a:buClrTx/>
              <a:buSzTx/>
              <a:buNone/>
              <a:defRPr sz="8400" spc="-252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0" indent="1828800" algn="ctr">
              <a:spcBef>
                <a:spcPts val="0"/>
              </a:spcBef>
              <a:buClrTx/>
              <a:buSzTx/>
              <a:buNone/>
              <a:defRPr sz="8400" spc="-252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r>
              <a:t>Информационное сообщение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Важный фа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Уровень текста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70000" y="3906096"/>
            <a:ext cx="21844000" cy="4488604"/>
          </a:xfrm>
          <a:prstGeom prst="rect">
            <a:avLst/>
          </a:prstGeom>
        </p:spPr>
        <p:txBody>
          <a:bodyPr anchor="b"/>
          <a:lstStyle>
            <a:lvl1pPr marL="0" indent="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2400" spc="-448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Avenir Next Demi Bold"/>
              </a:defRPr>
            </a:lvl1pPr>
            <a:lvl2pPr marL="0" indent="4572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2400" spc="-448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Avenir Next Demi Bold"/>
              </a:defRPr>
            </a:lvl2pPr>
            <a:lvl3pPr marL="0" indent="9144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2400" spc="-448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Avenir Next Demi Bold"/>
              </a:defRPr>
            </a:lvl3pPr>
            <a:lvl4pPr marL="0" indent="13716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2400" spc="-448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Avenir Next Demi Bold"/>
              </a:defRPr>
            </a:lvl4pPr>
            <a:lvl5pPr marL="0" indent="18288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2400" spc="-448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Avenir Next Demi Bold"/>
              </a:defRPr>
            </a:lvl5pPr>
          </a:lstStyle>
          <a:p>
            <a:r>
              <a:t>100 %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Информация о факте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85217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Информация о факте</a:t>
            </a:r>
          </a:p>
        </p:txBody>
      </p:sp>
      <p:sp>
        <p:nvSpPr>
          <p:cNvPr id="108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Авторство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11155086"/>
            <a:ext cx="21844000" cy="832613"/>
          </a:xfrm>
          <a:prstGeom prst="rect">
            <a:avLst/>
          </a:prstGeom>
        </p:spPr>
        <p:txBody>
          <a:bodyPr anchor="ctr"/>
          <a:lstStyle>
            <a:lvl1pPr marL="0" indent="0" algn="ctr" defTabSz="792479">
              <a:spcBef>
                <a:spcPts val="0"/>
              </a:spcBef>
              <a:buClrTx/>
              <a:buSzTx/>
              <a:buNone/>
              <a:defRPr sz="4224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Авторство</a:t>
            </a:r>
          </a:p>
        </p:txBody>
      </p:sp>
      <p:sp>
        <p:nvSpPr>
          <p:cNvPr id="116" name="Уровень текста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70000" y="4659369"/>
            <a:ext cx="21844000" cy="439420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8400" spc="-16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8400" spc="-16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8400" spc="-16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8400" spc="-16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8400" spc="-16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5pPr>
          </a:lstStyle>
          <a:p>
            <a:r>
              <a:t>«Важная цитата»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 (3 шт.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482346840_2880x1920.jpg"/>
          <p:cNvSpPr>
            <a:spLocks noGrp="1"/>
          </p:cNvSpPr>
          <p:nvPr>
            <p:ph type="pic" sz="half" idx="21"/>
          </p:nvPr>
        </p:nvSpPr>
        <p:spPr>
          <a:xfrm>
            <a:off x="12192000" y="6229350"/>
            <a:ext cx="12192000" cy="812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908252162_2439x1626.jpg"/>
          <p:cNvSpPr>
            <a:spLocks noGrp="1"/>
          </p:cNvSpPr>
          <p:nvPr>
            <p:ph type="pic" sz="half" idx="22"/>
          </p:nvPr>
        </p:nvSpPr>
        <p:spPr>
          <a:xfrm>
            <a:off x="12192000" y="-641351"/>
            <a:ext cx="12192000" cy="8128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579215462_1440x2158.jpg"/>
          <p:cNvSpPr>
            <a:spLocks noGrp="1"/>
          </p:cNvSpPr>
          <p:nvPr>
            <p:ph type="pic" idx="23"/>
          </p:nvPr>
        </p:nvSpPr>
        <p:spPr>
          <a:xfrm>
            <a:off x="-1" y="-2258501"/>
            <a:ext cx="12166601" cy="1823300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Изображение"/>
          <p:cNvSpPr>
            <a:spLocks noGrp="1"/>
          </p:cNvSpPr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 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Изображение"/>
          <p:cNvSpPr>
            <a:spLocks noGrp="1"/>
          </p:cNvSpPr>
          <p:nvPr>
            <p:ph type="pic" idx="21"/>
          </p:nvPr>
        </p:nvSpPr>
        <p:spPr>
          <a:xfrm>
            <a:off x="0" y="-762000"/>
            <a:ext cx="24384000" cy="15240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Автор и дата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70000" y="12166600"/>
            <a:ext cx="21844000" cy="694055"/>
          </a:xfrm>
          <a:prstGeom prst="rect">
            <a:avLst/>
          </a:prstGeom>
        </p:spPr>
        <p:txBody>
          <a:bodyPr/>
          <a:lstStyle>
            <a:lvl1pPr marL="0" indent="0" algn="ctr" defTabSz="808990">
              <a:spcBef>
                <a:spcPts val="0"/>
              </a:spcBef>
              <a:buClrTx/>
              <a:buSzTx/>
              <a:buNone/>
              <a:defRPr sz="343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Автор и дата</a:t>
            </a:r>
          </a:p>
        </p:txBody>
      </p:sp>
      <p:sp>
        <p:nvSpPr>
          <p:cNvPr id="23" name="Заголовок презентации"/>
          <p:cNvSpPr txBox="1">
            <a:spLocks noGrp="1"/>
          </p:cNvSpPr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 defTabSz="2438400">
              <a:lnSpc>
                <a:spcPct val="90000"/>
              </a:lnSpc>
              <a:defRPr sz="11600" spc="-348"/>
            </a:lvl1pPr>
          </a:lstStyle>
          <a:p>
            <a:r>
              <a:t>Заголовок презентации</a:t>
            </a:r>
          </a:p>
        </p:txBody>
      </p:sp>
      <p:sp>
        <p:nvSpPr>
          <p:cNvPr id="24" name="Уровень текста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0000" y="6985000"/>
            <a:ext cx="21844000" cy="25146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r>
              <a:t>Подзаголовок презентации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 фото (вариант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Изображение"/>
          <p:cNvSpPr>
            <a:spLocks noGrp="1"/>
          </p:cNvSpPr>
          <p:nvPr>
            <p:ph type="pic" idx="21"/>
          </p:nvPr>
        </p:nvSpPr>
        <p:spPr>
          <a:xfrm>
            <a:off x="7962900" y="-25400"/>
            <a:ext cx="20650200" cy="13766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Заголовок слайда"/>
          <p:cNvSpPr txBox="1">
            <a:spLocks noGrp="1"/>
          </p:cNvSpPr>
          <p:nvPr>
            <p:ph type="title" hasCustomPrompt="1"/>
          </p:nvPr>
        </p:nvSpPr>
        <p:spPr>
          <a:xfrm>
            <a:off x="1270000" y="3886200"/>
            <a:ext cx="9652000" cy="3200202"/>
          </a:xfrm>
          <a:prstGeom prst="rect">
            <a:avLst/>
          </a:prstGeom>
        </p:spPr>
        <p:txBody>
          <a:bodyPr/>
          <a:lstStyle/>
          <a:p>
            <a:r>
              <a:t>Заголовок слайда</a:t>
            </a:r>
          </a:p>
        </p:txBody>
      </p:sp>
      <p:sp>
        <p:nvSpPr>
          <p:cNvPr id="34" name="Уровень текста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0000" y="6845300"/>
            <a:ext cx="9652000" cy="56642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0" indent="45720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0" indent="91440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0" indent="137160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0" indent="182880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r>
              <a:t>Подзаголовок слайда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Заголовок слайда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Заголовок слайда</a:t>
            </a:r>
          </a:p>
        </p:txBody>
      </p:sp>
      <p:sp>
        <p:nvSpPr>
          <p:cNvPr id="43" name="Подзаголовок слайда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08990">
              <a:spcBef>
                <a:spcPts val="0"/>
              </a:spcBef>
              <a:buClrTx/>
              <a:buSzTx/>
              <a:buNone/>
              <a:defRPr sz="5292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Подзаголовок слайда</a:t>
            </a:r>
          </a:p>
        </p:txBody>
      </p:sp>
      <p:sp>
        <p:nvSpPr>
          <p:cNvPr id="44" name="Уровень текста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пункта на слайде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Уровень текста 1…"/>
          <p:cNvSpPr txBox="1">
            <a:spLocks noGrp="1"/>
          </p:cNvSpPr>
          <p:nvPr>
            <p:ph type="body" idx="1" hasCustomPrompt="1"/>
          </p:nvPr>
        </p:nvSpPr>
        <p:spPr>
          <a:xfrm>
            <a:off x="1270000" y="4269316"/>
            <a:ext cx="21844000" cy="8432801"/>
          </a:xfrm>
          <a:prstGeom prst="rect">
            <a:avLst/>
          </a:prstGeom>
        </p:spPr>
        <p:txBody>
          <a:bodyPr numCol="2" spcCol="1092200"/>
          <a:lstStyle/>
          <a:p>
            <a:r>
              <a:t>Текст пункта на слайде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, пункты и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579215462_1440x2158.jpg"/>
          <p:cNvSpPr>
            <a:spLocks noGrp="1"/>
          </p:cNvSpPr>
          <p:nvPr>
            <p:ph type="pic" idx="21"/>
          </p:nvPr>
        </p:nvSpPr>
        <p:spPr>
          <a:xfrm>
            <a:off x="12204700" y="-2277533"/>
            <a:ext cx="12192000" cy="1827106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1" name="Заголовок слайда"/>
          <p:cNvSpPr txBox="1">
            <a:spLocks noGrp="1"/>
          </p:cNvSpPr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/>
          <a:p>
            <a:r>
              <a:t>Заголовок слайда</a:t>
            </a:r>
          </a:p>
        </p:txBody>
      </p:sp>
      <p:sp>
        <p:nvSpPr>
          <p:cNvPr id="62" name="Уровень текста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r>
              <a:t>Текст пункта на слайде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3" name="Подзаголовок слайда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08990">
              <a:spcBef>
                <a:spcPts val="0"/>
              </a:spcBef>
              <a:buClrTx/>
              <a:buSzTx/>
              <a:buNone/>
              <a:defRPr sz="5292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Подзаголовок слайда</a:t>
            </a:r>
          </a:p>
        </p:txBody>
      </p:sp>
      <p:sp>
        <p:nvSpPr>
          <p:cNvPr id="64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Разде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Заголовок раздела"/>
          <p:cNvSpPr txBox="1">
            <a:spLocks noGrp="1"/>
          </p:cNvSpPr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z="11600" spc="-348">
                <a:gradFill flip="none" rotWithShape="1">
                  <a:gsLst>
                    <a:gs pos="0">
                      <a:srgbClr val="00FF00"/>
                    </a:gs>
                    <a:gs pos="100000">
                      <a:srgbClr val="007DFF"/>
                    </a:gs>
                  </a:gsLst>
                  <a:lin ang="3965999" scaled="0"/>
                </a:gradFill>
              </a:defRPr>
            </a:lvl1pPr>
          </a:lstStyle>
          <a:p>
            <a:r>
              <a:t>Заголовок раздела</a:t>
            </a:r>
          </a:p>
        </p:txBody>
      </p:sp>
      <p:sp>
        <p:nvSpPr>
          <p:cNvPr id="72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Заголовок слайда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Заголовок слайда</a:t>
            </a:r>
          </a:p>
        </p:txBody>
      </p:sp>
      <p:sp>
        <p:nvSpPr>
          <p:cNvPr id="80" name="Подзаголовок слайда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08990">
              <a:spcBef>
                <a:spcPts val="0"/>
              </a:spcBef>
              <a:buClrTx/>
              <a:buSzTx/>
              <a:buNone/>
              <a:defRPr sz="5292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Подзаголовок слайда</a:t>
            </a:r>
          </a:p>
        </p:txBody>
      </p:sp>
      <p:sp>
        <p:nvSpPr>
          <p:cNvPr id="81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овестка д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Заголовок повестки дня"/>
          <p:cNvSpPr txBox="1">
            <a:spLocks noGrp="1"/>
          </p:cNvSpPr>
          <p:nvPr>
            <p:ph type="title" hasCustomPrompt="1"/>
          </p:nvPr>
        </p:nvSpPr>
        <p:spPr>
          <a:xfrm>
            <a:off x="1270000" y="812800"/>
            <a:ext cx="21844000" cy="1562100"/>
          </a:xfrm>
          <a:prstGeom prst="rect">
            <a:avLst/>
          </a:prstGeom>
        </p:spPr>
        <p:txBody>
          <a:bodyPr/>
          <a:lstStyle/>
          <a:p>
            <a:r>
              <a:t>Заголовок повестки дня</a:t>
            </a:r>
          </a:p>
        </p:txBody>
      </p:sp>
      <p:sp>
        <p:nvSpPr>
          <p:cNvPr id="89" name="Подзаголовок повестки дня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08990">
              <a:spcBef>
                <a:spcPts val="0"/>
              </a:spcBef>
              <a:buClrTx/>
              <a:buSzTx/>
              <a:buNone/>
              <a:defRPr sz="5292">
                <a:solidFill>
                  <a:srgbClr val="D5D5D5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Подзаголовок повестки дня</a:t>
            </a:r>
          </a:p>
        </p:txBody>
      </p:sp>
      <p:sp>
        <p:nvSpPr>
          <p:cNvPr id="90" name="Уровень текста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buClrTx/>
              <a:buSzTx/>
              <a:buNone/>
              <a:defRPr sz="5500" spc="-55"/>
            </a:lvl1pPr>
            <a:lvl2pPr marL="0" indent="457200" defTabSz="825500">
              <a:buClrTx/>
              <a:buSzTx/>
              <a:buNone/>
              <a:defRPr sz="5500" spc="-55"/>
            </a:lvl2pPr>
            <a:lvl3pPr marL="0" indent="914400" defTabSz="825500">
              <a:buClrTx/>
              <a:buSzTx/>
              <a:buNone/>
              <a:defRPr sz="5500" spc="-55"/>
            </a:lvl3pPr>
            <a:lvl4pPr marL="0" indent="1371600" defTabSz="825500">
              <a:buClrTx/>
              <a:buSzTx/>
              <a:buNone/>
              <a:defRPr sz="5500" spc="-55"/>
            </a:lvl4pPr>
            <a:lvl5pPr marL="0" indent="1828800" defTabSz="825500">
              <a:buClrTx/>
              <a:buSzTx/>
              <a:buNone/>
              <a:defRPr sz="5500" spc="-55"/>
            </a:lvl5pPr>
          </a:lstStyle>
          <a:p>
            <a:r>
              <a:t>Темы повестки дня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/>
            </a:gs>
            <a:gs pos="100000">
              <a:srgbClr val="3B3B3B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слайда"/>
          <p:cNvSpPr txBox="1">
            <a:spLocks noGrp="1"/>
          </p:cNvSpPr>
          <p:nvPr>
            <p:ph type="title" hasCustomPrompt="1"/>
          </p:nvPr>
        </p:nvSpPr>
        <p:spPr>
          <a:xfrm>
            <a:off x="1270000" y="812800"/>
            <a:ext cx="21844000" cy="1557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b">
            <a:normAutofit/>
          </a:bodyPr>
          <a:lstStyle/>
          <a:p>
            <a:r>
              <a:t>Заголовок слайда</a:t>
            </a:r>
          </a:p>
        </p:txBody>
      </p:sp>
      <p:sp>
        <p:nvSpPr>
          <p:cNvPr id="3" name="Уровень текста 1…"/>
          <p:cNvSpPr txBox="1">
            <a:spLocks noGrp="1"/>
          </p:cNvSpPr>
          <p:nvPr>
            <p:ph type="body" idx="1" hasCustomPrompt="1"/>
          </p:nvPr>
        </p:nvSpPr>
        <p:spPr>
          <a:xfrm>
            <a:off x="1270000" y="4267200"/>
            <a:ext cx="21844000" cy="843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Текст пункта на слайде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11966448" y="13065506"/>
            <a:ext cx="438405" cy="482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22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Avenir Next Demi Bold"/>
        </a:defRPr>
      </a:lvl1pPr>
      <a:lvl2pPr marL="0" marR="0" indent="457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Avenir Next Demi Bold"/>
        </a:defRPr>
      </a:lvl2pPr>
      <a:lvl3pPr marL="0" marR="0" indent="914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Avenir Next Demi Bold"/>
        </a:defRPr>
      </a:lvl3pPr>
      <a:lvl4pPr marL="0" marR="0" indent="1371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Avenir Next Demi Bold"/>
        </a:defRPr>
      </a:lvl4pPr>
      <a:lvl5pPr marL="0" marR="0" indent="18288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Avenir Next Demi Bold"/>
        </a:defRPr>
      </a:lvl5pPr>
      <a:lvl6pPr marL="0" marR="0" indent="22860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Avenir Next Demi Bold"/>
        </a:defRPr>
      </a:lvl6pPr>
      <a:lvl7pPr marL="0" marR="0" indent="2743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Avenir Next Demi Bold"/>
        </a:defRPr>
      </a:lvl7pPr>
      <a:lvl8pPr marL="0" marR="0" indent="3200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Avenir Next Demi Bold"/>
        </a:defRPr>
      </a:lvl8pPr>
      <a:lvl9pPr marL="0" marR="0" indent="3657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Avenir Next Demi Bold"/>
        </a:defRPr>
      </a:lvl9pPr>
    </p:titleStyle>
    <p:bodyStyle>
      <a:lvl1pPr marL="558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1pPr>
      <a:lvl2pPr marL="1117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2pPr>
      <a:lvl3pPr marL="1676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3pPr>
      <a:lvl4pPr marL="2235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4pPr>
      <a:lvl5pPr marL="27940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5pPr>
      <a:lvl6pPr marL="3352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6pPr>
      <a:lvl7pPr marL="3911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7pPr>
      <a:lvl8pPr marL="4470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8pPr>
      <a:lvl9pPr marL="5029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wikipedia.com/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HTML 5"/>
          <p:cNvSpPr txBox="1">
            <a:spLocks noGrp="1"/>
          </p:cNvSpPr>
          <p:nvPr>
            <p:ph type="ctrTitle"/>
          </p:nvPr>
        </p:nvSpPr>
        <p:spPr>
          <a:xfrm>
            <a:off x="790445" y="2116882"/>
            <a:ext cx="22346957" cy="4045622"/>
          </a:xfrm>
          <a:prstGeom prst="rect">
            <a:avLst/>
          </a:prstGeom>
        </p:spPr>
        <p:txBody>
          <a:bodyPr/>
          <a:lstStyle>
            <a:lvl1pPr>
              <a:defRPr sz="13600" b="1" spc="-408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r>
              <a:t>HTML 5</a:t>
            </a:r>
          </a:p>
        </p:txBody>
      </p:sp>
      <p:sp>
        <p:nvSpPr>
          <p:cNvPr id="152" name="РОМАНЕНКОВА ЛОЛА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defTabSz="825500">
              <a:defRPr sz="35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r>
              <a:t>РОМАНЕНКОВА ЛОЛА</a:t>
            </a:r>
          </a:p>
        </p:txBody>
      </p:sp>
      <p:sp>
        <p:nvSpPr>
          <p:cNvPr id="153" name="ОСНОВНЫЕ ТЕГИ И ВИДЫ РАЗМЕТКИ"/>
          <p:cNvSpPr txBox="1">
            <a:spLocks noGrp="1"/>
          </p:cNvSpPr>
          <p:nvPr>
            <p:ph type="subTitle" sz="quarter" idx="1"/>
          </p:nvPr>
        </p:nvSpPr>
        <p:spPr>
          <a:xfrm>
            <a:off x="1480610" y="6397920"/>
            <a:ext cx="21844001" cy="2512352"/>
          </a:xfrm>
          <a:prstGeom prst="rect">
            <a:avLst/>
          </a:prstGeom>
        </p:spPr>
        <p:txBody>
          <a:bodyPr/>
          <a:lstStyle>
            <a:lvl1pPr>
              <a:defRPr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r>
              <a:t>ОСНОВНЫЕ ТЕГИ И ВИДЫ РАЗМЕТКИ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Внутри тега &lt;head&gt;"/>
          <p:cNvSpPr txBox="1">
            <a:spLocks noGrp="1"/>
          </p:cNvSpPr>
          <p:nvPr>
            <p:ph type="title"/>
          </p:nvPr>
        </p:nvSpPr>
        <p:spPr>
          <a:xfrm>
            <a:off x="1270000" y="792774"/>
            <a:ext cx="21844000" cy="1557438"/>
          </a:xfrm>
          <a:prstGeom prst="rect">
            <a:avLst/>
          </a:prstGeom>
        </p:spPr>
        <p:txBody>
          <a:bodyPr/>
          <a:lstStyle>
            <a:lvl1pPr>
              <a:defRPr b="1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r>
              <a:t>Внутри тега &lt;head&gt;</a:t>
            </a:r>
          </a:p>
        </p:txBody>
      </p:sp>
      <p:sp>
        <p:nvSpPr>
          <p:cNvPr id="184" name="&lt;title&gt;&lt;/title&gt;…"/>
          <p:cNvSpPr txBox="1">
            <a:spLocks noGrp="1"/>
          </p:cNvSpPr>
          <p:nvPr>
            <p:ph type="body" idx="1"/>
          </p:nvPr>
        </p:nvSpPr>
        <p:spPr>
          <a:xfrm>
            <a:off x="1270000" y="3565165"/>
            <a:ext cx="21844000" cy="9014917"/>
          </a:xfrm>
          <a:prstGeom prst="rect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ClrTx/>
              <a:buSzTx/>
              <a:buNone/>
              <a:defRPr sz="5866" u="sng">
                <a:solidFill>
                  <a:srgbClr val="929292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&lt;title&gt;&lt;/title&gt;</a:t>
            </a:r>
            <a:endParaRPr sz="1200">
              <a:solidFill>
                <a:srgbClr val="000000"/>
              </a:solidFill>
            </a:endParaRPr>
          </a:p>
          <a:p>
            <a:pPr marL="0" indent="0" defTabSz="457200">
              <a:spcBef>
                <a:spcPts val="0"/>
              </a:spcBef>
              <a:buClrTx/>
              <a:buSzTx/>
              <a:buNone/>
              <a:defRPr sz="55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Помещает название документа в оглавление программы просмотра страниц</a:t>
            </a:r>
          </a:p>
          <a:p>
            <a:pPr marL="0" indent="0" defTabSz="457200">
              <a:spcBef>
                <a:spcPts val="0"/>
              </a:spcBef>
              <a:buClrTx/>
              <a:buSzTx/>
              <a:buNone/>
              <a:defRPr sz="12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endParaRPr/>
          </a:p>
          <a:p>
            <a:pPr marL="0" indent="0" defTabSz="457200">
              <a:spcBef>
                <a:spcPts val="0"/>
              </a:spcBef>
              <a:buClrTx/>
              <a:buSzTx/>
              <a:buNone/>
              <a:defRPr sz="5333" u="sng">
                <a:solidFill>
                  <a:srgbClr val="929292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&lt;link&gt;</a:t>
            </a:r>
            <a:endParaRPr sz="1200">
              <a:solidFill>
                <a:srgbClr val="000000"/>
              </a:solidFill>
            </a:endParaRPr>
          </a:p>
          <a:p>
            <a:pPr marL="0" indent="0" defTabSz="457200">
              <a:spcBef>
                <a:spcPts val="0"/>
              </a:spcBef>
              <a:buClrTx/>
              <a:buSzTx/>
              <a:buNone/>
              <a:defRPr sz="5333">
                <a:latin typeface="Times Roman"/>
                <a:ea typeface="Times Roman"/>
                <a:cs typeface="Times Roman"/>
                <a:sym typeface="Times Roman"/>
              </a:defRPr>
            </a:pPr>
            <a:r>
              <a:t>определяет отношение между текущей страницей и другими документами. С его помощью можно подключить файл со стилями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over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Внутри  тега &lt;head&gt;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r>
              <a:t>Внутри  тега &lt;head&gt;</a:t>
            </a:r>
          </a:p>
        </p:txBody>
      </p:sp>
      <p:sp>
        <p:nvSpPr>
          <p:cNvPr id="187" name="&lt;link rel=«stylesheet» href=«style.css» type=«text/css»&gt;…"/>
          <p:cNvSpPr txBox="1">
            <a:spLocks noGrp="1"/>
          </p:cNvSpPr>
          <p:nvPr>
            <p:ph type="body" idx="1"/>
          </p:nvPr>
        </p:nvSpPr>
        <p:spPr>
          <a:xfrm>
            <a:off x="1270000" y="2579021"/>
            <a:ext cx="21844000" cy="9551113"/>
          </a:xfrm>
          <a:prstGeom prst="rect">
            <a:avLst/>
          </a:prstGeom>
        </p:spPr>
        <p:txBody>
          <a:bodyPr/>
          <a:lstStyle/>
          <a:p>
            <a:pPr marL="0" indent="0" defTabSz="425195">
              <a:spcBef>
                <a:spcPts val="0"/>
              </a:spcBef>
              <a:buClrTx/>
              <a:buSzTx/>
              <a:buNone/>
              <a:defRPr sz="4959">
                <a:latin typeface="Times Roman"/>
                <a:ea typeface="Times Roman"/>
                <a:cs typeface="Times Roman"/>
                <a:sym typeface="Times Roman"/>
              </a:defRPr>
            </a:pPr>
            <a:endParaRPr/>
          </a:p>
          <a:p>
            <a:pPr marL="0" indent="0" defTabSz="425195">
              <a:spcBef>
                <a:spcPts val="0"/>
              </a:spcBef>
              <a:buClrTx/>
              <a:buSzTx/>
              <a:buNone/>
              <a:defRPr sz="4959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>
                <a:solidFill>
                  <a:srgbClr val="929292"/>
                </a:solidFill>
              </a:rPr>
              <a:t>&lt;link </a:t>
            </a:r>
            <a:r>
              <a:rPr>
                <a:solidFill>
                  <a:srgbClr val="92D050"/>
                </a:solidFill>
              </a:rPr>
              <a:t>rel</a:t>
            </a:r>
            <a:r>
              <a:t>=«stylesheet»</a:t>
            </a:r>
            <a:r>
              <a:rPr>
                <a:solidFill>
                  <a:srgbClr val="636363"/>
                </a:solidFill>
              </a:rPr>
              <a:t> </a:t>
            </a:r>
            <a:r>
              <a:rPr>
                <a:solidFill>
                  <a:srgbClr val="92D050"/>
                </a:solidFill>
              </a:rPr>
              <a:t>href</a:t>
            </a:r>
            <a:r>
              <a:t>=«style.css» </a:t>
            </a:r>
            <a:r>
              <a:rPr>
                <a:solidFill>
                  <a:srgbClr val="92D050"/>
                </a:solidFill>
              </a:rPr>
              <a:t>type</a:t>
            </a:r>
            <a:r>
              <a:t>=«text/css»</a:t>
            </a:r>
            <a:r>
              <a:rPr>
                <a:solidFill>
                  <a:srgbClr val="929292"/>
                </a:solidFill>
              </a:rPr>
              <a:t>&gt;</a:t>
            </a:r>
            <a:endParaRPr sz="1116">
              <a:solidFill>
                <a:srgbClr val="000000"/>
              </a:solidFill>
            </a:endParaRPr>
          </a:p>
          <a:p>
            <a:pPr marL="0" indent="0" defTabSz="425195">
              <a:spcBef>
                <a:spcPts val="0"/>
              </a:spcBef>
              <a:buClrTx/>
              <a:buSzTx/>
              <a:buNone/>
              <a:defRPr sz="1116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endParaRPr sz="1116">
              <a:solidFill>
                <a:srgbClr val="000000"/>
              </a:solidFill>
            </a:endParaRPr>
          </a:p>
          <a:p>
            <a:pPr marL="0" indent="0" defTabSz="425195">
              <a:spcBef>
                <a:spcPts val="0"/>
              </a:spcBef>
              <a:buClrTx/>
              <a:buSzTx/>
              <a:buNone/>
              <a:defRPr sz="4959">
                <a:latin typeface="Times Roman"/>
                <a:ea typeface="Times Roman"/>
                <a:cs typeface="Times Roman"/>
                <a:sym typeface="Times Roman"/>
              </a:defRPr>
            </a:pPr>
            <a:r>
              <a:t>Атрибуты </a:t>
            </a:r>
            <a:r>
              <a:rPr>
                <a:solidFill>
                  <a:srgbClr val="929292"/>
                </a:solidFill>
              </a:rPr>
              <a:t>link</a:t>
            </a:r>
            <a:r>
              <a:t>:</a:t>
            </a:r>
            <a:endParaRPr sz="1116"/>
          </a:p>
          <a:p>
            <a:pPr marL="0" indent="0" defTabSz="425195">
              <a:spcBef>
                <a:spcPts val="0"/>
              </a:spcBef>
              <a:buClrTx/>
              <a:buSzTx/>
              <a:buNone/>
              <a:defRPr sz="4959">
                <a:solidFill>
                  <a:srgbClr val="636363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rPr>
                <a:solidFill>
                  <a:srgbClr val="92D050"/>
                </a:solidFill>
              </a:rPr>
              <a:t>rel </a:t>
            </a:r>
            <a:r>
              <a:rPr>
                <a:solidFill>
                  <a:srgbClr val="FFFFFF"/>
                </a:solidFill>
              </a:rPr>
              <a:t>- Атрибут определяет отношения между текущим документом и документом, на который идет ссылка.</a:t>
            </a:r>
            <a:br/>
            <a:r>
              <a:rPr>
                <a:solidFill>
                  <a:srgbClr val="92D050"/>
                </a:solidFill>
              </a:rPr>
              <a:t>href</a:t>
            </a:r>
            <a:r>
              <a:t> </a:t>
            </a:r>
            <a:r>
              <a:rPr>
                <a:solidFill>
                  <a:srgbClr val="FFFFFF"/>
                </a:solidFill>
              </a:rPr>
              <a:t>- Основной атрибут элемента, в качестве значения выступает путь к файлу со стилями.</a:t>
            </a:r>
            <a:endParaRPr sz="1116">
              <a:solidFill>
                <a:srgbClr val="FFFFFF"/>
              </a:solidFill>
            </a:endParaRPr>
          </a:p>
          <a:p>
            <a:pPr marL="0" indent="0" defTabSz="425195">
              <a:spcBef>
                <a:spcPts val="0"/>
              </a:spcBef>
              <a:buClrTx/>
              <a:buSzTx/>
              <a:buNone/>
              <a:defRPr sz="4959">
                <a:solidFill>
                  <a:srgbClr val="636363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rPr>
                <a:solidFill>
                  <a:srgbClr val="92D050"/>
                </a:solidFill>
              </a:rPr>
              <a:t>type</a:t>
            </a:r>
            <a:r>
              <a:t> </a:t>
            </a:r>
            <a:r>
              <a:rPr>
                <a:solidFill>
                  <a:srgbClr val="FFFFFF"/>
                </a:solidFill>
              </a:rPr>
              <a:t>- Определяет тип документа, на который идет ссылка.</a:t>
            </a:r>
            <a:endParaRPr sz="1116">
              <a:solidFill>
                <a:srgbClr val="FFFFFF"/>
              </a:solidFill>
            </a:endParaRPr>
          </a:p>
          <a:p>
            <a:pPr marL="0" indent="0" defTabSz="425195">
              <a:spcBef>
                <a:spcPts val="0"/>
              </a:spcBef>
              <a:buClrTx/>
              <a:buSzTx/>
              <a:buNone/>
              <a:defRPr sz="4959">
                <a:solidFill>
                  <a:srgbClr val="636363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rPr>
                <a:solidFill>
                  <a:srgbClr val="92D050"/>
                </a:solidFill>
              </a:rPr>
              <a:t>media </a:t>
            </a:r>
            <a:r>
              <a:rPr>
                <a:solidFill>
                  <a:srgbClr val="FFFFFF"/>
                </a:solidFill>
              </a:rPr>
              <a:t>- Определяет тип устройства, к которым должен быть применен ресурс ссылки.</a:t>
            </a:r>
            <a:endParaRPr sz="1116">
              <a:solidFill>
                <a:srgbClr val="FFFFFF"/>
              </a:solidFill>
            </a:endParaRPr>
          </a:p>
          <a:p>
            <a:pPr marL="0" indent="0" defTabSz="425195">
              <a:spcBef>
                <a:spcPts val="0"/>
              </a:spcBef>
              <a:buClrTx/>
              <a:buSzTx/>
              <a:buNone/>
              <a:defRPr sz="4959">
                <a:solidFill>
                  <a:srgbClr val="636363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rPr>
                <a:solidFill>
                  <a:srgbClr val="92D050"/>
                </a:solidFill>
              </a:rPr>
              <a:t>title </a:t>
            </a:r>
            <a:r>
              <a:rPr>
                <a:solidFill>
                  <a:srgbClr val="FFFFFF"/>
                </a:solidFill>
              </a:rPr>
              <a:t>- Определяет заголовок ссылки или название набора альтернативных таблиц стилей.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over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Внутри тега &lt;head&gt;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r>
              <a:t>Внутри тега &lt;head&gt;</a:t>
            </a:r>
          </a:p>
        </p:txBody>
      </p:sp>
      <p:sp>
        <p:nvSpPr>
          <p:cNvPr id="190" name="&lt;script &lt;/script&gt;…"/>
          <p:cNvSpPr txBox="1">
            <a:spLocks noGrp="1"/>
          </p:cNvSpPr>
          <p:nvPr>
            <p:ph type="body" idx="1"/>
          </p:nvPr>
        </p:nvSpPr>
        <p:spPr>
          <a:xfrm>
            <a:off x="1145681" y="2502137"/>
            <a:ext cx="22092638" cy="9284474"/>
          </a:xfrm>
          <a:prstGeom prst="rect">
            <a:avLst/>
          </a:prstGeom>
        </p:spPr>
        <p:txBody>
          <a:bodyPr/>
          <a:lstStyle/>
          <a:p>
            <a:pPr marL="0" indent="0" defTabSz="2097023">
              <a:spcBef>
                <a:spcPts val="2000"/>
              </a:spcBef>
              <a:buClrTx/>
              <a:buSzTx/>
              <a:buNone/>
              <a:defRPr sz="4128" u="sng">
                <a:solidFill>
                  <a:srgbClr val="929292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&lt;script &lt;/script&gt;</a:t>
            </a:r>
            <a:endParaRPr sz="1032"/>
          </a:p>
          <a:p>
            <a:pPr marL="0" indent="0" defTabSz="393192">
              <a:spcBef>
                <a:spcPts val="0"/>
              </a:spcBef>
              <a:buClrTx/>
              <a:buSzTx/>
              <a:buNone/>
              <a:defRPr sz="4586">
                <a:latin typeface="Times Roman"/>
                <a:ea typeface="Times Roman"/>
                <a:cs typeface="Times Roman"/>
                <a:sym typeface="Times Roman"/>
              </a:defRPr>
            </a:pPr>
            <a:r>
              <a:t>Присоединяет к документу различные сценарии. Текст сценария может располагаться либо внутри этого элемента, либо во внешнем файле. Если текст сценария расположен во внешнем файле, то он подключается с помощью атрибутов элемента.</a:t>
            </a:r>
            <a:endParaRPr sz="1032"/>
          </a:p>
          <a:p>
            <a:pPr marL="0" indent="0" defTabSz="393192">
              <a:spcBef>
                <a:spcPts val="0"/>
              </a:spcBef>
              <a:buClrTx/>
              <a:buSzTx/>
              <a:buNone/>
              <a:defRPr sz="1032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endParaRPr sz="1032"/>
          </a:p>
          <a:p>
            <a:pPr marL="0" indent="0" defTabSz="393192">
              <a:spcBef>
                <a:spcPts val="0"/>
              </a:spcBef>
              <a:buClrTx/>
              <a:buSzTx/>
              <a:buNone/>
              <a:defRPr sz="4586">
                <a:solidFill>
                  <a:srgbClr val="8FE2FF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rPr>
                <a:solidFill>
                  <a:srgbClr val="929292"/>
                </a:solidFill>
              </a:rPr>
              <a:t>&lt;script</a:t>
            </a:r>
            <a:r>
              <a:rPr>
                <a:solidFill>
                  <a:srgbClr val="E0700E"/>
                </a:solidFill>
              </a:rPr>
              <a:t> </a:t>
            </a:r>
            <a:r>
              <a:rPr>
                <a:solidFill>
                  <a:srgbClr val="92D050"/>
                </a:solidFill>
              </a:rPr>
              <a:t>src</a:t>
            </a:r>
            <a:r>
              <a:rPr>
                <a:solidFill>
                  <a:srgbClr val="FFFFFF"/>
                </a:solidFill>
              </a:rPr>
              <a:t>=«script.js</a:t>
            </a:r>
            <a:r>
              <a:rPr>
                <a:solidFill>
                  <a:srgbClr val="FAFFFC"/>
                </a:solidFill>
              </a:rPr>
              <a:t>»</a:t>
            </a:r>
            <a:r>
              <a:rPr>
                <a:solidFill>
                  <a:srgbClr val="929292"/>
                </a:solidFill>
              </a:rPr>
              <a:t>&gt;&lt;/script&gt;</a:t>
            </a:r>
            <a:endParaRPr sz="1032">
              <a:solidFill>
                <a:srgbClr val="000000"/>
              </a:solidFill>
            </a:endParaRPr>
          </a:p>
          <a:p>
            <a:pPr marL="0" indent="0" defTabSz="393192">
              <a:spcBef>
                <a:spcPts val="0"/>
              </a:spcBef>
              <a:buClrTx/>
              <a:buSzTx/>
              <a:buNone/>
              <a:defRPr sz="1032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endParaRPr sz="1032">
              <a:solidFill>
                <a:srgbClr val="000000"/>
              </a:solidFill>
            </a:endParaRPr>
          </a:p>
          <a:p>
            <a:pPr marL="0" indent="0" defTabSz="393192">
              <a:spcBef>
                <a:spcPts val="0"/>
              </a:spcBef>
              <a:buClrTx/>
              <a:buSzTx/>
              <a:buNone/>
              <a:defRPr sz="4586">
                <a:latin typeface="Times Roman"/>
                <a:ea typeface="Times Roman"/>
                <a:cs typeface="Times Roman"/>
                <a:sym typeface="Times Roman"/>
              </a:defRPr>
            </a:pPr>
            <a:r>
              <a:t>Атрибуты:</a:t>
            </a:r>
            <a:endParaRPr sz="1032"/>
          </a:p>
          <a:p>
            <a:pPr marL="0" indent="0" defTabSz="393192">
              <a:spcBef>
                <a:spcPts val="0"/>
              </a:spcBef>
              <a:buClrTx/>
              <a:buSzTx/>
              <a:buNone/>
              <a:defRPr sz="4586">
                <a:solidFill>
                  <a:srgbClr val="5E5E5E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rPr>
                <a:solidFill>
                  <a:srgbClr val="92D050"/>
                </a:solidFill>
              </a:rPr>
              <a:t>src</a:t>
            </a:r>
            <a:r>
              <a:t> </a:t>
            </a:r>
            <a:r>
              <a:rPr>
                <a:solidFill>
                  <a:srgbClr val="FFFFFF"/>
                </a:solidFill>
              </a:rPr>
              <a:t>- Указывает на месторасположение файла со сценарием, значение атрибута — это url файла, содержащего JavaScript-программу.</a:t>
            </a:r>
            <a:endParaRPr sz="1032">
              <a:solidFill>
                <a:srgbClr val="FFFFFF"/>
              </a:solidFill>
            </a:endParaRPr>
          </a:p>
          <a:p>
            <a:pPr marL="0" indent="0" defTabSz="393192">
              <a:spcBef>
                <a:spcPts val="0"/>
              </a:spcBef>
              <a:buClrTx/>
              <a:buSzTx/>
              <a:buNone/>
              <a:defRPr sz="4586">
                <a:solidFill>
                  <a:srgbClr val="5E5E5E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rPr>
                <a:solidFill>
                  <a:srgbClr val="92D050"/>
                </a:solidFill>
              </a:rPr>
              <a:t>type</a:t>
            </a:r>
            <a:r>
              <a:t> </a:t>
            </a:r>
            <a:r>
              <a:rPr>
                <a:solidFill>
                  <a:srgbClr val="FFFFFF"/>
                </a:solidFill>
              </a:rPr>
              <a:t>- Используются для объявления языка сценария, использованного при составлении содержимого элемента.</a:t>
            </a:r>
            <a:endParaRPr sz="1032">
              <a:solidFill>
                <a:srgbClr val="FFFFFF"/>
              </a:solidFill>
            </a:endParaRPr>
          </a:p>
          <a:p>
            <a:pPr marL="0" indent="0" defTabSz="393192">
              <a:spcBef>
                <a:spcPts val="0"/>
              </a:spcBef>
              <a:buClrTx/>
              <a:buSzTx/>
              <a:buNone/>
              <a:defRPr sz="4586">
                <a:latin typeface="Times Roman"/>
                <a:ea typeface="Times Roman"/>
                <a:cs typeface="Times Roman"/>
                <a:sym typeface="Times Roman"/>
              </a:defRPr>
            </a:pPr>
            <a:r>
              <a:t>charset – Определяет кодировку символов.</a:t>
            </a:r>
            <a:endParaRPr sz="1032"/>
          </a:p>
          <a:p>
            <a:pPr marL="0" indent="0" defTabSz="393192">
              <a:spcBef>
                <a:spcPts val="0"/>
              </a:spcBef>
              <a:buClrTx/>
              <a:buSzTx/>
              <a:buNone/>
              <a:defRPr sz="4586">
                <a:solidFill>
                  <a:srgbClr val="5E5E5E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rPr>
                <a:solidFill>
                  <a:srgbClr val="92D050"/>
                </a:solidFill>
              </a:rPr>
              <a:t>async</a:t>
            </a:r>
            <a:r>
              <a:t> </a:t>
            </a:r>
            <a:r>
              <a:rPr>
                <a:solidFill>
                  <a:srgbClr val="FFFFFF"/>
                </a:solidFill>
              </a:rPr>
              <a:t>- Атрибут указывает на то, что сценарий будет выполняться асинхронно с остальной частью страницы.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over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Атрибуты тега &lt;body&gt;"/>
          <p:cNvSpPr txBox="1"/>
          <p:nvPr/>
        </p:nvSpPr>
        <p:spPr>
          <a:xfrm>
            <a:off x="6685840" y="378272"/>
            <a:ext cx="10366208" cy="1384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80000"/>
              </a:lnSpc>
              <a:defRPr sz="8400" b="1" spc="-252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r>
              <a:t>Атрибуты тега &lt;body&gt;</a:t>
            </a:r>
          </a:p>
        </p:txBody>
      </p:sp>
      <p:graphicFrame>
        <p:nvGraphicFramePr>
          <p:cNvPr id="193" name="Таблица"/>
          <p:cNvGraphicFramePr/>
          <p:nvPr/>
        </p:nvGraphicFramePr>
        <p:xfrm>
          <a:off x="2093565" y="2285104"/>
          <a:ext cx="20562906" cy="10420941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45663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83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46203"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100" b="1">
                          <a:solidFill>
                            <a:srgbClr val="D5D5D5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Атрибут</a:t>
                      </a:r>
                    </a:p>
                  </a:txBody>
                  <a:tcPr marL="190500" marR="190500" marT="88900" marB="88900" anchor="ctr" horzOverflow="overflow">
                    <a:lnB w="12700">
                      <a:solidFill>
                        <a:srgbClr val="E6E6E6"/>
                      </a:solidFill>
                      <a:miter lim="400000"/>
                    </a:lnB>
                    <a:solidFill>
                      <a:srgbClr val="F5F5F5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100" b="1">
                          <a:solidFill>
                            <a:srgbClr val="D5D5D5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Описание, принимаемое значение</a:t>
                      </a:r>
                    </a:p>
                  </a:txBody>
                  <a:tcPr marL="190500" marR="190500" marT="88900" marB="88900" anchor="ctr" horzOverflow="overflow">
                    <a:lnB w="12700">
                      <a:solidFill>
                        <a:srgbClr val="E6E6E6"/>
                      </a:solidFill>
                      <a:miter lim="400000"/>
                    </a:lnB>
                    <a:solidFill>
                      <a:srgbClr val="F5F5F5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6203">
                <a:tc>
                  <a:txBody>
                    <a:bodyPr/>
                    <a:lstStyle/>
                    <a:p>
                      <a:pPr algn="l" defTabSz="457200">
                        <a:lnSpc>
                          <a:spcPts val="57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100">
                          <a:solidFill>
                            <a:srgbClr val="D5D5D5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onafterprint</a:t>
                      </a:r>
                    </a:p>
                  </a:txBody>
                  <a:tcPr marL="190500" marR="190500" marT="63500" marB="63500" anchor="ctr" horzOverflow="overflow">
                    <a:lnL w="12700">
                      <a:solidFill>
                        <a:srgbClr val="E6E6E6"/>
                      </a:solidFill>
                      <a:miter lim="400000"/>
                    </a:lnL>
                    <a:lnR w="12700">
                      <a:solidFill>
                        <a:srgbClr val="E6E6E6"/>
                      </a:solidFill>
                      <a:miter lim="400000"/>
                    </a:lnR>
                    <a:lnT w="12700">
                      <a:solidFill>
                        <a:srgbClr val="E6E6E6"/>
                      </a:solidFill>
                      <a:miter lim="400000"/>
                    </a:lnT>
                    <a:lnB w="12700">
                      <a:solidFill>
                        <a:srgbClr val="E6E6E6"/>
                      </a:solidFill>
                      <a:miter lim="400000"/>
                    </a:lnB>
                    <a:solidFill>
                      <a:srgbClr val="F5F5F5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57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100">
                          <a:solidFill>
                            <a:srgbClr val="D5D5D5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Событие, срабатывающее после отправки страницы на печать или после закрытия окна печати.</a:t>
                      </a:r>
                    </a:p>
                  </a:txBody>
                  <a:tcPr marL="190500" marR="190500" marT="63500" marB="63500" anchor="ctr" horzOverflow="overflow">
                    <a:lnL w="12700">
                      <a:solidFill>
                        <a:srgbClr val="E6E6E6"/>
                      </a:solidFill>
                      <a:miter lim="400000"/>
                    </a:lnL>
                    <a:lnR w="12700">
                      <a:solidFill>
                        <a:srgbClr val="E6E6E6"/>
                      </a:solidFill>
                      <a:miter lim="400000"/>
                    </a:lnR>
                    <a:lnT w="12700">
                      <a:solidFill>
                        <a:srgbClr val="E6E6E6"/>
                      </a:solidFill>
                      <a:miter lim="400000"/>
                    </a:lnT>
                    <a:lnB w="12700">
                      <a:solidFill>
                        <a:srgbClr val="E6E6E6"/>
                      </a:solidFill>
                      <a:miter lim="400000"/>
                    </a:lnB>
                    <a:solidFill>
                      <a:srgbClr val="F5F5F5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6203">
                <a:tc>
                  <a:txBody>
                    <a:bodyPr/>
                    <a:lstStyle/>
                    <a:p>
                      <a:pPr algn="l" defTabSz="457200">
                        <a:lnSpc>
                          <a:spcPts val="57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100">
                          <a:solidFill>
                            <a:srgbClr val="D5D5D5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onbeforeprint</a:t>
                      </a:r>
                    </a:p>
                  </a:txBody>
                  <a:tcPr marL="190500" marR="190500" marT="63500" marB="63500" anchor="ctr" horzOverflow="overflow">
                    <a:lnL w="12700">
                      <a:solidFill>
                        <a:srgbClr val="E6E6E6"/>
                      </a:solidFill>
                      <a:miter lim="400000"/>
                    </a:lnL>
                    <a:lnR w="12700">
                      <a:solidFill>
                        <a:srgbClr val="E6E6E6"/>
                      </a:solidFill>
                      <a:miter lim="400000"/>
                    </a:lnR>
                    <a:lnT w="12700">
                      <a:solidFill>
                        <a:srgbClr val="E6E6E6"/>
                      </a:solidFill>
                      <a:miter lim="400000"/>
                    </a:lnT>
                    <a:lnB w="12700">
                      <a:solidFill>
                        <a:srgbClr val="E6E6E6"/>
                      </a:solidFill>
                      <a:miter lim="400000"/>
                    </a:lnB>
                    <a:solidFill>
                      <a:srgbClr val="F5F5F5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57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100">
                          <a:solidFill>
                            <a:srgbClr val="D5D5D5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Событие, срабатывающее перед отправкой страницы на печать.</a:t>
                      </a:r>
                    </a:p>
                  </a:txBody>
                  <a:tcPr marL="190500" marR="190500" marT="63500" marB="63500" anchor="ctr" horzOverflow="overflow">
                    <a:lnL w="12700">
                      <a:solidFill>
                        <a:srgbClr val="E6E6E6"/>
                      </a:solidFill>
                      <a:miter lim="400000"/>
                    </a:lnL>
                    <a:lnR w="12700">
                      <a:solidFill>
                        <a:srgbClr val="E6E6E6"/>
                      </a:solidFill>
                      <a:miter lim="400000"/>
                    </a:lnR>
                    <a:lnT w="12700">
                      <a:solidFill>
                        <a:srgbClr val="E6E6E6"/>
                      </a:solidFill>
                      <a:miter lim="400000"/>
                    </a:lnT>
                    <a:lnB w="12700">
                      <a:solidFill>
                        <a:srgbClr val="E6E6E6"/>
                      </a:solidFill>
                      <a:miter lim="400000"/>
                    </a:lnB>
                    <a:solidFill>
                      <a:srgbClr val="F5F5F5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6203">
                <a:tc>
                  <a:txBody>
                    <a:bodyPr/>
                    <a:lstStyle/>
                    <a:p>
                      <a:pPr algn="l" defTabSz="457200">
                        <a:lnSpc>
                          <a:spcPts val="57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100">
                          <a:solidFill>
                            <a:srgbClr val="D5D5D5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onbeforeunload</a:t>
                      </a:r>
                    </a:p>
                  </a:txBody>
                  <a:tcPr marL="190500" marR="190500" marT="63500" marB="63500" anchor="ctr" horzOverflow="overflow">
                    <a:lnL w="12700">
                      <a:solidFill>
                        <a:srgbClr val="E6E6E6"/>
                      </a:solidFill>
                      <a:miter lim="400000"/>
                    </a:lnL>
                    <a:lnR w="12700">
                      <a:solidFill>
                        <a:srgbClr val="E6E6E6"/>
                      </a:solidFill>
                      <a:miter lim="400000"/>
                    </a:lnR>
                    <a:lnT w="12700">
                      <a:solidFill>
                        <a:srgbClr val="E6E6E6"/>
                      </a:solidFill>
                      <a:miter lim="400000"/>
                    </a:lnT>
                    <a:lnB w="12700">
                      <a:solidFill>
                        <a:srgbClr val="E6E6E6"/>
                      </a:solidFill>
                      <a:miter lim="400000"/>
                    </a:lnB>
                    <a:solidFill>
                      <a:srgbClr val="F5F5F5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57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100">
                          <a:solidFill>
                            <a:srgbClr val="D5D5D5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Событие срабатывает, когда посетитель инициировал переход на другую страницу или нажал «закрыть окно».</a:t>
                      </a:r>
                    </a:p>
                  </a:txBody>
                  <a:tcPr marL="190500" marR="190500" marT="63500" marB="63500" anchor="ctr" horzOverflow="overflow">
                    <a:lnL w="12700">
                      <a:solidFill>
                        <a:srgbClr val="E6E6E6"/>
                      </a:solidFill>
                      <a:miter lim="400000"/>
                    </a:lnL>
                    <a:lnR w="12700">
                      <a:solidFill>
                        <a:srgbClr val="E6E6E6"/>
                      </a:solidFill>
                      <a:miter lim="400000"/>
                    </a:lnR>
                    <a:lnT w="12700">
                      <a:solidFill>
                        <a:srgbClr val="E6E6E6"/>
                      </a:solidFill>
                      <a:miter lim="400000"/>
                    </a:lnT>
                    <a:lnB w="12700">
                      <a:solidFill>
                        <a:srgbClr val="E6E6E6"/>
                      </a:solidFill>
                      <a:miter lim="400000"/>
                    </a:lnB>
                    <a:solidFill>
                      <a:srgbClr val="F5F5F5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6203">
                <a:tc>
                  <a:txBody>
                    <a:bodyPr/>
                    <a:lstStyle/>
                    <a:p>
                      <a:pPr algn="l" defTabSz="457200">
                        <a:lnSpc>
                          <a:spcPts val="57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100">
                          <a:solidFill>
                            <a:srgbClr val="D5D5D5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onhashchange</a:t>
                      </a:r>
                    </a:p>
                  </a:txBody>
                  <a:tcPr marL="190500" marR="190500" marT="63500" marB="63500" anchor="ctr" horzOverflow="overflow">
                    <a:lnL w="12700">
                      <a:solidFill>
                        <a:srgbClr val="E6E6E6"/>
                      </a:solidFill>
                      <a:miter lim="400000"/>
                    </a:lnL>
                    <a:lnR w="12700">
                      <a:solidFill>
                        <a:srgbClr val="E6E6E6"/>
                      </a:solidFill>
                      <a:miter lim="400000"/>
                    </a:lnR>
                    <a:lnT w="12700">
                      <a:solidFill>
                        <a:srgbClr val="E6E6E6"/>
                      </a:solidFill>
                      <a:miter lim="400000"/>
                    </a:lnT>
                    <a:lnB w="12700">
                      <a:solidFill>
                        <a:srgbClr val="E6E6E6"/>
                      </a:solidFill>
                      <a:miter lim="400000"/>
                    </a:lnB>
                    <a:solidFill>
                      <a:srgbClr val="F5F5F5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57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100">
                          <a:solidFill>
                            <a:srgbClr val="D5D5D5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Событие срабатывает, когда меняется hash- часть URL</a:t>
                      </a:r>
                    </a:p>
                  </a:txBody>
                  <a:tcPr marL="190500" marR="190500" marT="63500" marB="63500" anchor="ctr" horzOverflow="overflow">
                    <a:lnL w="12700">
                      <a:solidFill>
                        <a:srgbClr val="E6E6E6"/>
                      </a:solidFill>
                      <a:miter lim="400000"/>
                    </a:lnL>
                    <a:lnR w="12700">
                      <a:solidFill>
                        <a:srgbClr val="E6E6E6"/>
                      </a:solidFill>
                      <a:miter lim="400000"/>
                    </a:lnR>
                    <a:lnT w="12700">
                      <a:solidFill>
                        <a:srgbClr val="E6E6E6"/>
                      </a:solidFill>
                      <a:miter lim="400000"/>
                    </a:lnT>
                    <a:lnB w="12700">
                      <a:solidFill>
                        <a:srgbClr val="E6E6E6"/>
                      </a:solidFill>
                      <a:miter lim="400000"/>
                    </a:lnB>
                    <a:solidFill>
                      <a:srgbClr val="F5F5F5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46203">
                <a:tc>
                  <a:txBody>
                    <a:bodyPr/>
                    <a:lstStyle/>
                    <a:p>
                      <a:pPr algn="l" defTabSz="457200">
                        <a:lnSpc>
                          <a:spcPts val="57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100">
                          <a:solidFill>
                            <a:srgbClr val="D5D5D5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onmessage</a:t>
                      </a:r>
                    </a:p>
                  </a:txBody>
                  <a:tcPr marL="190500" marR="190500" marT="63500" marB="63500" anchor="ctr" horzOverflow="overflow">
                    <a:lnL w="12700">
                      <a:solidFill>
                        <a:srgbClr val="E6E6E6"/>
                      </a:solidFill>
                      <a:miter lim="400000"/>
                    </a:lnL>
                    <a:lnR w="12700">
                      <a:solidFill>
                        <a:srgbClr val="E6E6E6"/>
                      </a:solidFill>
                      <a:miter lim="400000"/>
                    </a:lnR>
                    <a:lnT w="12700">
                      <a:solidFill>
                        <a:srgbClr val="E6E6E6"/>
                      </a:solidFill>
                      <a:miter lim="400000"/>
                    </a:lnT>
                    <a:lnB w="12700">
                      <a:solidFill>
                        <a:srgbClr val="E6E6E6"/>
                      </a:solidFill>
                      <a:miter lim="400000"/>
                    </a:lnB>
                    <a:solidFill>
                      <a:srgbClr val="F5F5F5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57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100">
                          <a:solidFill>
                            <a:srgbClr val="D5D5D5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Событие происходит, когда сообщение получено через источник события.
</a:t>
                      </a:r>
                    </a:p>
                  </a:txBody>
                  <a:tcPr marL="190500" marR="190500" marT="63500" marB="63500" anchor="ctr" horzOverflow="overflow">
                    <a:lnL w="12700">
                      <a:solidFill>
                        <a:srgbClr val="E6E6E6"/>
                      </a:solidFill>
                      <a:miter lim="400000"/>
                    </a:lnL>
                    <a:lnR w="12700">
                      <a:solidFill>
                        <a:srgbClr val="E6E6E6"/>
                      </a:solidFill>
                      <a:miter lim="400000"/>
                    </a:lnR>
                    <a:lnT w="12700">
                      <a:solidFill>
                        <a:srgbClr val="E6E6E6"/>
                      </a:solidFill>
                      <a:miter lim="400000"/>
                    </a:lnT>
                    <a:lnB w="12700">
                      <a:solidFill>
                        <a:srgbClr val="E6E6E6"/>
                      </a:solidFill>
                      <a:miter lim="400000"/>
                    </a:lnB>
                    <a:solidFill>
                      <a:srgbClr val="F5F5F5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46203">
                <a:tc>
                  <a:txBody>
                    <a:bodyPr/>
                    <a:lstStyle/>
                    <a:p>
                      <a:pPr algn="l" defTabSz="457200">
                        <a:lnSpc>
                          <a:spcPts val="57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100">
                          <a:solidFill>
                            <a:srgbClr val="D5D5D5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onoffline</a:t>
                      </a:r>
                    </a:p>
                  </a:txBody>
                  <a:tcPr marL="190500" marR="190500" marT="63500" marB="63500" anchor="ctr" horzOverflow="overflow">
                    <a:lnL w="12700">
                      <a:solidFill>
                        <a:srgbClr val="E6E6E6"/>
                      </a:solidFill>
                      <a:miter lim="400000"/>
                    </a:lnL>
                    <a:lnR w="12700">
                      <a:solidFill>
                        <a:srgbClr val="E6E6E6"/>
                      </a:solidFill>
                      <a:miter lim="400000"/>
                    </a:lnR>
                    <a:lnT w="12700">
                      <a:solidFill>
                        <a:srgbClr val="E6E6E6"/>
                      </a:solidFill>
                      <a:miter lim="400000"/>
                    </a:lnT>
                    <a:lnB w="12700">
                      <a:solidFill>
                        <a:srgbClr val="E6E6E6"/>
                      </a:solidFill>
                      <a:miter lim="400000"/>
                    </a:lnB>
                    <a:solidFill>
                      <a:srgbClr val="F5F5F5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57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100">
                          <a:solidFill>
                            <a:srgbClr val="D5D5D5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Событие вызывается браузером в том случае, когда браузер определит, что соединение с интернет пропало.</a:t>
                      </a:r>
                    </a:p>
                  </a:txBody>
                  <a:tcPr marL="190500" marR="190500" marT="63500" marB="63500" anchor="ctr" horzOverflow="overflow">
                    <a:lnL w="12700">
                      <a:solidFill>
                        <a:srgbClr val="E6E6E6"/>
                      </a:solidFill>
                      <a:miter lim="400000"/>
                    </a:lnL>
                    <a:lnR w="12700">
                      <a:solidFill>
                        <a:srgbClr val="E6E6E6"/>
                      </a:solidFill>
                      <a:miter lim="400000"/>
                    </a:lnR>
                    <a:lnT w="12700">
                      <a:solidFill>
                        <a:srgbClr val="E6E6E6"/>
                      </a:solidFill>
                      <a:miter lim="400000"/>
                    </a:lnT>
                    <a:lnB w="12700">
                      <a:solidFill>
                        <a:srgbClr val="E6E6E6"/>
                      </a:solidFill>
                      <a:miter lim="400000"/>
                    </a:lnB>
                    <a:solidFill>
                      <a:srgbClr val="F5F5F5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46203">
                <a:tc>
                  <a:txBody>
                    <a:bodyPr/>
                    <a:lstStyle/>
                    <a:p>
                      <a:pPr algn="l" defTabSz="457200">
                        <a:lnSpc>
                          <a:spcPts val="57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100">
                          <a:solidFill>
                            <a:srgbClr val="D5D5D5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ononline</a:t>
                      </a:r>
                    </a:p>
                  </a:txBody>
                  <a:tcPr marL="190500" marR="190500" marT="63500" marB="63500" anchor="ctr" horzOverflow="overflow">
                    <a:lnL w="12700">
                      <a:solidFill>
                        <a:srgbClr val="E6E6E6"/>
                      </a:solidFill>
                      <a:miter lim="400000"/>
                    </a:lnL>
                    <a:lnR w="12700">
                      <a:solidFill>
                        <a:srgbClr val="E6E6E6"/>
                      </a:solidFill>
                      <a:miter lim="400000"/>
                    </a:lnR>
                    <a:lnT w="12700">
                      <a:solidFill>
                        <a:srgbClr val="E6E6E6"/>
                      </a:solidFill>
                      <a:miter lim="400000"/>
                    </a:lnT>
                    <a:lnB w="12700">
                      <a:solidFill>
                        <a:srgbClr val="E6E6E6"/>
                      </a:solidFill>
                      <a:miter lim="400000"/>
                    </a:lnB>
                    <a:solidFill>
                      <a:srgbClr val="F5F5F5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57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100">
                          <a:solidFill>
                            <a:srgbClr val="D5D5D5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Событие вызывается браузером в том случае, когда соединение с интернет возобновилось.</a:t>
                      </a:r>
                    </a:p>
                  </a:txBody>
                  <a:tcPr marL="190500" marR="190500" marT="63500" marB="63500" anchor="ctr" horzOverflow="overflow">
                    <a:lnL w="12700">
                      <a:solidFill>
                        <a:srgbClr val="E6E6E6"/>
                      </a:solidFill>
                      <a:miter lim="400000"/>
                    </a:lnL>
                    <a:lnR w="12700">
                      <a:solidFill>
                        <a:srgbClr val="E6E6E6"/>
                      </a:solidFill>
                      <a:miter lim="400000"/>
                    </a:lnR>
                    <a:lnT w="12700">
                      <a:solidFill>
                        <a:srgbClr val="E6E6E6"/>
                      </a:solidFill>
                      <a:miter lim="400000"/>
                    </a:lnT>
                    <a:lnB w="12700">
                      <a:solidFill>
                        <a:srgbClr val="E6E6E6"/>
                      </a:solidFill>
                      <a:miter lim="400000"/>
                    </a:lnB>
                    <a:solidFill>
                      <a:srgbClr val="F5F5F5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46203">
                <a:tc>
                  <a:txBody>
                    <a:bodyPr/>
                    <a:lstStyle/>
                    <a:p>
                      <a:pPr algn="l" defTabSz="457200">
                        <a:lnSpc>
                          <a:spcPts val="57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100">
                          <a:solidFill>
                            <a:srgbClr val="D5D5D5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onpagehide</a:t>
                      </a:r>
                    </a:p>
                  </a:txBody>
                  <a:tcPr marL="190500" marR="190500" marT="63500" marB="63500" anchor="ctr" horzOverflow="overflow">
                    <a:lnL w="12700">
                      <a:solidFill>
                        <a:srgbClr val="E6E6E6"/>
                      </a:solidFill>
                      <a:miter lim="400000"/>
                    </a:lnL>
                    <a:lnR w="12700">
                      <a:solidFill>
                        <a:srgbClr val="E6E6E6"/>
                      </a:solidFill>
                      <a:miter lim="400000"/>
                    </a:lnR>
                    <a:lnT w="12700">
                      <a:solidFill>
                        <a:srgbClr val="E6E6E6"/>
                      </a:solidFill>
                      <a:miter lim="400000"/>
                    </a:lnT>
                    <a:lnB w="12700">
                      <a:solidFill>
                        <a:srgbClr val="E6E6E6"/>
                      </a:solidFill>
                      <a:miter lim="400000"/>
                    </a:lnB>
                    <a:solidFill>
                      <a:srgbClr val="F5F5F5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57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100">
                          <a:solidFill>
                            <a:srgbClr val="D5D5D5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Событие происходит, когда пользователь покидает страницу посредством навигации, например, нажав на ссылку, обновив страницу, заполнив форму и т.д.</a:t>
                      </a:r>
                    </a:p>
                  </a:txBody>
                  <a:tcPr marL="190500" marR="190500" marT="63500" marB="63500" anchor="ctr" horzOverflow="overflow">
                    <a:lnL w="12700">
                      <a:solidFill>
                        <a:srgbClr val="E6E6E6"/>
                      </a:solidFill>
                      <a:miter lim="400000"/>
                    </a:lnL>
                    <a:lnR w="12700">
                      <a:solidFill>
                        <a:srgbClr val="E6E6E6"/>
                      </a:solidFill>
                      <a:miter lim="400000"/>
                    </a:lnR>
                    <a:lnT w="12700">
                      <a:solidFill>
                        <a:srgbClr val="E6E6E6"/>
                      </a:solidFill>
                      <a:miter lim="400000"/>
                    </a:lnT>
                    <a:lnB w="12700">
                      <a:solidFill>
                        <a:srgbClr val="E6E6E6"/>
                      </a:solidFill>
                      <a:miter lim="400000"/>
                    </a:lnB>
                    <a:solidFill>
                      <a:srgbClr val="F5F5F5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946203">
                <a:tc>
                  <a:txBody>
                    <a:bodyPr/>
                    <a:lstStyle/>
                    <a:p>
                      <a:pPr algn="l" defTabSz="457200">
                        <a:lnSpc>
                          <a:spcPts val="57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100">
                          <a:solidFill>
                            <a:srgbClr val="D5D5D5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onpageshow</a:t>
                      </a:r>
                    </a:p>
                  </a:txBody>
                  <a:tcPr marL="190500" marR="190500" marT="63500" marB="63500" anchor="ctr" horzOverflow="overflow">
                    <a:lnL w="12700">
                      <a:solidFill>
                        <a:srgbClr val="E6E6E6"/>
                      </a:solidFill>
                      <a:miter lim="400000"/>
                    </a:lnL>
                    <a:lnR w="12700">
                      <a:solidFill>
                        <a:srgbClr val="E6E6E6"/>
                      </a:solidFill>
                      <a:miter lim="400000"/>
                    </a:lnR>
                    <a:lnT w="12700">
                      <a:solidFill>
                        <a:srgbClr val="E6E6E6"/>
                      </a:solidFill>
                      <a:miter lim="400000"/>
                    </a:lnT>
                    <a:lnB w="12700">
                      <a:solidFill>
                        <a:srgbClr val="E6E6E6"/>
                      </a:solidFill>
                      <a:miter lim="400000"/>
                    </a:lnB>
                    <a:solidFill>
                      <a:srgbClr val="F5F5F5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57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100">
                          <a:solidFill>
                            <a:srgbClr val="D5D5D5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Событие происходит, когда пользователь переходит на веб-страницу, после события onload.</a:t>
                      </a:r>
                    </a:p>
                  </a:txBody>
                  <a:tcPr marL="190500" marR="190500" marT="63500" marB="63500" anchor="ctr" horzOverflow="overflow">
                    <a:lnL w="12700">
                      <a:solidFill>
                        <a:srgbClr val="E6E6E6"/>
                      </a:solidFill>
                      <a:miter lim="400000"/>
                    </a:lnL>
                    <a:lnR w="12700">
                      <a:solidFill>
                        <a:srgbClr val="E6E6E6"/>
                      </a:solidFill>
                      <a:miter lim="400000"/>
                    </a:lnR>
                    <a:lnT w="12700">
                      <a:solidFill>
                        <a:srgbClr val="E6E6E6"/>
                      </a:solidFill>
                      <a:miter lim="400000"/>
                    </a:lnT>
                    <a:lnB w="12700">
                      <a:solidFill>
                        <a:srgbClr val="E6E6E6"/>
                      </a:solidFill>
                      <a:miter lim="400000"/>
                    </a:lnB>
                    <a:solidFill>
                      <a:srgbClr val="F5F5F5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946203">
                <a:tc>
                  <a:txBody>
                    <a:bodyPr/>
                    <a:lstStyle/>
                    <a:p>
                      <a:pPr algn="l" defTabSz="457200">
                        <a:lnSpc>
                          <a:spcPts val="57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100">
                          <a:solidFill>
                            <a:srgbClr val="D5D5D5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onunload</a:t>
                      </a:r>
                    </a:p>
                  </a:txBody>
                  <a:tcPr marL="190500" marR="190500" marT="63500" marB="63500" anchor="ctr" horzOverflow="overflow">
                    <a:lnL w="12700">
                      <a:solidFill>
                        <a:srgbClr val="E6E6E6"/>
                      </a:solidFill>
                      <a:miter lim="400000"/>
                    </a:lnL>
                    <a:lnR w="12700">
                      <a:solidFill>
                        <a:srgbClr val="E6E6E6"/>
                      </a:solidFill>
                      <a:miter lim="400000"/>
                    </a:lnR>
                    <a:lnT w="12700">
                      <a:solidFill>
                        <a:srgbClr val="E6E6E6"/>
                      </a:solidFill>
                      <a:miter lim="400000"/>
                    </a:lnT>
                    <a:lnB w="12700">
                      <a:solidFill>
                        <a:srgbClr val="E6E6E6"/>
                      </a:solidFill>
                      <a:miter lim="400000"/>
                    </a:lnB>
                    <a:solidFill>
                      <a:srgbClr val="F5F5F5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lnSpc>
                          <a:spcPts val="57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100">
                          <a:solidFill>
                            <a:srgbClr val="D5D5D5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Событие срабатывает если страница не загрузилась по каким-либо причинам, либо при закрытии окна браузера.</a:t>
                      </a:r>
                    </a:p>
                  </a:txBody>
                  <a:tcPr marL="190500" marR="190500" marT="63500" marB="63500" anchor="ctr" horzOverflow="overflow">
                    <a:lnL w="12700">
                      <a:solidFill>
                        <a:srgbClr val="E6E6E6"/>
                      </a:solidFill>
                      <a:miter lim="400000"/>
                    </a:lnL>
                    <a:lnR w="12700">
                      <a:solidFill>
                        <a:srgbClr val="E6E6E6"/>
                      </a:solidFill>
                      <a:miter lim="400000"/>
                    </a:lnR>
                    <a:lnT w="12700">
                      <a:solidFill>
                        <a:srgbClr val="E6E6E6"/>
                      </a:solidFill>
                      <a:miter lim="400000"/>
                    </a:lnT>
                    <a:lnB w="12700">
                      <a:solidFill>
                        <a:srgbClr val="E6E6E6"/>
                      </a:solidFill>
                      <a:miter lim="400000"/>
                    </a:lnB>
                    <a:solidFill>
                      <a:srgbClr val="F5F5F5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over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Теги для группировки содержимого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r>
              <a:t>Теги для группировки содержимого</a:t>
            </a:r>
          </a:p>
        </p:txBody>
      </p:sp>
      <p:sp>
        <p:nvSpPr>
          <p:cNvPr id="196" name="&lt;p&gt;&lt;/p&gt;  параграфы в тексте…"/>
          <p:cNvSpPr txBox="1">
            <a:spLocks noGrp="1"/>
          </p:cNvSpPr>
          <p:nvPr>
            <p:ph type="body" idx="1"/>
          </p:nvPr>
        </p:nvSpPr>
        <p:spPr>
          <a:xfrm>
            <a:off x="1270000" y="3096185"/>
            <a:ext cx="21844000" cy="8432801"/>
          </a:xfrm>
          <a:prstGeom prst="rect">
            <a:avLst/>
          </a:prstGeom>
        </p:spPr>
        <p:txBody>
          <a:bodyPr/>
          <a:lstStyle/>
          <a:p>
            <a:pPr marL="0" indent="0" defTabSz="425195">
              <a:spcBef>
                <a:spcPts val="0"/>
              </a:spcBef>
              <a:buClrTx/>
              <a:buSzTx/>
              <a:buNone/>
              <a:defRPr sz="4959">
                <a:solidFill>
                  <a:srgbClr val="636363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rPr>
                <a:solidFill>
                  <a:schemeClr val="accent6"/>
                </a:solidFill>
              </a:rPr>
              <a:t>&lt;p&gt;&lt;/p&gt; </a:t>
            </a:r>
            <a:r>
              <a:rPr>
                <a:solidFill>
                  <a:srgbClr val="E0700E"/>
                </a:solidFill>
              </a:rPr>
              <a:t> </a:t>
            </a:r>
            <a:r>
              <a:rPr>
                <a:solidFill>
                  <a:srgbClr val="FFFFFF"/>
                </a:solidFill>
              </a:rPr>
              <a:t>параграфы в тексте  </a:t>
            </a:r>
            <a:endParaRPr sz="1116">
              <a:solidFill>
                <a:srgbClr val="000000"/>
              </a:solidFill>
            </a:endParaRPr>
          </a:p>
          <a:p>
            <a:pPr marL="0" indent="0" defTabSz="425195">
              <a:spcBef>
                <a:spcPts val="0"/>
              </a:spcBef>
              <a:buClrTx/>
              <a:buSzTx/>
              <a:buNone/>
              <a:defRPr sz="4959">
                <a:solidFill>
                  <a:srgbClr val="636363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rPr>
                <a:solidFill>
                  <a:schemeClr val="accent6"/>
                </a:solidFill>
              </a:rPr>
              <a:t>&lt;address&gt;&lt;/address&gt;</a:t>
            </a:r>
            <a:r>
              <a:rPr>
                <a:solidFill>
                  <a:srgbClr val="E0700E"/>
                </a:solidFill>
              </a:rPr>
              <a:t>  </a:t>
            </a:r>
            <a:r>
              <a:rPr>
                <a:solidFill>
                  <a:srgbClr val="FFFFFF"/>
                </a:solidFill>
              </a:rPr>
              <a:t>контактные данные автора документа или статьи  </a:t>
            </a:r>
            <a:endParaRPr sz="1116">
              <a:solidFill>
                <a:srgbClr val="000000"/>
              </a:solidFill>
            </a:endParaRPr>
          </a:p>
          <a:p>
            <a:pPr marL="0" indent="0" defTabSz="425195">
              <a:spcBef>
                <a:spcPts val="0"/>
              </a:spcBef>
              <a:buClrTx/>
              <a:buSzTx/>
              <a:buNone/>
              <a:defRPr sz="4959">
                <a:solidFill>
                  <a:srgbClr val="636363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rPr>
                <a:solidFill>
                  <a:schemeClr val="accent6"/>
                </a:solidFill>
              </a:rPr>
              <a:t>&lt;hr&gt; </a:t>
            </a:r>
            <a:r>
              <a:rPr>
                <a:solidFill>
                  <a:srgbClr val="E0700E"/>
                </a:solidFill>
              </a:rPr>
              <a:t> </a:t>
            </a:r>
            <a:r>
              <a:rPr>
                <a:solidFill>
                  <a:srgbClr val="FFFFFF"/>
                </a:solidFill>
              </a:rPr>
              <a:t>горизонтальная линия  </a:t>
            </a:r>
            <a:endParaRPr sz="1116">
              <a:solidFill>
                <a:srgbClr val="000000"/>
              </a:solidFill>
            </a:endParaRPr>
          </a:p>
          <a:p>
            <a:pPr marL="0" indent="0" defTabSz="425195">
              <a:spcBef>
                <a:spcPts val="0"/>
              </a:spcBef>
              <a:buClrTx/>
              <a:buSzTx/>
              <a:buNone/>
              <a:defRPr sz="4959">
                <a:solidFill>
                  <a:srgbClr val="E0700E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rPr>
                <a:solidFill>
                  <a:schemeClr val="accent6"/>
                </a:solidFill>
              </a:rPr>
              <a:t>&lt;blockquote&gt;&lt;/blockquote&gt;</a:t>
            </a:r>
            <a:r>
              <a:t>  </a:t>
            </a:r>
            <a:r>
              <a:rPr>
                <a:solidFill>
                  <a:srgbClr val="FFFFFF"/>
                </a:solidFill>
              </a:rPr>
              <a:t>большая цитата  </a:t>
            </a:r>
            <a:endParaRPr sz="1116">
              <a:solidFill>
                <a:srgbClr val="FFFFFF"/>
              </a:solidFill>
            </a:endParaRPr>
          </a:p>
          <a:p>
            <a:pPr marL="0" indent="0" defTabSz="425195">
              <a:spcBef>
                <a:spcPts val="0"/>
              </a:spcBef>
              <a:buClrTx/>
              <a:buSzTx/>
              <a:buNone/>
              <a:defRPr sz="4959">
                <a:solidFill>
                  <a:srgbClr val="636363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rPr>
                <a:solidFill>
                  <a:schemeClr val="accent6"/>
                </a:solidFill>
              </a:rPr>
              <a:t>&lt;ol&gt;&lt;/ol&gt; </a:t>
            </a:r>
            <a:r>
              <a:rPr>
                <a:solidFill>
                  <a:srgbClr val="E0700E"/>
                </a:solidFill>
              </a:rPr>
              <a:t> </a:t>
            </a:r>
            <a:r>
              <a:rPr>
                <a:solidFill>
                  <a:srgbClr val="FFFFFF"/>
                </a:solidFill>
              </a:rPr>
              <a:t>упорядоченный нумерованный список  </a:t>
            </a:r>
            <a:endParaRPr sz="1116">
              <a:solidFill>
                <a:srgbClr val="FFFFFF"/>
              </a:solidFill>
            </a:endParaRPr>
          </a:p>
          <a:p>
            <a:pPr marL="0" indent="0" defTabSz="425195">
              <a:spcBef>
                <a:spcPts val="0"/>
              </a:spcBef>
              <a:buClrTx/>
              <a:buSzTx/>
              <a:buNone/>
              <a:defRPr sz="4959">
                <a:solidFill>
                  <a:srgbClr val="636363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rPr>
                <a:solidFill>
                  <a:schemeClr val="accent6"/>
                </a:solidFill>
              </a:rPr>
              <a:t>&lt;ul&gt;&lt;/ul&gt;</a:t>
            </a:r>
            <a:r>
              <a:rPr>
                <a:solidFill>
                  <a:srgbClr val="E0700E"/>
                </a:solidFill>
              </a:rPr>
              <a:t>  </a:t>
            </a:r>
            <a:r>
              <a:rPr>
                <a:solidFill>
                  <a:srgbClr val="FFFFFF"/>
                </a:solidFill>
              </a:rPr>
              <a:t>маркированный список  </a:t>
            </a:r>
            <a:endParaRPr sz="1116">
              <a:solidFill>
                <a:srgbClr val="000000"/>
              </a:solidFill>
            </a:endParaRPr>
          </a:p>
          <a:p>
            <a:pPr marL="0" indent="0" defTabSz="425195">
              <a:spcBef>
                <a:spcPts val="0"/>
              </a:spcBef>
              <a:buClrTx/>
              <a:buSzTx/>
              <a:buNone/>
              <a:defRPr sz="4959">
                <a:solidFill>
                  <a:srgbClr val="636363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rPr>
                <a:solidFill>
                  <a:schemeClr val="accent6"/>
                </a:solidFill>
              </a:rPr>
              <a:t>&lt;li&gt;&lt;/li&gt; </a:t>
            </a:r>
            <a:r>
              <a:rPr>
                <a:solidFill>
                  <a:srgbClr val="E0700E"/>
                </a:solidFill>
              </a:rPr>
              <a:t> </a:t>
            </a:r>
            <a:r>
              <a:rPr>
                <a:solidFill>
                  <a:srgbClr val="FFFFFF"/>
                </a:solidFill>
              </a:rPr>
              <a:t>элемент списка </a:t>
            </a:r>
            <a:r>
              <a:rPr>
                <a:solidFill>
                  <a:srgbClr val="E0700E"/>
                </a:solidFill>
              </a:rPr>
              <a:t> </a:t>
            </a:r>
            <a:endParaRPr sz="1116">
              <a:solidFill>
                <a:srgbClr val="000000"/>
              </a:solidFill>
            </a:endParaRPr>
          </a:p>
          <a:p>
            <a:pPr marL="0" indent="0" defTabSz="425195">
              <a:spcBef>
                <a:spcPts val="0"/>
              </a:spcBef>
              <a:buClrTx/>
              <a:buSzTx/>
              <a:buNone/>
              <a:defRPr sz="4959">
                <a:solidFill>
                  <a:srgbClr val="636363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rPr>
                <a:solidFill>
                  <a:schemeClr val="accent6"/>
                </a:solidFill>
              </a:rPr>
              <a:t>&lt;figure&gt;&lt;/figure&gt;</a:t>
            </a:r>
            <a:r>
              <a:rPr>
                <a:solidFill>
                  <a:srgbClr val="E0700E"/>
                </a:solidFill>
              </a:rPr>
              <a:t>  </a:t>
            </a:r>
            <a:r>
              <a:rPr>
                <a:solidFill>
                  <a:srgbClr val="FFFFFF"/>
                </a:solidFill>
              </a:rPr>
              <a:t>независимый контейнер для такого контента как изображения, диаграммы и т.п</a:t>
            </a:r>
            <a:endParaRPr sz="1116">
              <a:solidFill>
                <a:srgbClr val="FFFFFF"/>
              </a:solidFill>
            </a:endParaRPr>
          </a:p>
          <a:p>
            <a:pPr marL="0" indent="0" defTabSz="425195">
              <a:spcBef>
                <a:spcPts val="0"/>
              </a:spcBef>
              <a:buClrTx/>
              <a:buSzTx/>
              <a:buNone/>
              <a:defRPr sz="4959">
                <a:solidFill>
                  <a:srgbClr val="636363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rPr>
                <a:solidFill>
                  <a:schemeClr val="accent6"/>
                </a:solidFill>
              </a:rPr>
              <a:t>&lt;main&gt;&lt;/main&gt; </a:t>
            </a:r>
            <a:r>
              <a:rPr>
                <a:solidFill>
                  <a:srgbClr val="E0700E"/>
                </a:solidFill>
              </a:rPr>
              <a:t> </a:t>
            </a:r>
            <a:r>
              <a:rPr>
                <a:solidFill>
                  <a:srgbClr val="FFFFFF"/>
                </a:solidFill>
              </a:rPr>
              <a:t>контейнер для уникального основного содержимого в пределах одной страницы сайта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over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Семантика текст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r>
              <a:t>Семантика текста</a:t>
            </a:r>
          </a:p>
        </p:txBody>
      </p:sp>
      <p:sp>
        <p:nvSpPr>
          <p:cNvPr id="199" name="&lt;a&gt;&lt;/a&gt;  гиперссылка…"/>
          <p:cNvSpPr txBox="1">
            <a:spLocks noGrp="1"/>
          </p:cNvSpPr>
          <p:nvPr>
            <p:ph type="body" idx="1"/>
          </p:nvPr>
        </p:nvSpPr>
        <p:spPr>
          <a:xfrm>
            <a:off x="1185848" y="2680680"/>
            <a:ext cx="22012304" cy="9724852"/>
          </a:xfrm>
          <a:prstGeom prst="rect">
            <a:avLst/>
          </a:prstGeom>
        </p:spPr>
        <p:txBody>
          <a:bodyPr/>
          <a:lstStyle/>
          <a:p>
            <a:pPr marL="0" indent="0" defTabSz="393192">
              <a:spcBef>
                <a:spcPts val="0"/>
              </a:spcBef>
              <a:buClrTx/>
              <a:buSzTx/>
              <a:buNone/>
              <a:defRPr sz="4586">
                <a:solidFill>
                  <a:srgbClr val="636363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rPr>
                <a:solidFill>
                  <a:schemeClr val="accent6"/>
                </a:solidFill>
              </a:rPr>
              <a:t>&lt;a&gt;&lt;/a&gt;</a:t>
            </a:r>
            <a:r>
              <a:rPr>
                <a:solidFill>
                  <a:srgbClr val="E0700E"/>
                </a:solidFill>
              </a:rPr>
              <a:t>  </a:t>
            </a:r>
            <a:r>
              <a:rPr>
                <a:solidFill>
                  <a:srgbClr val="FFFFFF"/>
                </a:solidFill>
              </a:rPr>
              <a:t>гиперссылка</a:t>
            </a:r>
            <a:r>
              <a:t>  </a:t>
            </a:r>
            <a:endParaRPr>
              <a:solidFill>
                <a:srgbClr val="000000"/>
              </a:solidFill>
            </a:endParaRPr>
          </a:p>
          <a:p>
            <a:pPr marL="0" indent="0" defTabSz="393192">
              <a:spcBef>
                <a:spcPts val="0"/>
              </a:spcBef>
              <a:buClrTx/>
              <a:buSzTx/>
              <a:buNone/>
              <a:defRPr sz="4586">
                <a:solidFill>
                  <a:srgbClr val="636363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rPr>
                <a:solidFill>
                  <a:schemeClr val="accent6"/>
                </a:solidFill>
              </a:rPr>
              <a:t>&lt;strong&gt;&lt;/strong&gt;</a:t>
            </a:r>
            <a:r>
              <a:rPr>
                <a:solidFill>
                  <a:srgbClr val="E0700E"/>
                </a:solidFill>
              </a:rPr>
              <a:t>  </a:t>
            </a:r>
            <a:r>
              <a:rPr>
                <a:solidFill>
                  <a:srgbClr val="FFFFFF"/>
                </a:solidFill>
              </a:rPr>
              <a:t>выделяет полужирным важный текст  </a:t>
            </a:r>
          </a:p>
          <a:p>
            <a:pPr marL="0" indent="0" defTabSz="393192">
              <a:spcBef>
                <a:spcPts val="0"/>
              </a:spcBef>
              <a:buClrTx/>
              <a:buSzTx/>
              <a:buNone/>
              <a:defRPr sz="4586">
                <a:solidFill>
                  <a:srgbClr val="636363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rPr>
                <a:solidFill>
                  <a:schemeClr val="accent6"/>
                </a:solidFill>
              </a:rPr>
              <a:t>&lt;small&gt;&lt;/small&gt; </a:t>
            </a:r>
            <a:r>
              <a:rPr>
                <a:solidFill>
                  <a:srgbClr val="E0700E"/>
                </a:solidFill>
              </a:rPr>
              <a:t> </a:t>
            </a:r>
            <a:r>
              <a:rPr>
                <a:solidFill>
                  <a:srgbClr val="FFFFFF"/>
                </a:solidFill>
              </a:rPr>
              <a:t>отображает текст шрифтом меньшего размера </a:t>
            </a:r>
            <a:r>
              <a:t> </a:t>
            </a:r>
            <a:endParaRPr>
              <a:solidFill>
                <a:srgbClr val="000000"/>
              </a:solidFill>
            </a:endParaRPr>
          </a:p>
          <a:p>
            <a:pPr marL="0" indent="0" defTabSz="393192">
              <a:spcBef>
                <a:spcPts val="0"/>
              </a:spcBef>
              <a:buClrTx/>
              <a:buSzTx/>
              <a:buNone/>
              <a:defRPr sz="4586">
                <a:solidFill>
                  <a:srgbClr val="636363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rPr>
                <a:solidFill>
                  <a:schemeClr val="accent6"/>
                </a:solidFill>
              </a:rPr>
              <a:t>&lt;s&gt;&lt;/s&gt;</a:t>
            </a:r>
            <a:r>
              <a:rPr>
                <a:solidFill>
                  <a:srgbClr val="E0700E"/>
                </a:solidFill>
              </a:rPr>
              <a:t>  </a:t>
            </a:r>
            <a:r>
              <a:rPr>
                <a:solidFill>
                  <a:srgbClr val="FFFFFF"/>
                </a:solidFill>
              </a:rPr>
              <a:t>перечёркивает текст </a:t>
            </a:r>
            <a:r>
              <a:rPr>
                <a:solidFill>
                  <a:srgbClr val="E0700E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  <a:p>
            <a:pPr marL="0" indent="0" defTabSz="393192">
              <a:spcBef>
                <a:spcPts val="0"/>
              </a:spcBef>
              <a:buClrTx/>
              <a:buSzTx/>
              <a:buNone/>
              <a:defRPr sz="4586">
                <a:solidFill>
                  <a:srgbClr val="636363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rPr>
                <a:solidFill>
                  <a:schemeClr val="accent6"/>
                </a:solidFill>
              </a:rPr>
              <a:t>&lt;cite&gt;&lt;/cite&gt;</a:t>
            </a:r>
            <a:r>
              <a:rPr>
                <a:solidFill>
                  <a:srgbClr val="E0700E"/>
                </a:solidFill>
              </a:rPr>
              <a:t>  </a:t>
            </a:r>
            <a:r>
              <a:rPr>
                <a:solidFill>
                  <a:srgbClr val="FFFFFF"/>
                </a:solidFill>
              </a:rPr>
              <a:t>источник цитирования  </a:t>
            </a:r>
            <a:endParaRPr>
              <a:solidFill>
                <a:srgbClr val="000000"/>
              </a:solidFill>
            </a:endParaRPr>
          </a:p>
          <a:p>
            <a:pPr marL="0" indent="0" defTabSz="393192">
              <a:spcBef>
                <a:spcPts val="0"/>
              </a:spcBef>
              <a:buClrTx/>
              <a:buSzTx/>
              <a:buNone/>
              <a:defRPr sz="4586">
                <a:solidFill>
                  <a:srgbClr val="636363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rPr>
                <a:solidFill>
                  <a:schemeClr val="accent6"/>
                </a:solidFill>
              </a:rPr>
              <a:t>&lt;q&gt;&lt;/q&gt;</a:t>
            </a:r>
            <a:r>
              <a:rPr>
                <a:solidFill>
                  <a:srgbClr val="E0700E"/>
                </a:solidFill>
              </a:rPr>
              <a:t>  </a:t>
            </a:r>
            <a:r>
              <a:rPr>
                <a:solidFill>
                  <a:srgbClr val="FFFFFF"/>
                </a:solidFill>
              </a:rPr>
              <a:t>краткая цитата </a:t>
            </a:r>
            <a:r>
              <a:t> </a:t>
            </a:r>
            <a:endParaRPr>
              <a:solidFill>
                <a:srgbClr val="000000"/>
              </a:solidFill>
            </a:endParaRPr>
          </a:p>
          <a:p>
            <a:pPr marL="0" indent="0" defTabSz="393192">
              <a:spcBef>
                <a:spcPts val="0"/>
              </a:spcBef>
              <a:buClrTx/>
              <a:buSzTx/>
              <a:buNone/>
              <a:defRPr sz="4586">
                <a:solidFill>
                  <a:srgbClr val="636363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rPr>
                <a:solidFill>
                  <a:schemeClr val="accent6"/>
                </a:solidFill>
              </a:rPr>
              <a:t>&lt;time&gt;&lt;/time&gt;</a:t>
            </a:r>
            <a:r>
              <a:rPr>
                <a:solidFill>
                  <a:srgbClr val="E0700E"/>
                </a:solidFill>
              </a:rPr>
              <a:t>  </a:t>
            </a:r>
            <a:r>
              <a:rPr>
                <a:solidFill>
                  <a:srgbClr val="FFFFFF"/>
                </a:solidFill>
              </a:rPr>
              <a:t>дата / время документа или статьи</a:t>
            </a:r>
            <a:endParaRPr>
              <a:solidFill>
                <a:srgbClr val="000000"/>
              </a:solidFill>
            </a:endParaRPr>
          </a:p>
          <a:p>
            <a:pPr marL="0" indent="0" defTabSz="393192">
              <a:spcBef>
                <a:spcPts val="0"/>
              </a:spcBef>
              <a:buClrTx/>
              <a:buSzTx/>
              <a:buNone/>
              <a:defRPr sz="4586">
                <a:solidFill>
                  <a:srgbClr val="636363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rPr>
                <a:solidFill>
                  <a:schemeClr val="accent6"/>
                </a:solidFill>
              </a:rPr>
              <a:t>&lt;code&gt;&lt;/code&gt; </a:t>
            </a:r>
            <a:r>
              <a:rPr>
                <a:solidFill>
                  <a:srgbClr val="E0700E"/>
                </a:solidFill>
              </a:rPr>
              <a:t> </a:t>
            </a:r>
            <a:r>
              <a:rPr>
                <a:solidFill>
                  <a:srgbClr val="FFFFFF"/>
                </a:solidFill>
              </a:rPr>
              <a:t>фрагмент программного кода</a:t>
            </a:r>
            <a:endParaRPr>
              <a:solidFill>
                <a:srgbClr val="000000"/>
              </a:solidFill>
            </a:endParaRPr>
          </a:p>
          <a:p>
            <a:pPr marL="0" indent="0" defTabSz="393192">
              <a:spcBef>
                <a:spcPts val="0"/>
              </a:spcBef>
              <a:buClrTx/>
              <a:buSzTx/>
              <a:buNone/>
              <a:defRPr sz="4586">
                <a:solidFill>
                  <a:srgbClr val="636363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rPr>
                <a:solidFill>
                  <a:schemeClr val="accent6"/>
                </a:solidFill>
              </a:rPr>
              <a:t>&lt;sup&gt;&lt;/sup&gt; </a:t>
            </a:r>
            <a:r>
              <a:rPr>
                <a:solidFill>
                  <a:srgbClr val="E0700E"/>
                </a:solidFill>
              </a:rPr>
              <a:t> </a:t>
            </a:r>
            <a:r>
              <a:rPr>
                <a:solidFill>
                  <a:srgbClr val="FFFFFF"/>
                </a:solidFill>
              </a:rPr>
              <a:t>надстрочное написание символов</a:t>
            </a:r>
            <a:r>
              <a:t>  </a:t>
            </a:r>
            <a:endParaRPr>
              <a:solidFill>
                <a:srgbClr val="000000"/>
              </a:solidFill>
            </a:endParaRPr>
          </a:p>
          <a:p>
            <a:pPr marL="0" indent="0" defTabSz="393192">
              <a:spcBef>
                <a:spcPts val="0"/>
              </a:spcBef>
              <a:buClrTx/>
              <a:buSzTx/>
              <a:buNone/>
              <a:defRPr sz="4586">
                <a:solidFill>
                  <a:srgbClr val="636363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rPr>
                <a:solidFill>
                  <a:schemeClr val="accent6"/>
                </a:solidFill>
              </a:rPr>
              <a:t>&lt;i&gt;&lt;/i&gt;</a:t>
            </a:r>
            <a:r>
              <a:rPr>
                <a:solidFill>
                  <a:srgbClr val="E0700E"/>
                </a:solidFill>
              </a:rPr>
              <a:t>  </a:t>
            </a:r>
            <a:r>
              <a:rPr>
                <a:solidFill>
                  <a:srgbClr val="FFFFFF"/>
                </a:solidFill>
              </a:rPr>
              <a:t>выделяет текст курсивом без акцента</a:t>
            </a:r>
            <a:endParaRPr>
              <a:solidFill>
                <a:srgbClr val="000000"/>
              </a:solidFill>
            </a:endParaRPr>
          </a:p>
          <a:p>
            <a:pPr marL="0" indent="0" defTabSz="393192">
              <a:spcBef>
                <a:spcPts val="0"/>
              </a:spcBef>
              <a:buClrTx/>
              <a:buSzTx/>
              <a:buNone/>
              <a:defRPr sz="4586">
                <a:solidFill>
                  <a:srgbClr val="636363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rPr>
                <a:solidFill>
                  <a:schemeClr val="accent6"/>
                </a:solidFill>
              </a:rPr>
              <a:t>&lt;b&gt;&lt;/b&gt;</a:t>
            </a:r>
            <a:r>
              <a:rPr>
                <a:solidFill>
                  <a:srgbClr val="E0700E"/>
                </a:solidFill>
              </a:rPr>
              <a:t>  </a:t>
            </a:r>
            <a:r>
              <a:rPr>
                <a:solidFill>
                  <a:srgbClr val="FFFFFF"/>
                </a:solidFill>
              </a:rPr>
              <a:t>задает полужирное начертание отрывка текста</a:t>
            </a:r>
          </a:p>
          <a:p>
            <a:pPr marL="0" indent="0" defTabSz="393192">
              <a:spcBef>
                <a:spcPts val="0"/>
              </a:spcBef>
              <a:buClrTx/>
              <a:buSzTx/>
              <a:buNone/>
              <a:defRPr sz="4586">
                <a:solidFill>
                  <a:srgbClr val="636363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rPr>
                <a:solidFill>
                  <a:schemeClr val="accent6"/>
                </a:solidFill>
              </a:rPr>
              <a:t>&lt;u&gt;&lt;/u&gt;</a:t>
            </a:r>
            <a:r>
              <a:rPr>
                <a:solidFill>
                  <a:srgbClr val="E0700E"/>
                </a:solidFill>
              </a:rPr>
              <a:t>  </a:t>
            </a:r>
            <a:r>
              <a:rPr>
                <a:solidFill>
                  <a:srgbClr val="FFFFFF"/>
                </a:solidFill>
              </a:rPr>
              <a:t>выделяет отрывок текста подчёркиванием, без дополнительного акцента  </a:t>
            </a:r>
          </a:p>
          <a:p>
            <a:pPr marL="0" indent="0" defTabSz="393192">
              <a:spcBef>
                <a:spcPts val="0"/>
              </a:spcBef>
              <a:buClrTx/>
              <a:buSzTx/>
              <a:buNone/>
              <a:defRPr sz="4586">
                <a:solidFill>
                  <a:srgbClr val="636363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rPr>
                <a:solidFill>
                  <a:schemeClr val="accent6"/>
                </a:solidFill>
              </a:rPr>
              <a:t>&lt;mark&gt;&lt;/mark&gt; </a:t>
            </a:r>
            <a:r>
              <a:rPr>
                <a:solidFill>
                  <a:srgbClr val="E0700E"/>
                </a:solidFill>
              </a:rPr>
              <a:t> </a:t>
            </a:r>
            <a:r>
              <a:rPr>
                <a:solidFill>
                  <a:srgbClr val="FFFFFF"/>
                </a:solidFill>
              </a:rPr>
              <a:t>выделяет фрагменты текста желтым фоном</a:t>
            </a:r>
            <a:endParaRPr>
              <a:solidFill>
                <a:srgbClr val="000000"/>
              </a:solidFill>
            </a:endParaRPr>
          </a:p>
          <a:p>
            <a:pPr marL="0" indent="0" defTabSz="393192">
              <a:spcBef>
                <a:spcPts val="0"/>
              </a:spcBef>
              <a:buClrTx/>
              <a:buSzTx/>
              <a:buNone/>
              <a:defRPr sz="4586">
                <a:solidFill>
                  <a:srgbClr val="636363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rPr>
                <a:solidFill>
                  <a:schemeClr val="accent6"/>
                </a:solidFill>
              </a:rPr>
              <a:t>&lt;wbr&gt;</a:t>
            </a:r>
            <a:r>
              <a:rPr>
                <a:solidFill>
                  <a:srgbClr val="E0700E"/>
                </a:solidFill>
              </a:rPr>
              <a:t>  </a:t>
            </a:r>
            <a:r>
              <a:rPr>
                <a:solidFill>
                  <a:srgbClr val="FFFFFF"/>
                </a:solidFill>
              </a:rPr>
              <a:t>возможное место разрыва длинной строки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over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Таблицы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>
                <a:latin typeface="Times Roman"/>
                <a:ea typeface="Times Roman"/>
                <a:cs typeface="Times Roman"/>
                <a:sym typeface="Times Roman"/>
              </a:rPr>
              <a:t>Таблицы</a:t>
            </a:r>
            <a:r>
              <a:t> </a:t>
            </a:r>
          </a:p>
        </p:txBody>
      </p:sp>
      <p:sp>
        <p:nvSpPr>
          <p:cNvPr id="202" name="&lt;table&gt;&lt;/table&gt;  html-таблица…"/>
          <p:cNvSpPr txBox="1">
            <a:spLocks noGrp="1"/>
          </p:cNvSpPr>
          <p:nvPr>
            <p:ph type="body" idx="1"/>
          </p:nvPr>
        </p:nvSpPr>
        <p:spPr>
          <a:xfrm>
            <a:off x="1270000" y="2902435"/>
            <a:ext cx="21844000" cy="8432801"/>
          </a:xfrm>
          <a:prstGeom prst="rect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ClrTx/>
              <a:buSzTx/>
              <a:buNone/>
              <a:defRPr sz="5333">
                <a:solidFill>
                  <a:srgbClr val="E0700E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rPr>
                <a:solidFill>
                  <a:schemeClr val="accent6"/>
                </a:solidFill>
              </a:rPr>
              <a:t>&lt;table&gt;&lt;/table&gt;</a:t>
            </a:r>
            <a:r>
              <a:t>  </a:t>
            </a:r>
            <a:r>
              <a:rPr>
                <a:solidFill>
                  <a:srgbClr val="FFFFFF"/>
                </a:solidFill>
              </a:rPr>
              <a:t>html-таблица  </a:t>
            </a:r>
            <a:endParaRPr sz="1200">
              <a:solidFill>
                <a:srgbClr val="FFFFFF"/>
              </a:solidFill>
            </a:endParaRPr>
          </a:p>
          <a:p>
            <a:pPr marL="0" indent="0" defTabSz="457200">
              <a:spcBef>
                <a:spcPts val="0"/>
              </a:spcBef>
              <a:buClrTx/>
              <a:buSzTx/>
              <a:buNone/>
              <a:defRPr sz="5333">
                <a:solidFill>
                  <a:srgbClr val="E0700E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rPr>
                <a:solidFill>
                  <a:schemeClr val="accent6"/>
                </a:solidFill>
              </a:rPr>
              <a:t>&lt;caption&gt;&lt;/caption&gt;</a:t>
            </a:r>
            <a:r>
              <a:t>  </a:t>
            </a:r>
            <a:r>
              <a:rPr>
                <a:solidFill>
                  <a:srgbClr val="FFFFFF"/>
                </a:solidFill>
              </a:rPr>
              <a:t>подпись к таблице  </a:t>
            </a:r>
            <a:endParaRPr sz="1200">
              <a:solidFill>
                <a:srgbClr val="000000"/>
              </a:solidFill>
            </a:endParaRPr>
          </a:p>
          <a:p>
            <a:pPr marL="0" indent="0" defTabSz="457200">
              <a:spcBef>
                <a:spcPts val="0"/>
              </a:spcBef>
              <a:buClrTx/>
              <a:buSzTx/>
              <a:buNone/>
              <a:defRPr sz="5333">
                <a:solidFill>
                  <a:srgbClr val="636363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rPr>
                <a:solidFill>
                  <a:schemeClr val="accent6"/>
                </a:solidFill>
              </a:rPr>
              <a:t>&lt;colgroup&gt;&lt;/colgroup&gt; </a:t>
            </a:r>
            <a:r>
              <a:rPr>
                <a:solidFill>
                  <a:srgbClr val="E0700E"/>
                </a:solidFill>
              </a:rPr>
              <a:t> </a:t>
            </a:r>
            <a:r>
              <a:rPr>
                <a:solidFill>
                  <a:srgbClr val="FFFFFF"/>
                </a:solidFill>
              </a:rPr>
              <a:t>контейнер для одного или нескольких &lt;col&gt;  </a:t>
            </a:r>
            <a:endParaRPr sz="1200">
              <a:solidFill>
                <a:srgbClr val="FFFFFF"/>
              </a:solidFill>
            </a:endParaRPr>
          </a:p>
          <a:p>
            <a:pPr marL="0" indent="0" defTabSz="457200">
              <a:spcBef>
                <a:spcPts val="0"/>
              </a:spcBef>
              <a:buClrTx/>
              <a:buSzTx/>
              <a:buNone/>
              <a:defRPr sz="5333">
                <a:solidFill>
                  <a:srgbClr val="636363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rPr>
                <a:solidFill>
                  <a:schemeClr val="accent6"/>
                </a:solidFill>
              </a:rPr>
              <a:t>&lt;col&gt; </a:t>
            </a:r>
            <a:r>
              <a:rPr>
                <a:solidFill>
                  <a:srgbClr val="E0700E"/>
                </a:solidFill>
              </a:rPr>
              <a:t> </a:t>
            </a:r>
            <a:r>
              <a:rPr>
                <a:solidFill>
                  <a:srgbClr val="FFFFFF"/>
                </a:solidFill>
              </a:rPr>
              <a:t>выбирает для форматирования столбцы  </a:t>
            </a:r>
            <a:endParaRPr sz="1200">
              <a:solidFill>
                <a:srgbClr val="FFFFFF"/>
              </a:solidFill>
            </a:endParaRPr>
          </a:p>
          <a:p>
            <a:pPr marL="0" indent="0" defTabSz="457200">
              <a:spcBef>
                <a:spcPts val="0"/>
              </a:spcBef>
              <a:buClrTx/>
              <a:buSzTx/>
              <a:buNone/>
              <a:defRPr sz="5333">
                <a:solidFill>
                  <a:srgbClr val="636363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rPr>
                <a:solidFill>
                  <a:schemeClr val="accent6"/>
                </a:solidFill>
              </a:rPr>
              <a:t>&lt;thead&gt;&lt;/thead&gt;</a:t>
            </a:r>
            <a:r>
              <a:rPr>
                <a:solidFill>
                  <a:srgbClr val="E0700E"/>
                </a:solidFill>
              </a:rPr>
              <a:t>  </a:t>
            </a:r>
            <a:r>
              <a:rPr>
                <a:solidFill>
                  <a:srgbClr val="FFFFFF"/>
                </a:solidFill>
              </a:rPr>
              <a:t>блок заголовков таблицы  </a:t>
            </a:r>
            <a:endParaRPr sz="1200">
              <a:solidFill>
                <a:srgbClr val="FFFFFF"/>
              </a:solidFill>
            </a:endParaRPr>
          </a:p>
          <a:p>
            <a:pPr marL="0" indent="0" defTabSz="457200">
              <a:spcBef>
                <a:spcPts val="0"/>
              </a:spcBef>
              <a:buClrTx/>
              <a:buSzTx/>
              <a:buNone/>
              <a:defRPr sz="5333">
                <a:solidFill>
                  <a:srgbClr val="E0700E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rPr>
                <a:solidFill>
                  <a:schemeClr val="accent6"/>
                </a:solidFill>
              </a:rPr>
              <a:t>&lt;tbody&gt;&lt;/tbody&gt;</a:t>
            </a:r>
            <a:r>
              <a:t>  </a:t>
            </a:r>
            <a:r>
              <a:rPr>
                <a:solidFill>
                  <a:srgbClr val="FFFFFF"/>
                </a:solidFill>
              </a:rPr>
              <a:t>тело таблицы  </a:t>
            </a:r>
            <a:endParaRPr sz="1200">
              <a:solidFill>
                <a:srgbClr val="FFFFFF"/>
              </a:solidFill>
            </a:endParaRPr>
          </a:p>
          <a:p>
            <a:pPr marL="0" indent="0" defTabSz="457200">
              <a:spcBef>
                <a:spcPts val="0"/>
              </a:spcBef>
              <a:buClrTx/>
              <a:buSzTx/>
              <a:buNone/>
              <a:defRPr sz="5333">
                <a:solidFill>
                  <a:srgbClr val="636363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rPr>
                <a:solidFill>
                  <a:schemeClr val="accent6"/>
                </a:solidFill>
              </a:rPr>
              <a:t>&lt;tfoot&gt;&lt;/tfoot&gt;</a:t>
            </a:r>
            <a:r>
              <a:rPr>
                <a:solidFill>
                  <a:srgbClr val="E0700E"/>
                </a:solidFill>
              </a:rPr>
              <a:t>  </a:t>
            </a:r>
            <a:r>
              <a:rPr>
                <a:solidFill>
                  <a:srgbClr val="FFFFFF"/>
                </a:solidFill>
              </a:rPr>
              <a:t>нижний колонтитул таблицы  </a:t>
            </a:r>
            <a:endParaRPr sz="1200">
              <a:solidFill>
                <a:srgbClr val="FFFFFF"/>
              </a:solidFill>
            </a:endParaRPr>
          </a:p>
          <a:p>
            <a:pPr marL="0" indent="0" defTabSz="457200">
              <a:spcBef>
                <a:spcPts val="0"/>
              </a:spcBef>
              <a:buClrTx/>
              <a:buSzTx/>
              <a:buNone/>
              <a:defRPr sz="5333">
                <a:solidFill>
                  <a:srgbClr val="636363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rPr>
                <a:solidFill>
                  <a:schemeClr val="accent6"/>
                </a:solidFill>
              </a:rPr>
              <a:t>&lt;tr&gt;&lt;/tr&gt; </a:t>
            </a:r>
            <a:r>
              <a:rPr>
                <a:solidFill>
                  <a:srgbClr val="E0700E"/>
                </a:solidFill>
              </a:rPr>
              <a:t> </a:t>
            </a:r>
            <a:r>
              <a:rPr>
                <a:solidFill>
                  <a:srgbClr val="FFFFFF"/>
                </a:solidFill>
              </a:rPr>
              <a:t>строка таблицы  </a:t>
            </a:r>
            <a:endParaRPr sz="1200">
              <a:solidFill>
                <a:srgbClr val="FFFFFF"/>
              </a:solidFill>
            </a:endParaRPr>
          </a:p>
          <a:p>
            <a:pPr marL="0" indent="0" defTabSz="457200">
              <a:spcBef>
                <a:spcPts val="0"/>
              </a:spcBef>
              <a:buClrTx/>
              <a:buSzTx/>
              <a:buNone/>
              <a:defRPr sz="5333">
                <a:solidFill>
                  <a:srgbClr val="636363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rPr>
                <a:solidFill>
                  <a:schemeClr val="accent6"/>
                </a:solidFill>
              </a:rPr>
              <a:t>&lt;th&gt;&lt;/th&gt; </a:t>
            </a:r>
            <a:r>
              <a:rPr>
                <a:solidFill>
                  <a:srgbClr val="E0700E"/>
                </a:solidFill>
              </a:rPr>
              <a:t> </a:t>
            </a:r>
            <a:r>
              <a:rPr>
                <a:solidFill>
                  <a:srgbClr val="FFFFFF"/>
                </a:solidFill>
              </a:rPr>
              <a:t>заголовок столбца таблицы</a:t>
            </a:r>
            <a:endParaRPr sz="1200">
              <a:solidFill>
                <a:srgbClr val="FFFFFF"/>
              </a:solidFill>
            </a:endParaRPr>
          </a:p>
          <a:p>
            <a:pPr marL="0" indent="0" defTabSz="457200">
              <a:spcBef>
                <a:spcPts val="0"/>
              </a:spcBef>
              <a:buClrTx/>
              <a:buSzTx/>
              <a:buNone/>
              <a:defRPr sz="5333">
                <a:solidFill>
                  <a:srgbClr val="636363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rPr>
                <a:solidFill>
                  <a:schemeClr val="accent6"/>
                </a:solidFill>
              </a:rPr>
              <a:t>&lt;td&gt;&lt;/td&gt;</a:t>
            </a:r>
            <a:r>
              <a:rPr>
                <a:solidFill>
                  <a:srgbClr val="E0700E"/>
                </a:solidFill>
              </a:rPr>
              <a:t>  </a:t>
            </a:r>
            <a:r>
              <a:rPr>
                <a:solidFill>
                  <a:srgbClr val="FFFFFF"/>
                </a:solidFill>
              </a:rPr>
              <a:t>ячейка таблицы 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over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Встроенное содержимое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r>
              <a:t>Встроенное содержимое</a:t>
            </a:r>
          </a:p>
        </p:txBody>
      </p:sp>
      <p:sp>
        <p:nvSpPr>
          <p:cNvPr id="205" name="&lt;img&gt;  html-изображения…"/>
          <p:cNvSpPr txBox="1">
            <a:spLocks noGrp="1"/>
          </p:cNvSpPr>
          <p:nvPr>
            <p:ph type="body" idx="1"/>
          </p:nvPr>
        </p:nvSpPr>
        <p:spPr>
          <a:xfrm>
            <a:off x="1270000" y="3118948"/>
            <a:ext cx="21844000" cy="8432801"/>
          </a:xfrm>
          <a:prstGeom prst="rect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ClrTx/>
              <a:buSzTx/>
              <a:buNone/>
              <a:defRPr sz="5333">
                <a:solidFill>
                  <a:srgbClr val="636363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rPr>
                <a:solidFill>
                  <a:schemeClr val="accent6"/>
                </a:solidFill>
              </a:rPr>
              <a:t>&lt;img&gt;</a:t>
            </a:r>
            <a:r>
              <a:t>  </a:t>
            </a:r>
            <a:r>
              <a:rPr>
                <a:solidFill>
                  <a:srgbClr val="FFFFFF"/>
                </a:solidFill>
              </a:rPr>
              <a:t>html-изображения</a:t>
            </a:r>
            <a:endParaRPr sz="1200">
              <a:solidFill>
                <a:srgbClr val="000000"/>
              </a:solidFill>
            </a:endParaRPr>
          </a:p>
          <a:p>
            <a:pPr marL="0" indent="0" defTabSz="457200">
              <a:spcBef>
                <a:spcPts val="0"/>
              </a:spcBef>
              <a:buClrTx/>
              <a:buSzTx/>
              <a:buNone/>
              <a:defRPr sz="5333">
                <a:solidFill>
                  <a:srgbClr val="636363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rPr>
                <a:solidFill>
                  <a:schemeClr val="accent6"/>
                </a:solidFill>
              </a:rPr>
              <a:t>&lt;audio&gt;&lt;/audio&gt; </a:t>
            </a:r>
            <a:r>
              <a:rPr>
                <a:solidFill>
                  <a:srgbClr val="E0700E"/>
                </a:solidFill>
              </a:rPr>
              <a:t> </a:t>
            </a:r>
            <a:r>
              <a:rPr>
                <a:solidFill>
                  <a:srgbClr val="FFFFFF"/>
                </a:solidFill>
              </a:rPr>
              <a:t>добавляет аудио-файлы </a:t>
            </a:r>
            <a:r>
              <a:rPr>
                <a:solidFill>
                  <a:srgbClr val="E0700E"/>
                </a:solidFill>
              </a:rPr>
              <a:t> </a:t>
            </a:r>
            <a:endParaRPr sz="1200">
              <a:solidFill>
                <a:srgbClr val="000000"/>
              </a:solidFill>
            </a:endParaRPr>
          </a:p>
          <a:p>
            <a:pPr marL="0" indent="0" defTabSz="457200">
              <a:spcBef>
                <a:spcPts val="0"/>
              </a:spcBef>
              <a:buClrTx/>
              <a:buSzTx/>
              <a:buNone/>
              <a:defRPr sz="5333">
                <a:solidFill>
                  <a:srgbClr val="E0700E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rPr>
                <a:solidFill>
                  <a:schemeClr val="accent6"/>
                </a:solidFill>
              </a:rPr>
              <a:t>&lt;video&gt;&lt;/video&gt; </a:t>
            </a:r>
            <a:r>
              <a:t> </a:t>
            </a:r>
            <a:r>
              <a:rPr>
                <a:solidFill>
                  <a:srgbClr val="FFFFFF"/>
                </a:solidFill>
              </a:rPr>
              <a:t>добавляет видео-файлы</a:t>
            </a:r>
            <a:br>
              <a:rPr>
                <a:solidFill>
                  <a:srgbClr val="FFFFFF"/>
                </a:solidFill>
              </a:rPr>
            </a:br>
            <a:r>
              <a:rPr>
                <a:solidFill>
                  <a:schemeClr val="accent6"/>
                </a:solidFill>
              </a:rPr>
              <a:t>&lt;picture&gt;&lt;/pictire&gt;</a:t>
            </a:r>
            <a:r>
              <a:t>  </a:t>
            </a:r>
            <a:r>
              <a:rPr>
                <a:solidFill>
                  <a:srgbClr val="FFFFFF"/>
                </a:solidFill>
              </a:rPr>
              <a:t>контейнер для одного</a:t>
            </a:r>
            <a:r>
              <a:rPr>
                <a:solidFill>
                  <a:srgbClr val="636363"/>
                </a:solidFill>
              </a:rPr>
              <a:t> </a:t>
            </a:r>
            <a:r>
              <a:rPr>
                <a:solidFill>
                  <a:schemeClr val="accent6"/>
                </a:solidFill>
              </a:rPr>
              <a:t>&lt;img&gt;</a:t>
            </a:r>
            <a:r>
              <a:t> </a:t>
            </a:r>
            <a:r>
              <a:rPr>
                <a:solidFill>
                  <a:srgbClr val="FFFFFF"/>
                </a:solidFill>
              </a:rPr>
              <a:t>и ноль или больше</a:t>
            </a:r>
            <a:r>
              <a:rPr>
                <a:solidFill>
                  <a:srgbClr val="636363"/>
                </a:solidFill>
              </a:rPr>
              <a:t> </a:t>
            </a:r>
            <a:r>
              <a:rPr>
                <a:solidFill>
                  <a:schemeClr val="accent6"/>
                </a:solidFill>
              </a:rPr>
              <a:t>&lt;source&gt;  </a:t>
            </a:r>
            <a:endParaRPr sz="1200">
              <a:solidFill>
                <a:srgbClr val="000000"/>
              </a:solidFill>
            </a:endParaRPr>
          </a:p>
          <a:p>
            <a:pPr marL="0" indent="0" defTabSz="457200">
              <a:spcBef>
                <a:spcPts val="0"/>
              </a:spcBef>
              <a:buClrTx/>
              <a:buSzTx/>
              <a:buNone/>
              <a:defRPr sz="5333">
                <a:solidFill>
                  <a:srgbClr val="636363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rPr>
                <a:solidFill>
                  <a:schemeClr val="accent6"/>
                </a:solidFill>
              </a:rPr>
              <a:t>&lt;source&gt;</a:t>
            </a:r>
            <a:r>
              <a:rPr>
                <a:solidFill>
                  <a:srgbClr val="E0700E"/>
                </a:solidFill>
              </a:rPr>
              <a:t>  </a:t>
            </a:r>
            <a:r>
              <a:rPr>
                <a:solidFill>
                  <a:srgbClr val="FFFFFF"/>
                </a:solidFill>
              </a:rPr>
              <a:t>местоположение и тип медиаресурсов для элементов</a:t>
            </a:r>
            <a:r>
              <a:t> </a:t>
            </a:r>
            <a:r>
              <a:rPr>
                <a:solidFill>
                  <a:schemeClr val="accent6"/>
                </a:solidFill>
              </a:rPr>
              <a:t>&lt;picture&gt; &lt;track&gt;</a:t>
            </a:r>
            <a:r>
              <a:rPr>
                <a:solidFill>
                  <a:srgbClr val="E0700E"/>
                </a:solidFill>
              </a:rPr>
              <a:t>  </a:t>
            </a:r>
            <a:r>
              <a:rPr>
                <a:solidFill>
                  <a:srgbClr val="FFFFFF"/>
                </a:solidFill>
              </a:rPr>
              <a:t>субтитры для элементов </a:t>
            </a:r>
            <a:r>
              <a:rPr>
                <a:solidFill>
                  <a:schemeClr val="accent6"/>
                </a:solidFill>
              </a:rPr>
              <a:t>&lt;audio&gt;</a:t>
            </a:r>
            <a:r>
              <a:rPr>
                <a:solidFill>
                  <a:srgbClr val="E0700E"/>
                </a:solidFill>
              </a:rPr>
              <a:t> </a:t>
            </a:r>
            <a:r>
              <a:rPr>
                <a:solidFill>
                  <a:srgbClr val="FFFFFF"/>
                </a:solidFill>
              </a:rPr>
              <a:t>и</a:t>
            </a:r>
            <a:r>
              <a:rPr>
                <a:solidFill>
                  <a:srgbClr val="E0700E"/>
                </a:solidFill>
              </a:rPr>
              <a:t> </a:t>
            </a:r>
            <a:r>
              <a:rPr>
                <a:solidFill>
                  <a:schemeClr val="accent6"/>
                </a:solidFill>
              </a:rPr>
              <a:t>&lt;video&gt;</a:t>
            </a:r>
            <a:endParaRPr sz="1200">
              <a:solidFill>
                <a:srgbClr val="000000"/>
              </a:solidFill>
            </a:endParaRPr>
          </a:p>
          <a:p>
            <a:pPr marL="0" indent="0" defTabSz="457200">
              <a:spcBef>
                <a:spcPts val="0"/>
              </a:spcBef>
              <a:buClrTx/>
              <a:buSzTx/>
              <a:buNone/>
              <a:defRPr sz="5333">
                <a:solidFill>
                  <a:srgbClr val="636363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rPr>
                <a:solidFill>
                  <a:schemeClr val="accent6"/>
                </a:solidFill>
              </a:rPr>
              <a:t>&lt;map&gt;&lt;/map&gt; </a:t>
            </a:r>
            <a:r>
              <a:rPr>
                <a:solidFill>
                  <a:srgbClr val="E0700E"/>
                </a:solidFill>
              </a:rPr>
              <a:t> </a:t>
            </a:r>
            <a:r>
              <a:rPr>
                <a:solidFill>
                  <a:srgbClr val="FFFFFF"/>
                </a:solidFill>
              </a:rPr>
              <a:t>активные области на карте-изображении</a:t>
            </a:r>
            <a:endParaRPr sz="1200">
              <a:solidFill>
                <a:srgbClr val="000000"/>
              </a:solidFill>
            </a:endParaRPr>
          </a:p>
          <a:p>
            <a:pPr marL="0" indent="0" defTabSz="457200">
              <a:spcBef>
                <a:spcPts val="0"/>
              </a:spcBef>
              <a:buClrTx/>
              <a:buSzTx/>
              <a:buNone/>
              <a:defRPr sz="5333">
                <a:solidFill>
                  <a:srgbClr val="636363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rPr>
                <a:solidFill>
                  <a:schemeClr val="accent6"/>
                </a:solidFill>
              </a:rPr>
              <a:t>&lt;area&gt;</a:t>
            </a:r>
            <a:r>
              <a:rPr>
                <a:solidFill>
                  <a:srgbClr val="E0700E"/>
                </a:solidFill>
              </a:rPr>
              <a:t> </a:t>
            </a:r>
            <a:r>
              <a:rPr>
                <a:solidFill>
                  <a:srgbClr val="FFFFFF"/>
                </a:solidFill>
              </a:rPr>
              <a:t>гиперссылка с текстом или активная область внутри карты-изображения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over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Табличная вёрст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r>
              <a:t>Табличная вёрстка</a:t>
            </a:r>
          </a:p>
        </p:txBody>
      </p:sp>
      <p:sp>
        <p:nvSpPr>
          <p:cNvPr id="208" name="При таком типе вёрстки элементы сайта располагаются по ячейкам. Создаётся файл-шаблон с разметкой и используется как основа для всех остальных страниц. Фактически от файла к файлу меняется только основной контент. Шапка сайта, его низ и меню берутся из у"/>
          <p:cNvSpPr txBox="1">
            <a:spLocks noGrp="1"/>
          </p:cNvSpPr>
          <p:nvPr>
            <p:ph type="body" sz="half" idx="1"/>
          </p:nvPr>
        </p:nvSpPr>
        <p:spPr>
          <a:xfrm>
            <a:off x="1015580" y="2917347"/>
            <a:ext cx="22784939" cy="4022742"/>
          </a:xfrm>
          <a:prstGeom prst="rect">
            <a:avLst/>
          </a:prstGeom>
        </p:spPr>
        <p:txBody>
          <a:bodyPr/>
          <a:lstStyle/>
          <a:p>
            <a:pPr marL="0" indent="0" defTabSz="425195">
              <a:spcBef>
                <a:spcPts val="0"/>
              </a:spcBef>
              <a:buClrTx/>
              <a:buSzTx/>
              <a:buNone/>
              <a:defRPr sz="4959">
                <a:latin typeface="Times Roman"/>
                <a:ea typeface="Times Roman"/>
                <a:cs typeface="Times Roman"/>
                <a:sym typeface="Times Roman"/>
              </a:defRPr>
            </a:pPr>
            <a:r>
              <a:t>При таком типе вёрстки элементы сайта располагаются по ячейкам. Создаётся файл-шаблон с разметкой и используется как основа для всех остальных страниц. Фактически от файла к файлу меняется только основной контент. Шапка сайта, его низ и меню берутся из уже готового шаблона и обычно остаются неизменными.</a:t>
            </a:r>
            <a:endParaRPr sz="1116"/>
          </a:p>
          <a:p>
            <a:pPr marL="0" indent="0" defTabSz="425195">
              <a:spcBef>
                <a:spcPts val="0"/>
              </a:spcBef>
              <a:buClrTx/>
              <a:buSzTx/>
              <a:buNone/>
              <a:defRPr sz="1116">
                <a:latin typeface="Times Roman"/>
                <a:ea typeface="Times Roman"/>
                <a:cs typeface="Times Roman"/>
                <a:sym typeface="Times Roman"/>
              </a:defRPr>
            </a:pPr>
            <a:endParaRPr sz="1116"/>
          </a:p>
        </p:txBody>
      </p:sp>
      <p:pic>
        <p:nvPicPr>
          <p:cNvPr id="209" name="Снимок экрана 2021-03-17 в 01.18.41.png" descr="Снимок экрана 2021-03-17 в 01.18.4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8899" y="6902170"/>
            <a:ext cx="9646202" cy="5275056"/>
          </a:xfrm>
          <a:prstGeom prst="rect">
            <a:avLst/>
          </a:prstGeom>
          <a:ln w="25400">
            <a:miter lim="400000"/>
          </a:ln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over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Пример табличной вёрстки"/>
          <p:cNvSpPr txBox="1">
            <a:spLocks noGrp="1"/>
          </p:cNvSpPr>
          <p:nvPr>
            <p:ph type="title"/>
          </p:nvPr>
        </p:nvSpPr>
        <p:spPr>
          <a:xfrm>
            <a:off x="1270000" y="792774"/>
            <a:ext cx="21844000" cy="1557438"/>
          </a:xfrm>
          <a:prstGeom prst="rect">
            <a:avLst/>
          </a:prstGeom>
        </p:spPr>
        <p:txBody>
          <a:bodyPr/>
          <a:lstStyle>
            <a:lvl1pPr>
              <a:defRPr b="1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r>
              <a:t>Пример табличной вёрстки</a:t>
            </a:r>
          </a:p>
        </p:txBody>
      </p:sp>
      <p:pic>
        <p:nvPicPr>
          <p:cNvPr id="212" name="Изображение" descr="Изображение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889" y="3574806"/>
            <a:ext cx="22138222" cy="405951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over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Что такое HTML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r>
              <a:t>Что такое HTML</a:t>
            </a:r>
          </a:p>
        </p:txBody>
      </p:sp>
      <p:sp>
        <p:nvSpPr>
          <p:cNvPr id="156" name="И с чем его едят?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defTabSz="825500">
              <a:defRPr sz="54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r>
              <a:t>И с чем его едят?</a:t>
            </a:r>
          </a:p>
        </p:txBody>
      </p:sp>
      <p:sp>
        <p:nvSpPr>
          <p:cNvPr id="157" name="HTML (HyperText Markup Language) - это стандартный язык гипертекстовой разметки для документов, предназначенных для отображения в веб-браузере."/>
          <p:cNvSpPr txBox="1">
            <a:spLocks noGrp="1"/>
          </p:cNvSpPr>
          <p:nvPr>
            <p:ph type="body" idx="1"/>
          </p:nvPr>
        </p:nvSpPr>
        <p:spPr>
          <a:xfrm>
            <a:off x="988601" y="3588619"/>
            <a:ext cx="21844001" cy="8432801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Times Roman"/>
                <a:ea typeface="Times Roman"/>
                <a:cs typeface="Times Roman"/>
                <a:sym typeface="Times Roman"/>
              </a:defRPr>
            </a:pPr>
            <a:r>
              <a:t> </a:t>
            </a:r>
            <a:r>
              <a:rPr b="1"/>
              <a:t>HTML (HyperText Markup Language)</a:t>
            </a:r>
            <a:r>
              <a:t> - это стандартный язык гипертекстовой разметки для документов, предназначенных для отображения в веб-браузере.</a:t>
            </a:r>
          </a:p>
        </p:txBody>
      </p:sp>
      <p:pic>
        <p:nvPicPr>
          <p:cNvPr id="158" name="learn-html5.jpg" descr="learn-html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3383" y="6777503"/>
            <a:ext cx="7874001" cy="5334001"/>
          </a:xfrm>
          <a:prstGeom prst="rect">
            <a:avLst/>
          </a:prstGeom>
          <a:ln w="25400">
            <a:miter lim="400000"/>
          </a:ln>
          <a:effectLst>
            <a:reflection stA="50000" endPos="40000" dir="5400000" sy="-100000" algn="bl" rotWithShape="0"/>
          </a:effectLst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Блочная вёрст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r>
              <a:t>Блочная вёрстка</a:t>
            </a:r>
          </a:p>
        </p:txBody>
      </p:sp>
      <p:sp>
        <p:nvSpPr>
          <p:cNvPr id="215" name="Элементы сайта создаются с помощью тегов &lt;div&gt;&lt;/div&gt; Как правило каждому блоку задается свой ID, с помощью которого для блока прописываются CSS стили. Этот вид верстки пришел на смену табличной верстке. Позволяет создавать более гибкие и красивые сайты, "/>
          <p:cNvSpPr txBox="1">
            <a:spLocks noGrp="1"/>
          </p:cNvSpPr>
          <p:nvPr>
            <p:ph type="body" idx="1"/>
          </p:nvPr>
        </p:nvSpPr>
        <p:spPr>
          <a:xfrm>
            <a:off x="1270000" y="2641600"/>
            <a:ext cx="21844000" cy="8432800"/>
          </a:xfrm>
          <a:prstGeom prst="rect">
            <a:avLst/>
          </a:prstGeom>
        </p:spPr>
        <p:txBody>
          <a:bodyPr/>
          <a:lstStyle/>
          <a:p>
            <a:pPr defTabSz="457200">
              <a:spcBef>
                <a:spcPts val="0"/>
              </a:spcBef>
              <a:defRPr sz="5333" spc="0">
                <a:solidFill>
                  <a:srgbClr val="636363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rPr>
                <a:solidFill>
                  <a:srgbClr val="FFFFFF"/>
                </a:solidFill>
              </a:rPr>
              <a:t>Элементы сайта создаются с помощью тегов</a:t>
            </a:r>
            <a:r>
              <a:t> </a:t>
            </a:r>
            <a:r>
              <a:rPr>
                <a:solidFill>
                  <a:schemeClr val="accent6"/>
                </a:solidFill>
              </a:rPr>
              <a:t>&lt;div&gt;&lt;/div&gt;</a:t>
            </a:r>
            <a:br>
              <a:rPr>
                <a:solidFill>
                  <a:schemeClr val="accent6"/>
                </a:solidFill>
              </a:rPr>
            </a:br>
            <a:r>
              <a:rPr>
                <a:solidFill>
                  <a:srgbClr val="FFFFFF"/>
                </a:solidFill>
              </a:rPr>
              <a:t>Как правило каждому блоку задается свой ID, с помощью которого для блока прописываются CSS стили.</a:t>
            </a:r>
            <a:br>
              <a:rPr>
                <a:solidFill>
                  <a:srgbClr val="FFFFFF"/>
                </a:solidFill>
              </a:rPr>
            </a:br>
            <a:r>
              <a:rPr>
                <a:solidFill>
                  <a:srgbClr val="FFFFFF"/>
                </a:solidFill>
              </a:rPr>
              <a:t>Этот вид верстки пришел на смену табличной верстке. Позволяет создавать более гибкие и красивые сайты, способные хорошо масштабироваться для разных устройств.</a:t>
            </a:r>
            <a:endParaRPr sz="120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over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Пример блочной вёрстки"/>
          <p:cNvSpPr txBox="1">
            <a:spLocks noGrp="1"/>
          </p:cNvSpPr>
          <p:nvPr>
            <p:ph type="title"/>
          </p:nvPr>
        </p:nvSpPr>
        <p:spPr>
          <a:xfrm>
            <a:off x="1270000" y="485183"/>
            <a:ext cx="21844000" cy="1562101"/>
          </a:xfrm>
          <a:prstGeom prst="rect">
            <a:avLst/>
          </a:prstGeom>
        </p:spPr>
        <p:txBody>
          <a:bodyPr/>
          <a:lstStyle>
            <a:lvl1pPr>
              <a:defRPr b="1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r>
              <a:t>Пример блочной вёрстки</a:t>
            </a:r>
          </a:p>
        </p:txBody>
      </p:sp>
      <p:sp>
        <p:nvSpPr>
          <p:cNvPr id="218" name="&lt;head&gt;…"/>
          <p:cNvSpPr txBox="1">
            <a:spLocks noGrp="1"/>
          </p:cNvSpPr>
          <p:nvPr>
            <p:ph type="body" idx="1"/>
          </p:nvPr>
        </p:nvSpPr>
        <p:spPr>
          <a:xfrm>
            <a:off x="1129002" y="2771415"/>
            <a:ext cx="21299504" cy="9468015"/>
          </a:xfrm>
          <a:prstGeom prst="rect">
            <a:avLst/>
          </a:prstGeom>
          <a:effectLst>
            <a:outerShdw blurRad="50800" dist="117238" dir="3600000" rotWithShape="0">
              <a:srgbClr val="000000">
                <a:alpha val="70000"/>
              </a:srgbClr>
            </a:outerShdw>
          </a:effectLst>
        </p:spPr>
        <p:txBody>
          <a:bodyPr/>
          <a:lstStyle/>
          <a:p>
            <a:pPr defTabSz="457200">
              <a:lnSpc>
                <a:spcPts val="6100"/>
              </a:lnSpc>
              <a:spcBef>
                <a:spcPts val="0"/>
              </a:spcBef>
              <a:defRPr sz="3500" spc="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&lt;head&gt;</a:t>
            </a:r>
          </a:p>
          <a:p>
            <a:pPr defTabSz="457200">
              <a:lnSpc>
                <a:spcPts val="6100"/>
              </a:lnSpc>
              <a:spcBef>
                <a:spcPts val="0"/>
              </a:spcBef>
              <a:defRPr sz="3500" spc="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        &lt;meta charset="utf-8"&gt;</a:t>
            </a:r>
          </a:p>
          <a:p>
            <a:pPr defTabSz="457200">
              <a:lnSpc>
                <a:spcPts val="6100"/>
              </a:lnSpc>
              <a:spcBef>
                <a:spcPts val="0"/>
              </a:spcBef>
              <a:defRPr sz="3500" spc="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        &lt;title&gt;Блочная верстка в HTML5&lt;/title&gt;</a:t>
            </a:r>
          </a:p>
          <a:p>
            <a:pPr defTabSz="457200">
              <a:lnSpc>
                <a:spcPts val="6100"/>
              </a:lnSpc>
              <a:spcBef>
                <a:spcPts val="0"/>
              </a:spcBef>
              <a:defRPr sz="3500" spc="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        &lt;style&gt;</a:t>
            </a:r>
          </a:p>
          <a:p>
            <a:pPr defTabSz="457200">
              <a:lnSpc>
                <a:spcPts val="6100"/>
              </a:lnSpc>
              <a:spcBef>
                <a:spcPts val="0"/>
              </a:spcBef>
              <a:defRPr sz="3500" spc="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            div{</a:t>
            </a:r>
          </a:p>
          <a:p>
            <a:pPr defTabSz="457200">
              <a:lnSpc>
                <a:spcPts val="6100"/>
              </a:lnSpc>
              <a:spcBef>
                <a:spcPts val="0"/>
              </a:spcBef>
              <a:defRPr sz="3500" spc="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                margin: 10px;</a:t>
            </a:r>
          </a:p>
          <a:p>
            <a:pPr defTabSz="457200">
              <a:lnSpc>
                <a:spcPts val="6100"/>
              </a:lnSpc>
              <a:spcBef>
                <a:spcPts val="0"/>
              </a:spcBef>
              <a:defRPr sz="3500" spc="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                border: 1px solid black;</a:t>
            </a:r>
          </a:p>
          <a:p>
            <a:pPr defTabSz="457200">
              <a:lnSpc>
                <a:spcPts val="6100"/>
              </a:lnSpc>
              <a:spcBef>
                <a:spcPts val="0"/>
              </a:spcBef>
              <a:defRPr sz="3500" spc="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                font-size: 20px;</a:t>
            </a:r>
          </a:p>
          <a:p>
            <a:pPr defTabSz="457200">
              <a:lnSpc>
                <a:spcPts val="6100"/>
              </a:lnSpc>
              <a:spcBef>
                <a:spcPts val="0"/>
              </a:spcBef>
              <a:defRPr sz="3500" spc="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                height: 80px;</a:t>
            </a:r>
          </a:p>
          <a:p>
            <a:pPr defTabSz="457200">
              <a:lnSpc>
                <a:spcPts val="6100"/>
              </a:lnSpc>
              <a:spcBef>
                <a:spcPts val="0"/>
              </a:spcBef>
              <a:defRPr sz="3500" spc="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            }</a:t>
            </a:r>
          </a:p>
          <a:p>
            <a:pPr defTabSz="457200">
              <a:lnSpc>
                <a:spcPts val="6100"/>
              </a:lnSpc>
              <a:spcBef>
                <a:spcPts val="0"/>
              </a:spcBef>
              <a:defRPr sz="3500" spc="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            #header{ </a:t>
            </a:r>
          </a:p>
          <a:p>
            <a:pPr defTabSz="457200">
              <a:lnSpc>
                <a:spcPts val="6100"/>
              </a:lnSpc>
              <a:spcBef>
                <a:spcPts val="0"/>
              </a:spcBef>
              <a:defRPr sz="3500" spc="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                background-color: #ccc;</a:t>
            </a:r>
          </a:p>
          <a:p>
            <a:pPr defTabSz="457200">
              <a:lnSpc>
                <a:spcPts val="6100"/>
              </a:lnSpc>
              <a:spcBef>
                <a:spcPts val="0"/>
              </a:spcBef>
              <a:defRPr sz="3500" spc="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            }</a:t>
            </a:r>
          </a:p>
          <a:p>
            <a:pPr defTabSz="457200">
              <a:lnSpc>
                <a:spcPts val="8100"/>
              </a:lnSpc>
              <a:spcBef>
                <a:spcPts val="0"/>
              </a:spcBef>
              <a:defRPr sz="5200" spc="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           </a:t>
            </a:r>
          </a:p>
          <a:p>
            <a:pPr defTabSz="457200">
              <a:lnSpc>
                <a:spcPts val="7500"/>
              </a:lnSpc>
              <a:spcBef>
                <a:spcPts val="0"/>
              </a:spcBef>
              <a:defRPr sz="4700" spc="0">
                <a:latin typeface="Times Roman"/>
                <a:ea typeface="Times Roman"/>
                <a:cs typeface="Times Roman"/>
                <a:sym typeface="Times Roman"/>
              </a:defRPr>
            </a:pPr>
            <a:endParaRPr/>
          </a:p>
        </p:txBody>
      </p:sp>
      <p:pic>
        <p:nvPicPr>
          <p:cNvPr id="219" name="Снимок экрана 2021-03-17 в 07.58.29.png" descr="Снимок экрана 2021-03-17 в 07.58.2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2861" y="2771415"/>
            <a:ext cx="8770982" cy="9468015"/>
          </a:xfrm>
          <a:prstGeom prst="rect">
            <a:avLst/>
          </a:prstGeom>
          <a:ln w="25400">
            <a:miter lim="400000"/>
          </a:ln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over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Пример блочной вёрстки"/>
          <p:cNvSpPr txBox="1">
            <a:spLocks noGrp="1"/>
          </p:cNvSpPr>
          <p:nvPr>
            <p:ph type="title"/>
          </p:nvPr>
        </p:nvSpPr>
        <p:spPr>
          <a:xfrm>
            <a:off x="1625600" y="434383"/>
            <a:ext cx="21844000" cy="1562101"/>
          </a:xfrm>
          <a:prstGeom prst="rect">
            <a:avLst/>
          </a:prstGeom>
        </p:spPr>
        <p:txBody>
          <a:bodyPr/>
          <a:lstStyle>
            <a:lvl1pPr>
              <a:defRPr b="1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r>
              <a:t>Пример блочной вёрстки</a:t>
            </a:r>
          </a:p>
        </p:txBody>
      </p:sp>
      <p:pic>
        <p:nvPicPr>
          <p:cNvPr id="222" name="Снимок экрана 2021-03-17 в 07.58.29.png" descr="Снимок экрана 2021-03-17 в 07.58.2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2861" y="2572144"/>
            <a:ext cx="8770982" cy="9468015"/>
          </a:xfrm>
          <a:prstGeom prst="rect">
            <a:avLst/>
          </a:prstGeom>
          <a:ln w="25400">
            <a:miter lim="400000"/>
          </a:ln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</p:pic>
      <p:sp>
        <p:nvSpPr>
          <p:cNvPr id="223" name="#sidebar{…"/>
          <p:cNvSpPr txBox="1"/>
          <p:nvPr/>
        </p:nvSpPr>
        <p:spPr>
          <a:xfrm>
            <a:off x="867791" y="2442050"/>
            <a:ext cx="10318652" cy="10439401"/>
          </a:xfrm>
          <a:prstGeom prst="rect">
            <a:avLst/>
          </a:prstGeom>
          <a:ln w="12700">
            <a:miter lim="400000"/>
          </a:ln>
          <a:effectLst>
            <a:outerShdw blurRad="25400" dist="120478" dir="3600000" rotWithShape="0">
              <a:srgbClr val="000000">
                <a:alpha val="7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lnSpc>
                <a:spcPts val="5600"/>
              </a:lnSpc>
              <a:defRPr sz="3100">
                <a:solidFill>
                  <a:srgbClr val="FFFFFF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 </a:t>
            </a:r>
            <a:r>
              <a:rPr>
                <a:solidFill>
                  <a:srgbClr val="929292"/>
                </a:solidFill>
              </a:rPr>
              <a:t>#sidebar{</a:t>
            </a:r>
          </a:p>
          <a:p>
            <a:pPr algn="l" defTabSz="457200">
              <a:lnSpc>
                <a:spcPts val="5600"/>
              </a:lnSpc>
              <a:defRPr sz="31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                 background-color: #ddd;</a:t>
            </a:r>
          </a:p>
          <a:p>
            <a:pPr algn="l" defTabSz="457200">
              <a:lnSpc>
                <a:spcPts val="5600"/>
              </a:lnSpc>
              <a:defRPr sz="31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                 float: right;</a:t>
            </a:r>
          </a:p>
          <a:p>
            <a:pPr algn="l" defTabSz="457200">
              <a:lnSpc>
                <a:spcPts val="5600"/>
              </a:lnSpc>
              <a:defRPr sz="31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                 width: 150px;</a:t>
            </a:r>
          </a:p>
          <a:p>
            <a:pPr algn="l" defTabSz="457200">
              <a:lnSpc>
                <a:spcPts val="5600"/>
              </a:lnSpc>
              <a:defRPr sz="31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            }</a:t>
            </a:r>
          </a:p>
          <a:p>
            <a:pPr algn="l" defTabSz="457200">
              <a:lnSpc>
                <a:spcPts val="5600"/>
              </a:lnSpc>
              <a:defRPr sz="31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           #main{</a:t>
            </a:r>
          </a:p>
          <a:p>
            <a:pPr lvl="1" algn="l" defTabSz="457200">
              <a:lnSpc>
                <a:spcPts val="5600"/>
              </a:lnSpc>
              <a:defRPr sz="31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         background-color: #eee;</a:t>
            </a:r>
          </a:p>
          <a:p>
            <a:pPr lvl="2" algn="l" defTabSz="457200">
              <a:lnSpc>
                <a:spcPts val="5600"/>
              </a:lnSpc>
              <a:defRPr sz="31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height: 200px;</a:t>
            </a:r>
          </a:p>
          <a:p>
            <a:pPr lvl="2" algn="l" defTabSz="457200">
              <a:lnSpc>
                <a:spcPts val="5600"/>
              </a:lnSpc>
              <a:defRPr sz="31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margin-right: 170px;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}</a:t>
            </a:r>
          </a:p>
          <a:p>
            <a:pPr algn="l" defTabSz="457200">
              <a:lnSpc>
                <a:spcPts val="5600"/>
              </a:lnSpc>
              <a:defRPr sz="3100">
                <a:solidFill>
                  <a:srgbClr val="FFFFFF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            }</a:t>
            </a:r>
          </a:p>
          <a:p>
            <a:pPr algn="l" defTabSz="457200">
              <a:lnSpc>
                <a:spcPts val="5600"/>
              </a:lnSpc>
              <a:defRPr sz="3100">
                <a:solidFill>
                  <a:srgbClr val="FFFFFF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            #footer{ </a:t>
            </a:r>
          </a:p>
          <a:p>
            <a:pPr algn="l" defTabSz="457200">
              <a:lnSpc>
                <a:spcPts val="5600"/>
              </a:lnSpc>
              <a:defRPr sz="3100">
                <a:solidFill>
                  <a:srgbClr val="FFFFFF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                background-color: #ccc;</a:t>
            </a:r>
          </a:p>
          <a:p>
            <a:pPr algn="l" defTabSz="457200">
              <a:lnSpc>
                <a:spcPts val="5600"/>
              </a:lnSpc>
              <a:defRPr sz="3100">
                <a:solidFill>
                  <a:srgbClr val="FFFFFF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            }</a:t>
            </a:r>
          </a:p>
          <a:p>
            <a:pPr algn="l" defTabSz="457200">
              <a:lnSpc>
                <a:spcPts val="5600"/>
              </a:lnSpc>
              <a:defRPr sz="3100">
                <a:solidFill>
                  <a:srgbClr val="FFFFFF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        &lt;/style&gt;</a:t>
            </a:r>
          </a:p>
          <a:p>
            <a:pPr algn="l" defTabSz="457200">
              <a:lnSpc>
                <a:spcPts val="5600"/>
              </a:lnSpc>
              <a:defRPr sz="3100">
                <a:solidFill>
                  <a:srgbClr val="FFFFFF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    &lt;/head&gt;</a:t>
            </a:r>
          </a:p>
          <a:p>
            <a:pPr algn="l" defTabSz="457200">
              <a:lnSpc>
                <a:spcPts val="5600"/>
              </a:lnSpc>
              <a:defRPr sz="3100">
                <a:solidFill>
                  <a:srgbClr val="FFFFFF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    &lt;body&gt;</a:t>
            </a:r>
          </a:p>
          <a:p>
            <a:pPr algn="l" defTabSz="457200">
              <a:lnSpc>
                <a:spcPts val="5600"/>
              </a:lnSpc>
              <a:defRPr sz="31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        </a:t>
            </a:r>
            <a:r>
              <a:rPr>
                <a:solidFill>
                  <a:srgbClr val="FFFFFF"/>
                </a:solidFill>
              </a:rPr>
              <a:t>&lt;div id="header"&gt;Шапка сайта&lt;/div&gt;</a:t>
            </a:r>
          </a:p>
          <a:p>
            <a:pPr algn="l" defTabSz="457200">
              <a:lnSpc>
                <a:spcPts val="5600"/>
              </a:lnSpc>
              <a:defRPr sz="3100">
                <a:solidFill>
                  <a:srgbClr val="FFFFFF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        &lt;div id="sidebar"&gt;Сайбар&lt;/div&gt;</a:t>
            </a:r>
          </a:p>
          <a:p>
            <a:pPr algn="l" defTabSz="457200">
              <a:lnSpc>
                <a:spcPts val="5600"/>
              </a:lnSpc>
              <a:defRPr sz="3100">
                <a:solidFill>
                  <a:srgbClr val="FFFFFF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        &lt;div id="main"&gt;Основное содержимое&lt;/div&gt;</a:t>
            </a:r>
          </a:p>
          <a:p>
            <a:pPr algn="l" defTabSz="457200">
              <a:lnSpc>
                <a:spcPts val="5600"/>
              </a:lnSpc>
              <a:defRPr sz="31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rPr>
                <a:solidFill>
                  <a:srgbClr val="FFFFFF"/>
                </a:solidFill>
              </a:rPr>
              <a:t>        &lt;div</a:t>
            </a:r>
            <a:r>
              <a:t> </a:t>
            </a:r>
            <a:r>
              <a:rPr>
                <a:solidFill>
                  <a:srgbClr val="FFFFFF"/>
                </a:solidFill>
              </a:rPr>
              <a:t>id="footer"&gt;Футер&lt;/div&gt;</a:t>
            </a:r>
          </a:p>
          <a:p>
            <a:pPr algn="l" defTabSz="457200">
              <a:lnSpc>
                <a:spcPts val="5600"/>
              </a:lnSpc>
              <a:defRPr sz="31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   </a:t>
            </a:r>
            <a:r>
              <a:rPr>
                <a:solidFill>
                  <a:srgbClr val="FFFFFF"/>
                </a:solidFill>
              </a:rPr>
              <a:t> &lt;/body&gt;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over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Фреймовая вёрст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r>
              <a:t>Фреймовая вёрстка</a:t>
            </a:r>
          </a:p>
        </p:txBody>
      </p:sp>
      <p:sp>
        <p:nvSpPr>
          <p:cNvPr id="226" name="Окно браузера может быть разделено на фреймы, т.е. на области расположенные рядом друг с другом. В каждую из этих областей можно загружать свои html-страницы. Для создания фрейма используется тег &lt;frameset&gt;, который заменяет тег &lt;body&gt; в документе и прим"/>
          <p:cNvSpPr txBox="1">
            <a:spLocks noGrp="1"/>
          </p:cNvSpPr>
          <p:nvPr>
            <p:ph type="body" idx="1"/>
          </p:nvPr>
        </p:nvSpPr>
        <p:spPr>
          <a:xfrm>
            <a:off x="1092200" y="2062281"/>
            <a:ext cx="21844000" cy="8432801"/>
          </a:xfrm>
          <a:prstGeom prst="rect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ClrTx/>
              <a:buSzTx/>
              <a:buNone/>
              <a:defRPr sz="5333">
                <a:latin typeface="Times Roman"/>
                <a:ea typeface="Times Roman"/>
                <a:cs typeface="Times Roman"/>
                <a:sym typeface="Times Roman"/>
              </a:defRPr>
            </a:pPr>
            <a:br/>
            <a:r>
              <a:t>Окно браузера может быть разделено на фреймы, т.е. на области расположенные рядом друг с другом. В каждую из этих областей можно загружать свои html-страницы. Для создания фрейма используется тег </a:t>
            </a:r>
            <a:r>
              <a: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rPr>
              <a:t>&lt;frameset&gt;</a:t>
            </a:r>
            <a:r>
              <a:t>, который заменяет тег </a:t>
            </a:r>
            <a:r>
              <a: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rPr>
              <a:t>&lt;body&gt;</a:t>
            </a:r>
            <a:r>
              <a:t> в документе и применяется для разделения экрана на области. Внутри данного тега находятся теги &lt;frame&gt;, которые указывают на HTML-документ, предназначенный для загрузки в область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over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Пример фреймовой вёрстк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r>
              <a:t>Пример фреймовой вёрстки</a:t>
            </a:r>
          </a:p>
        </p:txBody>
      </p:sp>
      <p:sp>
        <p:nvSpPr>
          <p:cNvPr id="229" name="&lt;!DOCTYPE html&gt;…"/>
          <p:cNvSpPr txBox="1"/>
          <p:nvPr/>
        </p:nvSpPr>
        <p:spPr>
          <a:xfrm>
            <a:off x="1170613" y="3184698"/>
            <a:ext cx="12311932" cy="7035801"/>
          </a:xfrm>
          <a:prstGeom prst="rect">
            <a:avLst/>
          </a:prstGeom>
          <a:ln w="12700">
            <a:miter lim="400000"/>
          </a:ln>
          <a:effectLst>
            <a:outerShdw blurRad="25400" dist="120478" dir="3600000" rotWithShape="0">
              <a:srgbClr val="000000">
                <a:alpha val="7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lnSpc>
                <a:spcPts val="6000"/>
              </a:lnSpc>
              <a:defRPr sz="3400">
                <a:solidFill>
                  <a:srgbClr val="FFFFFF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&lt;!DOCTYPE html&gt;</a:t>
            </a:r>
          </a:p>
          <a:p>
            <a:pPr algn="l" defTabSz="457200">
              <a:lnSpc>
                <a:spcPts val="6000"/>
              </a:lnSpc>
              <a:defRPr sz="3400">
                <a:solidFill>
                  <a:srgbClr val="FFFFFF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&lt;html&gt;</a:t>
            </a:r>
          </a:p>
          <a:p>
            <a:pPr algn="l" defTabSz="457200">
              <a:lnSpc>
                <a:spcPts val="6000"/>
              </a:lnSpc>
              <a:defRPr sz="3400">
                <a:solidFill>
                  <a:srgbClr val="FFFFFF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    &lt;head&gt;</a:t>
            </a:r>
          </a:p>
          <a:p>
            <a:pPr algn="l" defTabSz="457200">
              <a:lnSpc>
                <a:spcPts val="6000"/>
              </a:lnSpc>
              <a:defRPr sz="3400">
                <a:solidFill>
                  <a:srgbClr val="FFFFFF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        &lt;meta charset="utf-8"&gt;</a:t>
            </a:r>
          </a:p>
          <a:p>
            <a:pPr algn="l" defTabSz="457200">
              <a:lnSpc>
                <a:spcPts val="6000"/>
              </a:lnSpc>
              <a:defRPr sz="3400">
                <a:solidFill>
                  <a:srgbClr val="FFFFFF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        &lt;title&gt;Фреймы в HTML5&lt;/title&gt;</a:t>
            </a:r>
          </a:p>
          <a:p>
            <a:pPr algn="l" defTabSz="457200">
              <a:lnSpc>
                <a:spcPts val="6000"/>
              </a:lnSpc>
              <a:defRPr sz="3400">
                <a:solidFill>
                  <a:srgbClr val="FFFFFF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    &lt;/head&gt;</a:t>
            </a:r>
          </a:p>
          <a:p>
            <a:pPr algn="l" defTabSz="457200">
              <a:lnSpc>
                <a:spcPts val="6000"/>
              </a:lnSpc>
              <a:defRPr sz="3400">
                <a:solidFill>
                  <a:srgbClr val="FFFFFF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    &lt;body&gt;</a:t>
            </a:r>
          </a:p>
          <a:p>
            <a:pPr algn="l" defTabSz="457200">
              <a:lnSpc>
                <a:spcPts val="6000"/>
              </a:lnSpc>
              <a:defRPr sz="3400">
                <a:solidFill>
                  <a:srgbClr val="FFFFFF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        &lt;h2&gt;Элемент iframe&lt;/h2&gt;</a:t>
            </a:r>
          </a:p>
          <a:p>
            <a:pPr algn="l" defTabSz="457200">
              <a:lnSpc>
                <a:spcPts val="6000"/>
              </a:lnSpc>
              <a:defRPr sz="3400">
                <a:solidFill>
                  <a:srgbClr val="FFFFFF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        &lt;iframe src="</a:t>
            </a:r>
            <a:r>
              <a:rPr u="sng">
                <a:hlinkClick r:id="rId2"/>
              </a:rPr>
              <a:t>http://wikipedia.com</a:t>
            </a:r>
            <a:r>
              <a:t>" width="400" height="200"&gt;</a:t>
            </a:r>
          </a:p>
          <a:p>
            <a:pPr algn="l" defTabSz="457200">
              <a:lnSpc>
                <a:spcPts val="6000"/>
              </a:lnSpc>
              <a:defRPr sz="3400">
                <a:solidFill>
                  <a:srgbClr val="FFFFFF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        &lt;/iframe&gt;</a:t>
            </a:r>
          </a:p>
          <a:p>
            <a:pPr algn="l" defTabSz="457200">
              <a:lnSpc>
                <a:spcPts val="6000"/>
              </a:lnSpc>
              <a:defRPr sz="3400">
                <a:solidFill>
                  <a:srgbClr val="FFFFFF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    &lt;/body&gt;</a:t>
            </a:r>
          </a:p>
          <a:p>
            <a:pPr algn="l" defTabSz="457200">
              <a:lnSpc>
                <a:spcPts val="6000"/>
              </a:lnSpc>
              <a:defRPr sz="3400">
                <a:solidFill>
                  <a:srgbClr val="FFFFFF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&lt;/html&gt;</a:t>
            </a:r>
          </a:p>
        </p:txBody>
      </p:sp>
      <p:pic>
        <p:nvPicPr>
          <p:cNvPr id="230" name="Снимок экрана 2021-03-17 в 08.29.48.png" descr="Снимок экрана 2021-03-17 в 08.29.4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75092" y="3742347"/>
            <a:ext cx="6406334" cy="5408507"/>
          </a:xfrm>
          <a:prstGeom prst="rect">
            <a:avLst/>
          </a:prstGeom>
          <a:ln w="25400">
            <a:miter lim="400000"/>
          </a:ln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over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Причиной создания языка HTML стала проблема отображения правил форматирования текста браузерами."/>
          <p:cNvSpPr txBox="1">
            <a:spLocks noGrp="1"/>
          </p:cNvSpPr>
          <p:nvPr>
            <p:ph type="title"/>
          </p:nvPr>
        </p:nvSpPr>
        <p:spPr>
          <a:xfrm>
            <a:off x="2293184" y="1210004"/>
            <a:ext cx="20253408" cy="7141921"/>
          </a:xfrm>
          <a:prstGeom prst="rect">
            <a:avLst/>
          </a:prstGeom>
        </p:spPr>
        <p:txBody>
          <a:bodyPr/>
          <a:lstStyle>
            <a:lvl1pPr>
              <a:defRPr b="1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r>
              <a:t>Причиной создания языка HTML стала проблема отображения правил форматирования текста браузерами.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over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История HTML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r>
              <a:t>История HTML</a:t>
            </a:r>
          </a:p>
        </p:txBody>
      </p:sp>
      <p:grpSp>
        <p:nvGrpSpPr>
          <p:cNvPr id="165" name="Группа"/>
          <p:cNvGrpSpPr/>
          <p:nvPr/>
        </p:nvGrpSpPr>
        <p:grpSpPr>
          <a:xfrm>
            <a:off x="16273957" y="2951396"/>
            <a:ext cx="6673851" cy="9095186"/>
            <a:chOff x="0" y="0"/>
            <a:chExt cx="6673850" cy="9095184"/>
          </a:xfrm>
        </p:grpSpPr>
        <p:pic>
          <p:nvPicPr>
            <p:cNvPr id="163" name="Снимок экрана 2021-03-09 в 18.52.54.png" descr="Снимок экрана 2021-03-09 в 18.52.54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12700" y="0"/>
              <a:ext cx="6648591" cy="8307817"/>
            </a:xfrm>
            <a:prstGeom prst="rect">
              <a:avLst/>
            </a:prstGeom>
            <a:ln w="25400" cap="flat">
              <a:solidFill>
                <a:srgbClr val="FFFFFF"/>
              </a:solidFill>
              <a:prstDash val="solid"/>
              <a:miter lim="400000"/>
            </a:ln>
            <a:effectLst>
              <a:outerShdw blurRad="50800" dist="25400" dir="3600000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164" name="Caption"/>
            <p:cNvSpPr/>
            <p:nvPr/>
          </p:nvSpPr>
          <p:spPr>
            <a:xfrm>
              <a:off x="0" y="8422084"/>
              <a:ext cx="6673851" cy="673101"/>
            </a:xfrm>
            <a:prstGeom prst="roundRect">
              <a:avLst>
                <a:gd name="adj" fmla="val 0"/>
              </a:avLst>
            </a:prstGeom>
            <a:solidFill>
              <a:srgbClr val="000000">
                <a:alpha val="0"/>
              </a:srgb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>
                <a:defRPr sz="3300"/>
              </a:lvl1pPr>
            </a:lstStyle>
            <a:p>
              <a:r>
                <a:t>Тим Бернерс-Ли</a:t>
              </a:r>
            </a:p>
          </p:txBody>
        </p:sp>
      </p:grpSp>
      <p:sp>
        <p:nvSpPr>
          <p:cNvPr id="166" name="Язык  гипертекстовой разметки HTML был разработан британским учёным Тимом Бернерсом-Ли приблизительно в 1986-1991 годах в Швейцарии.  HTML создавался как язык для обмена научной и технической документацией, пригодный для использования людьми, не являющим"/>
          <p:cNvSpPr txBox="1"/>
          <p:nvPr/>
        </p:nvSpPr>
        <p:spPr>
          <a:xfrm>
            <a:off x="1172267" y="894753"/>
            <a:ext cx="13984248" cy="7683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spcBef>
                <a:spcPts val="2400"/>
              </a:spcBef>
              <a:defRPr sz="5100" spc="-51">
                <a:solidFill>
                  <a:srgbClr val="FFFFFF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endParaRPr/>
          </a:p>
          <a:p>
            <a:pPr algn="l">
              <a:spcBef>
                <a:spcPts val="2400"/>
              </a:spcBef>
              <a:defRPr sz="5100" spc="-51">
                <a:solidFill>
                  <a:srgbClr val="FFFFFF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endParaRPr/>
          </a:p>
          <a:p>
            <a:pPr algn="l">
              <a:spcBef>
                <a:spcPts val="2400"/>
              </a:spcBef>
              <a:defRPr sz="5100" spc="-51">
                <a:solidFill>
                  <a:srgbClr val="FFFFFF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Язык  гипертекстовой разметки HTML был разработан британским учёным Тимом Бернерсом-Ли приблизительно в 1986-1991 годах в Швейцарии.  HTML создавался как язык для обмена научной и технической документацией, пригодный для использования людьми, не являющимися специалистами в области  вёрстки.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over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HTML или HTML5: что нового?"/>
          <p:cNvSpPr txBox="1">
            <a:spLocks noGrp="1"/>
          </p:cNvSpPr>
          <p:nvPr>
            <p:ph type="title"/>
          </p:nvPr>
        </p:nvSpPr>
        <p:spPr>
          <a:xfrm>
            <a:off x="-565054" y="879763"/>
            <a:ext cx="24503521" cy="2988505"/>
          </a:xfrm>
          <a:prstGeom prst="rect">
            <a:avLst/>
          </a:prstGeom>
        </p:spPr>
        <p:txBody>
          <a:bodyPr/>
          <a:lstStyle/>
          <a:p>
            <a:pPr defTabSz="536575">
              <a:defRPr sz="6629" b="1" spc="-198">
                <a:latin typeface="Times Roman"/>
                <a:ea typeface="Times Roman"/>
                <a:cs typeface="Times Roman"/>
                <a:sym typeface="Times Roman"/>
              </a:defRPr>
            </a:pPr>
            <a:r>
              <a:t>HTML или HTML5: что нового?</a:t>
            </a:r>
          </a:p>
          <a:p>
            <a:pPr defTabSz="536575">
              <a:defRPr sz="6629" spc="-198"/>
            </a:pPr>
            <a:endParaRPr/>
          </a:p>
        </p:txBody>
      </p:sp>
      <p:sp>
        <p:nvSpPr>
          <p:cNvPr id="169" name="были удалены устаревшие элементы, такие как center, font и strike;…"/>
          <p:cNvSpPr txBox="1">
            <a:spLocks noGrp="1"/>
          </p:cNvSpPr>
          <p:nvPr>
            <p:ph type="body" idx="1"/>
          </p:nvPr>
        </p:nvSpPr>
        <p:spPr>
          <a:xfrm>
            <a:off x="1076533" y="2721288"/>
            <a:ext cx="21844001" cy="9246831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Times Roman"/>
                <a:ea typeface="Times Roman"/>
                <a:cs typeface="Times Roman"/>
                <a:sym typeface="Times Roman"/>
              </a:defRPr>
            </a:pPr>
            <a:r>
              <a:t>были удалены устаревшие элементы, такие как center, font и strike;</a:t>
            </a:r>
          </a:p>
          <a:p>
            <a:pPr>
              <a:defRPr>
                <a:latin typeface="Times Roman"/>
                <a:ea typeface="Times Roman"/>
                <a:cs typeface="Times Roman"/>
                <a:sym typeface="Times Roman"/>
              </a:defRPr>
            </a:pPr>
            <a:r>
              <a:t>улучшение правил парсинга сделало его более гибким и совместимым;</a:t>
            </a:r>
          </a:p>
          <a:p>
            <a:pPr>
              <a:defRPr>
                <a:latin typeface="Times Roman"/>
                <a:ea typeface="Times Roman"/>
                <a:cs typeface="Times Roman"/>
                <a:sym typeface="Times Roman"/>
              </a:defRPr>
            </a:pPr>
            <a:r>
              <a:t>появились новые элементы video, time, nav, section, progress, meter, aside и canvas;</a:t>
            </a:r>
          </a:p>
          <a:p>
            <a:pPr>
              <a:defRPr>
                <a:latin typeface="Times Roman"/>
                <a:ea typeface="Times Roman"/>
                <a:cs typeface="Times Roman"/>
                <a:sym typeface="Times Roman"/>
              </a:defRPr>
            </a:pPr>
            <a:r>
              <a:t>новые атрибуты для инпутов, в том числе email, URL, dates и times ;</a:t>
            </a:r>
          </a:p>
          <a:p>
            <a:pPr>
              <a:defRPr>
                <a:latin typeface="Times Roman"/>
                <a:ea typeface="Times Roman"/>
                <a:cs typeface="Times Roman"/>
                <a:sym typeface="Times Roman"/>
              </a:defRPr>
            </a:pPr>
            <a:r>
              <a:t>новые API с офлайн кэшированием и поддержкой drag-and-drop ;</a:t>
            </a:r>
          </a:p>
          <a:p>
            <a:pPr>
              <a:defRPr>
                <a:latin typeface="Times Roman"/>
                <a:ea typeface="Times Roman"/>
                <a:cs typeface="Times Roman"/>
                <a:sym typeface="Times Roman"/>
              </a:defRPr>
            </a:pPr>
            <a:r>
              <a:t>поддержка векторной графики без сторонних программ типа Flash;</a:t>
            </a:r>
          </a:p>
          <a:p>
            <a:pPr>
              <a:defRPr>
                <a:latin typeface="Times Roman"/>
                <a:ea typeface="Times Roman"/>
                <a:cs typeface="Times Roman"/>
                <a:sym typeface="Times Roman"/>
              </a:defRPr>
            </a:pPr>
            <a:r>
              <a:t>улучшено  отображение математических обозначений;</a:t>
            </a:r>
          </a:p>
          <a:p>
            <a:pPr>
              <a:defRPr>
                <a:latin typeface="Times Roman"/>
                <a:ea typeface="Times Roman"/>
                <a:cs typeface="Times Roman"/>
                <a:sym typeface="Times Roman"/>
              </a:defRPr>
            </a:pPr>
            <a:r>
              <a:t>работа в фоновом режиме;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over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Какие преимущества для пользователей есть в HTML5 по сравнению с HTML?"/>
          <p:cNvSpPr txBox="1">
            <a:spLocks noGrp="1"/>
          </p:cNvSpPr>
          <p:nvPr>
            <p:ph type="title"/>
          </p:nvPr>
        </p:nvSpPr>
        <p:spPr>
          <a:xfrm>
            <a:off x="1270000" y="792774"/>
            <a:ext cx="22416615" cy="2633037"/>
          </a:xfrm>
          <a:prstGeom prst="rect">
            <a:avLst/>
          </a:prstGeom>
        </p:spPr>
        <p:txBody>
          <a:bodyPr/>
          <a:lstStyle>
            <a:lvl1pPr defTabSz="520065">
              <a:defRPr sz="6237" b="1" spc="-187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r>
              <a:t>Какие преимущества для пользователей есть в HTML5 по сравнению с HTML?</a:t>
            </a:r>
          </a:p>
        </p:txBody>
      </p:sp>
      <p:sp>
        <p:nvSpPr>
          <p:cNvPr id="172" name="часть данных можно хранить на устройстве пользователя, т.е. приложения могут работать без интернет соединения;…"/>
          <p:cNvSpPr txBox="1">
            <a:spLocks noGrp="1"/>
          </p:cNvSpPr>
          <p:nvPr>
            <p:ph type="body" idx="1"/>
          </p:nvPr>
        </p:nvSpPr>
        <p:spPr>
          <a:xfrm>
            <a:off x="584790" y="3679764"/>
            <a:ext cx="19907463" cy="7925053"/>
          </a:xfrm>
          <a:prstGeom prst="rect">
            <a:avLst/>
          </a:prstGeom>
        </p:spPr>
        <p:txBody>
          <a:bodyPr/>
          <a:lstStyle/>
          <a:p>
            <a:pPr marL="502919" indent="-502919" defTabSz="2194559">
              <a:spcBef>
                <a:spcPts val="2100"/>
              </a:spcBef>
              <a:defRPr sz="4319">
                <a:latin typeface="Times Roman"/>
                <a:ea typeface="Times Roman"/>
                <a:cs typeface="Times Roman"/>
                <a:sym typeface="Times Roman"/>
              </a:defRPr>
            </a:pPr>
            <a:r>
              <a:t>часть данных можно хранить на устройстве пользователя, т.е. приложения могут работать без интернет соединения;</a:t>
            </a:r>
          </a:p>
          <a:p>
            <a:pPr marL="502919" indent="-502919" defTabSz="2194559">
              <a:spcBef>
                <a:spcPts val="2100"/>
              </a:spcBef>
              <a:defRPr sz="4319">
                <a:latin typeface="Times Roman"/>
                <a:ea typeface="Times Roman"/>
                <a:cs typeface="Times Roman"/>
                <a:sym typeface="Times Roman"/>
              </a:defRPr>
            </a:pPr>
            <a:r>
              <a:t>веб-страницы могут отображать больше шрифтов с более широким диапазоном цветов, теней и других эффектов;</a:t>
            </a:r>
          </a:p>
          <a:p>
            <a:pPr marL="502919" indent="-502919" defTabSz="2194559">
              <a:spcBef>
                <a:spcPts val="2100"/>
              </a:spcBef>
              <a:defRPr sz="4319">
                <a:latin typeface="Times Roman"/>
                <a:ea typeface="Times Roman"/>
                <a:cs typeface="Times Roman"/>
                <a:sym typeface="Times Roman"/>
              </a:defRPr>
            </a:pPr>
            <a:r>
              <a:t>объекты на странице могут двигаться вместе с курсором;</a:t>
            </a:r>
          </a:p>
          <a:p>
            <a:pPr marL="502919" indent="-502919" defTabSz="2194559">
              <a:spcBef>
                <a:spcPts val="2100"/>
              </a:spcBef>
              <a:defRPr sz="4319">
                <a:latin typeface="Times Roman"/>
                <a:ea typeface="Times Roman"/>
                <a:cs typeface="Times Roman"/>
                <a:sym typeface="Times Roman"/>
              </a:defRPr>
            </a:pPr>
            <a:r>
              <a:t>интерактивные медиа типа игр можно запускать прямо в браузерах без подключения дополнительного ПО или плагинов. Для аудио и видео теперь также не нужны плагины;</a:t>
            </a:r>
          </a:p>
          <a:p>
            <a:pPr marL="502919" indent="-502919" defTabSz="2194559">
              <a:spcBef>
                <a:spcPts val="2100"/>
              </a:spcBef>
              <a:defRPr sz="4319">
                <a:latin typeface="Times Roman"/>
                <a:ea typeface="Times Roman"/>
                <a:cs typeface="Times Roman"/>
                <a:sym typeface="Times Roman"/>
              </a:defRPr>
            </a:pPr>
            <a:r>
              <a:t>браузеры могут отображать интерактивную 3D графику с помощью графического процессора компьютера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over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Что такое HTML тег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r>
              <a:t>Что такое HTML тег</a:t>
            </a:r>
          </a:p>
        </p:txBody>
      </p:sp>
      <p:sp>
        <p:nvSpPr>
          <p:cNvPr id="175" name="HTML-теги — основа языка HTML. Теги используются для разграничения начала и конца элементов в разметке.…"/>
          <p:cNvSpPr txBox="1">
            <a:spLocks noGrp="1"/>
          </p:cNvSpPr>
          <p:nvPr>
            <p:ph type="body" idx="1"/>
          </p:nvPr>
        </p:nvSpPr>
        <p:spPr>
          <a:xfrm>
            <a:off x="1082365" y="3164847"/>
            <a:ext cx="21844001" cy="8432801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  <a:defRPr>
                <a:latin typeface="Times Roman"/>
                <a:ea typeface="Times Roman"/>
                <a:cs typeface="Times Roman"/>
                <a:sym typeface="Times Roman"/>
              </a:defRPr>
            </a:pPr>
            <a:r>
              <a:rPr>
                <a:solidFill>
                  <a:srgbClr val="929292"/>
                </a:solidFill>
              </a:rPr>
              <a:t>HTML-теги</a:t>
            </a:r>
            <a:r>
              <a:t> — основа языка HTML. Теги используются для разграничения начала и конца элементов в разметке.</a:t>
            </a:r>
            <a:r>
              <a:rPr sz="1200">
                <a:solidFill>
                  <a:srgbClr val="000000"/>
                </a:solidFill>
              </a:rPr>
              <a:t> </a:t>
            </a:r>
          </a:p>
          <a:p>
            <a:pPr marL="0" indent="0">
              <a:buClrTx/>
              <a:buSzTx/>
              <a:buNone/>
              <a:defRPr>
                <a:latin typeface="Times Roman"/>
                <a:ea typeface="Times Roman"/>
                <a:cs typeface="Times Roman"/>
                <a:sym typeface="Times Roman"/>
              </a:defRPr>
            </a:pPr>
            <a:r>
              <a:t>Каждый HTML-документ состоит из дерева HTML-элементов и текста. Каждый HTML-элемент обозначается начальным (открывающим) и конечным (закрывающим) тегом. Открывающий и закрывающий теги содержат имя тега. Пример: </a:t>
            </a:r>
            <a:r>
              <a:rPr>
                <a:solidFill>
                  <a:srgbClr val="929292"/>
                </a:solidFill>
              </a:rPr>
              <a:t>&lt;head&gt;&lt;/head&gt;</a:t>
            </a:r>
            <a:endParaRPr sz="1200">
              <a:solidFill>
                <a:srgbClr val="000000"/>
              </a:solidFill>
            </a:endParaRPr>
          </a:p>
          <a:p>
            <a:pPr marL="0" indent="0">
              <a:buClrTx/>
              <a:buSzTx/>
              <a:buNone/>
              <a:defRPr>
                <a:latin typeface="Times Roman"/>
                <a:ea typeface="Times Roman"/>
                <a:cs typeface="Times Roman"/>
                <a:sym typeface="Times Roman"/>
              </a:defRPr>
            </a:pPr>
            <a:r>
              <a:t>Многие теги могут принимать атрибуты для различных изменений. Атрибуты записываются после названия тега, до символа </a:t>
            </a:r>
            <a:r>
              <a:rPr>
                <a:solidFill>
                  <a:srgbClr val="929292"/>
                </a:solidFill>
              </a:rPr>
              <a:t>&gt;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over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Основные тег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r>
              <a:t>Основные теги</a:t>
            </a:r>
          </a:p>
        </p:txBody>
      </p:sp>
      <p:sp>
        <p:nvSpPr>
          <p:cNvPr id="178" name="&lt;!DOCTYPE html&gt; &lt;!- -Объявляет формат документа - -&gt;…"/>
          <p:cNvSpPr txBox="1"/>
          <p:nvPr/>
        </p:nvSpPr>
        <p:spPr>
          <a:xfrm>
            <a:off x="449431" y="3474125"/>
            <a:ext cx="25215693" cy="7391401"/>
          </a:xfrm>
          <a:prstGeom prst="rect">
            <a:avLst/>
          </a:prstGeom>
          <a:ln w="12700">
            <a:miter lim="400000"/>
          </a:ln>
          <a:effectLst>
            <a:outerShdw blurRad="50800" dist="114300" dir="3600000" rotWithShape="0">
              <a:srgbClr val="000000">
                <a:alpha val="7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4566">
                <a:solidFill>
                  <a:srgbClr val="D5D5D5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sz="4666"/>
              <a:t>&lt;!DOCTYPE html&gt; </a:t>
            </a:r>
            <a:r>
              <a:rPr sz="4000">
                <a:solidFill>
                  <a:srgbClr val="5E5E5E"/>
                </a:solidFill>
              </a:rPr>
              <a:t>&lt;!- -Объявляет формат документа - -&gt;</a:t>
            </a:r>
            <a:endParaRPr sz="4000">
              <a:solidFill>
                <a:srgbClr val="303030"/>
              </a:solidFill>
            </a:endParaRPr>
          </a:p>
          <a:p>
            <a:pPr algn="l" defTabSz="457200">
              <a:defRPr sz="4566">
                <a:solidFill>
                  <a:srgbClr val="D5D5D5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sz="4666"/>
              <a:t>&lt;html&gt;</a:t>
            </a:r>
            <a:r>
              <a:t> </a:t>
            </a:r>
            <a:r>
              <a:rPr sz="4000">
                <a:solidFill>
                  <a:srgbClr val="5E5E5E"/>
                </a:solidFill>
              </a:rPr>
              <a:t>&lt;!- -Указывает программе просмотра страниц, что это HTML документ - -&gt;</a:t>
            </a:r>
            <a:endParaRPr sz="4000">
              <a:solidFill>
                <a:schemeClr val="accent3">
                  <a:hueOff val="-385756"/>
                  <a:satOff val="-32155"/>
                  <a:lumOff val="17967"/>
                </a:schemeClr>
              </a:solidFill>
            </a:endParaRPr>
          </a:p>
          <a:p>
            <a:pPr algn="l" defTabSz="457200">
              <a:defRPr sz="4566">
                <a:solidFill>
                  <a:srgbClr val="D5D5D5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     </a:t>
            </a:r>
            <a:r>
              <a:rPr sz="4666"/>
              <a:t>&lt;head&gt; </a:t>
            </a:r>
            <a:r>
              <a:rPr sz="3900">
                <a:solidFill>
                  <a:srgbClr val="5E5E5E"/>
                </a:solidFill>
              </a:rPr>
              <a:t>&lt;!- -Определяет место, где помещается различная информация, не отображаемая в теле документа.&gt;   </a:t>
            </a:r>
            <a:r>
              <a:rPr sz="3900">
                <a:solidFill>
                  <a:schemeClr val="accent3">
                    <a:hueOff val="-385756"/>
                    <a:satOff val="-32155"/>
                    <a:lumOff val="17967"/>
                  </a:schemeClr>
                </a:solidFill>
              </a:rPr>
              <a:t>     </a:t>
            </a:r>
          </a:p>
          <a:p>
            <a:pPr algn="l" defTabSz="457200">
              <a:defRPr sz="4566">
                <a:solidFill>
                  <a:srgbClr val="D5D5D5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endParaRPr sz="1140">
              <a:solidFill>
                <a:srgbClr val="303030"/>
              </a:solidFill>
            </a:endParaRPr>
          </a:p>
          <a:p>
            <a:pPr algn="l" defTabSz="457200">
              <a:defRPr sz="4566">
                <a:solidFill>
                  <a:srgbClr val="D5D5D5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sz="1140">
                <a:solidFill>
                  <a:srgbClr val="303030"/>
                </a:solidFill>
              </a:rPr>
              <a:t>                       </a:t>
            </a:r>
            <a:r>
              <a:t>     </a:t>
            </a:r>
            <a:r>
              <a:rPr sz="4666"/>
              <a:t>&lt;title&gt; Заголовок документа  &lt;/title&gt;   </a:t>
            </a:r>
            <a:r>
              <a:t>         </a:t>
            </a:r>
          </a:p>
          <a:p>
            <a:pPr algn="l" defTabSz="457200">
              <a:defRPr sz="4566">
                <a:solidFill>
                  <a:srgbClr val="D5D5D5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   </a:t>
            </a:r>
            <a:r>
              <a:rPr sz="4666"/>
              <a:t>  &lt;/head&gt;</a:t>
            </a:r>
          </a:p>
          <a:p>
            <a:pPr algn="l" defTabSz="457200">
              <a:defRPr sz="4566">
                <a:solidFill>
                  <a:srgbClr val="D5D5D5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     </a:t>
            </a:r>
            <a:r>
              <a:rPr sz="4666"/>
              <a:t>&lt;body&gt;</a:t>
            </a:r>
            <a:r>
              <a:t> </a:t>
            </a:r>
            <a:r>
              <a:rPr sz="4000">
                <a:solidFill>
                  <a:srgbClr val="5E5E5E"/>
                </a:solidFill>
              </a:rPr>
              <a:t>&lt;!Определяет видимую часть документа&gt;</a:t>
            </a:r>
            <a:endParaRPr sz="4000">
              <a:solidFill>
                <a:srgbClr val="000000"/>
              </a:solidFill>
            </a:endParaRPr>
          </a:p>
          <a:p>
            <a:pPr algn="l" defTabSz="457200">
              <a:defRPr sz="4566">
                <a:solidFill>
                  <a:srgbClr val="D5D5D5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sz="4000">
                <a:solidFill>
                  <a:srgbClr val="000000"/>
                </a:solidFill>
              </a:rPr>
              <a:t>                   </a:t>
            </a:r>
            <a:r>
              <a:t> </a:t>
            </a:r>
            <a:r>
              <a:rPr sz="4666"/>
              <a:t>Тело документа</a:t>
            </a:r>
          </a:p>
          <a:p>
            <a:pPr algn="l" defTabSz="457200">
              <a:defRPr sz="4566">
                <a:solidFill>
                  <a:srgbClr val="D5D5D5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     </a:t>
            </a:r>
            <a:r>
              <a:rPr sz="4666"/>
              <a:t>&lt;/body&gt;</a:t>
            </a:r>
          </a:p>
          <a:p>
            <a:pPr algn="l" defTabSz="457200">
              <a:defRPr sz="4666">
                <a:solidFill>
                  <a:srgbClr val="D5D5D5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&lt;/html&gt;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over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Структура HTML - документа"/>
          <p:cNvSpPr txBox="1">
            <a:spLocks noGrp="1"/>
          </p:cNvSpPr>
          <p:nvPr>
            <p:ph type="title"/>
          </p:nvPr>
        </p:nvSpPr>
        <p:spPr>
          <a:xfrm>
            <a:off x="4326318" y="678767"/>
            <a:ext cx="16797578" cy="1744943"/>
          </a:xfrm>
          <a:prstGeom prst="rect">
            <a:avLst/>
          </a:prstGeom>
        </p:spPr>
        <p:txBody>
          <a:bodyPr/>
          <a:lstStyle>
            <a:lvl1pPr>
              <a:defRPr b="1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r>
              <a:t>Структура HTML - документа</a:t>
            </a:r>
          </a:p>
        </p:txBody>
      </p:sp>
      <p:pic>
        <p:nvPicPr>
          <p:cNvPr id="181" name="Снимок экрана 2021-03-15 в 08.28.57.png" descr="Снимок экрана 2021-03-15 в 08.28.5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6728" y="3491559"/>
            <a:ext cx="14751764" cy="7512473"/>
          </a:xfrm>
          <a:prstGeom prst="rect">
            <a:avLst/>
          </a:prstGeom>
          <a:ln w="25400">
            <a:miter lim="400000"/>
          </a:ln>
          <a:effectLst>
            <a:reflection stA="50000" endPos="40000" dir="5400000" sy="-100000" algn="bl" rotWithShape="0"/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over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22_ColorGradient">
  <a:themeElements>
    <a:clrScheme name="22_ColorGradient">
      <a:dk1>
        <a:srgbClr val="810092"/>
      </a:dk1>
      <a:lt1>
        <a:srgbClr val="929292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2_ColorGradient">
      <a:majorFont>
        <a:latin typeface="Avenir Next Demi Bold"/>
        <a:ea typeface="Avenir Next Demi Bold"/>
        <a:cs typeface="Avenir Next Demi Bold"/>
      </a:majorFont>
      <a:minorFont>
        <a:latin typeface="Avenir Next Demi Bold"/>
        <a:ea typeface="Avenir Next Demi Bold"/>
        <a:cs typeface="Avenir Next Demi Bold"/>
      </a:minorFont>
    </a:fontScheme>
    <a:fmtScheme name="22_Color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929292"/>
            </a:solidFill>
            <a:effectLst/>
            <a:uFillTx/>
            <a:latin typeface="Avenir Next Regular"/>
            <a:ea typeface="Avenir Next Regular"/>
            <a:cs typeface="Avenir Next Regular"/>
            <a:sym typeface="Avenir N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2_ColorGradient">
  <a:themeElements>
    <a:clrScheme name="22_ColorGradien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2_ColorGradient">
      <a:majorFont>
        <a:latin typeface="Avenir Next Demi Bold"/>
        <a:ea typeface="Avenir Next Demi Bold"/>
        <a:cs typeface="Avenir Next Demi Bold"/>
      </a:majorFont>
      <a:minorFont>
        <a:latin typeface="Avenir Next Demi Bold"/>
        <a:ea typeface="Avenir Next Demi Bold"/>
        <a:cs typeface="Avenir Next Demi Bold"/>
      </a:minorFont>
    </a:fontScheme>
    <a:fmtScheme name="22_Color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929292"/>
            </a:solidFill>
            <a:effectLst/>
            <a:uFillTx/>
            <a:latin typeface="Avenir Next Regular"/>
            <a:ea typeface="Avenir Next Regular"/>
            <a:cs typeface="Avenir Next Regular"/>
            <a:sym typeface="Avenir N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2033</Words>
  <Application>Microsoft Office PowerPoint</Application>
  <PresentationFormat>Произвольный</PresentationFormat>
  <Paragraphs>192</Paragraphs>
  <Slides>24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30" baseType="lpstr">
      <vt:lpstr>Avenir Next Demi Bold</vt:lpstr>
      <vt:lpstr>Avenir Next Medium</vt:lpstr>
      <vt:lpstr>Avenir Next Regular</vt:lpstr>
      <vt:lpstr>Helvetica Neue</vt:lpstr>
      <vt:lpstr>Times Roman</vt:lpstr>
      <vt:lpstr>22_ColorGradient</vt:lpstr>
      <vt:lpstr>HTML 5</vt:lpstr>
      <vt:lpstr>Что такое HTML</vt:lpstr>
      <vt:lpstr>Причиной создания языка HTML стала проблема отображения правил форматирования текста браузерами.</vt:lpstr>
      <vt:lpstr>История HTML</vt:lpstr>
      <vt:lpstr>HTML или HTML5: что нового? </vt:lpstr>
      <vt:lpstr>Какие преимущества для пользователей есть в HTML5 по сравнению с HTML?</vt:lpstr>
      <vt:lpstr>Что такое HTML тег</vt:lpstr>
      <vt:lpstr>Основные теги</vt:lpstr>
      <vt:lpstr>Структура HTML - документа</vt:lpstr>
      <vt:lpstr>Внутри тега &lt;head&gt;</vt:lpstr>
      <vt:lpstr>Внутри  тега &lt;head&gt;</vt:lpstr>
      <vt:lpstr>Внутри тега &lt;head&gt;</vt:lpstr>
      <vt:lpstr>Презентация PowerPoint</vt:lpstr>
      <vt:lpstr>Теги для группировки содержимого</vt:lpstr>
      <vt:lpstr>Семантика текста</vt:lpstr>
      <vt:lpstr>Таблицы </vt:lpstr>
      <vt:lpstr>Встроенное содержимое</vt:lpstr>
      <vt:lpstr>Табличная вёрстка</vt:lpstr>
      <vt:lpstr>Пример табличной вёрстки</vt:lpstr>
      <vt:lpstr>Блочная вёрстка</vt:lpstr>
      <vt:lpstr>Пример блочной вёрстки</vt:lpstr>
      <vt:lpstr>Пример блочной вёрстки</vt:lpstr>
      <vt:lpstr>Фреймовая вёрстка</vt:lpstr>
      <vt:lpstr>Пример фреймовой вёрстки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5</dc:title>
  <dc:creator>Lola Andreenkova</dc:creator>
  <cp:lastModifiedBy>Lola Andreenkova</cp:lastModifiedBy>
  <cp:revision>1</cp:revision>
  <dcterms:modified xsi:type="dcterms:W3CDTF">2021-05-25T20:52:00Z</dcterms:modified>
</cp:coreProperties>
</file>