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  <a:srgbClr val="FFCCFF"/>
    <a:srgbClr val="6699FF"/>
    <a:srgbClr val="FF33CC"/>
    <a:srgbClr val="FF66FF"/>
    <a:srgbClr val="FF9966"/>
    <a:srgbClr val="FFFF66"/>
    <a:srgbClr val="C8E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14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12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1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21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43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51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48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57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49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00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3DD2-0951-4C3C-B0E9-E4A87FE2D120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6DF5E-941C-4D9E-A5BD-5BD003F78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0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01286">
            <a:off x="3233777" y="5450363"/>
            <a:ext cx="752058" cy="56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318623"/>
            <a:ext cx="1513764" cy="685800"/>
          </a:xfrm>
        </p:spPr>
        <p:txBody>
          <a:bodyPr>
            <a:normAutofit/>
          </a:bodyPr>
          <a:lstStyle/>
          <a:p>
            <a:r>
              <a:rPr lang="es-ES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Impactos del cambio climático</a:t>
            </a:r>
            <a:endParaRPr lang="es-ES" sz="1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6528311" y="713644"/>
            <a:ext cx="6400800" cy="17526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2" y="154815"/>
            <a:ext cx="126517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114211" y="1037707"/>
            <a:ext cx="1600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Sierra Nevada</a:t>
            </a:r>
          </a:p>
          <a:p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63434" y="650997"/>
            <a:ext cx="4353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Abrir corchete"/>
          <p:cNvSpPr/>
          <p:nvPr/>
        </p:nvSpPr>
        <p:spPr>
          <a:xfrm>
            <a:off x="3609805" y="244838"/>
            <a:ext cx="209211" cy="75958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538870" y="280645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Cambios en el régimen hídrico</a:t>
            </a:r>
          </a:p>
          <a:p>
            <a:pPr marL="285750" indent="-285750">
              <a:buFontTx/>
              <a:buChar char="-"/>
            </a:pPr>
            <a:r>
              <a:rPr lang="es-ES" sz="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Escasez de precipitaciones</a:t>
            </a:r>
          </a:p>
          <a:p>
            <a:pPr marL="285750" indent="-285750">
              <a:buFontTx/>
              <a:buChar char="-"/>
            </a:pPr>
            <a:r>
              <a:rPr lang="es-ES" sz="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Cambios en el uso del suelo</a:t>
            </a:r>
          </a:p>
          <a:p>
            <a:pPr marL="285750" indent="-285750">
              <a:buFontTx/>
              <a:buChar char="-"/>
            </a:pPr>
            <a:r>
              <a:rPr lang="es-ES" sz="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Desplazamiento altitudinal de </a:t>
            </a:r>
            <a:r>
              <a:rPr lang="es-ES" sz="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</a:t>
            </a:r>
            <a:endParaRPr lang="es-ES" sz="8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sz="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s-ES" sz="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638800" y="634587"/>
            <a:ext cx="4353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datos.gbif.es/collectory/data/institution/logo_Observatorio_SierraNeva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543" y="40751"/>
            <a:ext cx="2003048" cy="9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Elipse"/>
          <p:cNvSpPr/>
          <p:nvPr/>
        </p:nvSpPr>
        <p:spPr>
          <a:xfrm>
            <a:off x="6477000" y="1447800"/>
            <a:ext cx="2209800" cy="838200"/>
          </a:xfrm>
          <a:prstGeom prst="ellipse">
            <a:avLst/>
          </a:prstGeom>
          <a:solidFill>
            <a:srgbClr val="FFFF6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6553200" y="151295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Comprender  el funcionamiento de los ecosistemas y el impacto del C.G. sobre los mismos</a:t>
            </a:r>
            <a:endParaRPr lang="es-E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4821282" y="1851837"/>
            <a:ext cx="12054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388460" y="1512957"/>
            <a:ext cx="3276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estos datos, los gestores elaboran…</a:t>
            </a:r>
            <a:endParaRPr lang="es-E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28 Esquina doblada"/>
          <p:cNvSpPr/>
          <p:nvPr/>
        </p:nvSpPr>
        <p:spPr>
          <a:xfrm>
            <a:off x="2760895" y="1544189"/>
            <a:ext cx="1601972" cy="461665"/>
          </a:xfrm>
          <a:prstGeom prst="foldedCorner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2714872" y="1544189"/>
            <a:ext cx="164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PROTOCOLOS DE ACTUACIÓN</a:t>
            </a:r>
            <a:endParaRPr lang="es-E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30 Recortar rectángulo de esquina diagonal"/>
          <p:cNvSpPr/>
          <p:nvPr/>
        </p:nvSpPr>
        <p:spPr>
          <a:xfrm>
            <a:off x="510934" y="2482735"/>
            <a:ext cx="1866492" cy="512177"/>
          </a:xfrm>
          <a:prstGeom prst="snip2DiagRect">
            <a:avLst/>
          </a:prstGeom>
          <a:solidFill>
            <a:srgbClr val="FF996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ortar rectángulo de esquina diagonal"/>
          <p:cNvSpPr/>
          <p:nvPr/>
        </p:nvSpPr>
        <p:spPr>
          <a:xfrm>
            <a:off x="3499254" y="2469087"/>
            <a:ext cx="1836713" cy="512177"/>
          </a:xfrm>
          <a:prstGeom prst="snip2DiagRect">
            <a:avLst/>
          </a:prstGeom>
          <a:solidFill>
            <a:srgbClr val="FF66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ortar rectángulo de esquina diagonal"/>
          <p:cNvSpPr/>
          <p:nvPr/>
        </p:nvSpPr>
        <p:spPr>
          <a:xfrm>
            <a:off x="6476999" y="2482735"/>
            <a:ext cx="1844599" cy="512177"/>
          </a:xfrm>
          <a:prstGeom prst="snip2DiagRect">
            <a:avLst/>
          </a:prstGeom>
          <a:solidFill>
            <a:srgbClr val="6699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678560" y="2555898"/>
            <a:ext cx="169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 1</a:t>
            </a:r>
            <a:endParaRPr lang="es-E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671220" y="2555898"/>
            <a:ext cx="169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 2</a:t>
            </a:r>
            <a:endParaRPr lang="es-E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6622732" y="2555898"/>
            <a:ext cx="169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 3</a:t>
            </a:r>
            <a:endParaRPr lang="es-E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0707" y="3029031"/>
            <a:ext cx="26841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Caracterización del funcionamiento del ecosistema y de las variables ambientales que lo caracterizan.</a:t>
            </a:r>
            <a:endParaRPr lang="es-ES" sz="11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280972" y="3041907"/>
            <a:ext cx="23578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Caracterización de poblaciones de robledal en función de variables biofísicas.</a:t>
            </a:r>
            <a:endParaRPr lang="es-ES" sz="11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5903809" y="3056286"/>
            <a:ext cx="31367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Identificación de lugares óptimos para reforzar las poblaciones de robledal en un escenario de cambio climático.</a:t>
            </a:r>
            <a:endParaRPr lang="es-ES" sz="11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64" y="3556225"/>
            <a:ext cx="6238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36 CuadroTexto"/>
          <p:cNvSpPr txBox="1"/>
          <p:nvPr/>
        </p:nvSpPr>
        <p:spPr>
          <a:xfrm>
            <a:off x="559556" y="3865788"/>
            <a:ext cx="186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Sensores remotos</a:t>
            </a:r>
            <a:endParaRPr lang="es-E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44 Conector recto de flecha"/>
          <p:cNvCxnSpPr/>
          <p:nvPr/>
        </p:nvCxnSpPr>
        <p:spPr>
          <a:xfrm>
            <a:off x="1364539" y="4343400"/>
            <a:ext cx="0" cy="33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573927" y="4759529"/>
            <a:ext cx="177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 sobre la evolución temporal</a:t>
            </a:r>
            <a:endParaRPr lang="es-E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flipH="1">
            <a:off x="1066800" y="5333999"/>
            <a:ext cx="297739" cy="339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1372789" y="5333999"/>
            <a:ext cx="308321" cy="33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-37898" y="5673601"/>
            <a:ext cx="3438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Cobertura de nieve      NDVI</a:t>
            </a:r>
            <a:endParaRPr lang="es-ES" sz="1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7" name="56 Conector recto de flecha"/>
          <p:cNvCxnSpPr/>
          <p:nvPr/>
        </p:nvCxnSpPr>
        <p:spPr>
          <a:xfrm>
            <a:off x="1364539" y="5935211"/>
            <a:ext cx="0" cy="33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-127511" y="6274812"/>
            <a:ext cx="288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Tendencia de variación por cada pixel y año hidrológico</a:t>
            </a:r>
            <a:endParaRPr lang="es-ES" sz="1200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7848600" y="988531"/>
            <a:ext cx="0" cy="35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3226318" y="3850399"/>
            <a:ext cx="262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Diferentes variables climáticas, edáficas y de funcionamiento </a:t>
            </a:r>
            <a:r>
              <a:rPr lang="es-E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ecosistémico</a:t>
            </a:r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2" name="61 Conector recto de flecha"/>
          <p:cNvCxnSpPr/>
          <p:nvPr/>
        </p:nvCxnSpPr>
        <p:spPr>
          <a:xfrm>
            <a:off x="4520653" y="4589728"/>
            <a:ext cx="0" cy="33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593889" y="4991498"/>
            <a:ext cx="189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Distintos subtipos de ecosistemas</a:t>
            </a:r>
            <a:endParaRPr lang="es-E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4539579" y="5529162"/>
            <a:ext cx="0" cy="33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3499254" y="6072991"/>
            <a:ext cx="22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</a:t>
            </a:r>
            <a:r>
              <a:rPr lang="es-E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poblaciones de robledal</a:t>
            </a:r>
            <a:endParaRPr lang="es-E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6396282" y="3975835"/>
            <a:ext cx="229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Distribución actual del roble</a:t>
            </a:r>
          </a:p>
          <a:p>
            <a:pPr algn="ctr"/>
            <a:endParaRPr lang="es-E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Previsiones climáticas del futuro</a:t>
            </a:r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7310067" y="4228242"/>
            <a:ext cx="46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es-ES" b="1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9" name="68 Conector recto de flecha"/>
          <p:cNvCxnSpPr/>
          <p:nvPr/>
        </p:nvCxnSpPr>
        <p:spPr>
          <a:xfrm>
            <a:off x="7542616" y="5097152"/>
            <a:ext cx="0" cy="35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6459046" y="5496629"/>
            <a:ext cx="2214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</a:t>
            </a:r>
            <a:endParaRPr lang="es-ES" sz="14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6664166" y="6129262"/>
            <a:ext cx="194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Proyección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la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distribución</a:t>
            </a:r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roble en el futuro</a:t>
            </a:r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3" name="72 Conector recto de flecha"/>
          <p:cNvCxnSpPr/>
          <p:nvPr/>
        </p:nvCxnSpPr>
        <p:spPr>
          <a:xfrm>
            <a:off x="7542616" y="5776699"/>
            <a:ext cx="0" cy="35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2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Elipse"/>
          <p:cNvSpPr/>
          <p:nvPr/>
        </p:nvSpPr>
        <p:spPr>
          <a:xfrm>
            <a:off x="239777" y="1985680"/>
            <a:ext cx="1015241" cy="5715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81685" y="2117593"/>
            <a:ext cx="145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endParaRPr lang="es-ES" sz="1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40 Elipse"/>
          <p:cNvSpPr/>
          <p:nvPr/>
        </p:nvSpPr>
        <p:spPr>
          <a:xfrm>
            <a:off x="1960054" y="3354240"/>
            <a:ext cx="3609354" cy="11432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37 Flecha curvada hacia abajo"/>
          <p:cNvSpPr/>
          <p:nvPr/>
        </p:nvSpPr>
        <p:spPr>
          <a:xfrm flipH="1" flipV="1">
            <a:off x="5767464" y="5930884"/>
            <a:ext cx="1455308" cy="382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2123130" y="4871162"/>
            <a:ext cx="1558263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152400" y="3535402"/>
            <a:ext cx="2205238" cy="2408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6605931" y="1866900"/>
            <a:ext cx="2205238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flipV="1">
            <a:off x="-1143000" y="1371600"/>
            <a:ext cx="609600" cy="182562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6858000"/>
            <a:ext cx="4038600" cy="124936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3 Recortar rectángulo de esquina diagonal"/>
          <p:cNvSpPr/>
          <p:nvPr/>
        </p:nvSpPr>
        <p:spPr>
          <a:xfrm>
            <a:off x="152400" y="228600"/>
            <a:ext cx="1866492" cy="512177"/>
          </a:xfrm>
          <a:prstGeom prst="snip2DiagRect">
            <a:avLst/>
          </a:prstGeom>
          <a:solidFill>
            <a:srgbClr val="FF996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36213" y="315411"/>
            <a:ext cx="169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 1</a:t>
            </a:r>
            <a:endParaRPr lang="es-E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286000" y="184606"/>
            <a:ext cx="26841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Caracterización del funcionamiento del ecosistema y de las variables ambientales que lo caracterizan.</a:t>
            </a:r>
            <a:endParaRPr lang="es-ES" sz="11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2400" y="1219200"/>
            <a:ext cx="186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Sensores remotos</a:t>
            </a:r>
            <a:endParaRPr lang="es-E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20" y="802713"/>
            <a:ext cx="6238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760895" y="1142255"/>
            <a:ext cx="165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 sobre la evolución temporal</a:t>
            </a:r>
            <a:endParaRPr lang="es-E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949693" y="1107609"/>
            <a:ext cx="3438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Cobertura de nieve  </a:t>
            </a:r>
          </a:p>
          <a:p>
            <a:r>
              <a:rPr lang="es-ES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NDVI</a:t>
            </a:r>
            <a:endParaRPr lang="es-ES" sz="1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712794" y="1100413"/>
            <a:ext cx="243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Tendencia de variación por cada pixel y año hidrológico</a:t>
            </a:r>
            <a:endParaRPr lang="es-ES" sz="1200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2325543" y="1420709"/>
            <a:ext cx="4353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4390030" y="1420707"/>
            <a:ext cx="4353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277442" y="1421838"/>
            <a:ext cx="4353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37863" y="20998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¿Datos?</a:t>
            </a:r>
            <a:endParaRPr lang="es-ES" sz="16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74955" y="1768986"/>
            <a:ext cx="29922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ndvi_robledal.csv</a:t>
            </a:r>
          </a:p>
          <a:p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Serie temporal del </a:t>
            </a:r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NDVI:</a:t>
            </a:r>
            <a:endParaRPr lang="es-E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s-ES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iv_malla_modi_id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identificador  </a:t>
            </a:r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píxel</a:t>
            </a:r>
          </a:p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ano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año</a:t>
            </a:r>
          </a:p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s-ES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ndvi_i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valor de NDVI anual</a:t>
            </a:r>
          </a:p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s-ES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lng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Longitud</a:t>
            </a:r>
          </a:p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s-ES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Latitud</a:t>
            </a:r>
          </a:p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7" name="16 Abrir corchete"/>
          <p:cNvSpPr/>
          <p:nvPr/>
        </p:nvSpPr>
        <p:spPr>
          <a:xfrm>
            <a:off x="1274955" y="1768986"/>
            <a:ext cx="77308" cy="97421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Abrir corchete"/>
          <p:cNvSpPr/>
          <p:nvPr/>
        </p:nvSpPr>
        <p:spPr>
          <a:xfrm>
            <a:off x="3642273" y="1768986"/>
            <a:ext cx="77308" cy="97421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3738362" y="1768986"/>
            <a:ext cx="29922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ieve_robledal.csv</a:t>
            </a:r>
          </a:p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Serie 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temporal de la Nieve </a:t>
            </a:r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s-ES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nie_malla_modi_id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identificador 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píxel</a:t>
            </a:r>
          </a:p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ano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año</a:t>
            </a:r>
          </a:p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s-ES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scd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duración de la nieve </a:t>
            </a:r>
          </a:p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s-ES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lng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Longitud</a:t>
            </a:r>
          </a:p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s-ES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s-E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Latitud</a:t>
            </a:r>
          </a:p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858000" y="1976735"/>
            <a:ext cx="170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</a:t>
            </a:r>
          </a:p>
          <a:p>
            <a:pPr algn="ctr"/>
            <a:r>
              <a:rPr lang="es-E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Queremos explicar la evolución del </a:t>
            </a:r>
            <a:r>
              <a:rPr lang="es-ES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ndvi</a:t>
            </a:r>
            <a:r>
              <a:rPr lang="es-E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de la cobertura de nieve a lo largo del tiempo</a:t>
            </a:r>
            <a:endParaRPr lang="es-E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979763" y="1992124"/>
            <a:ext cx="145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s-E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1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5780" y="3810000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Métodos</a:t>
            </a:r>
          </a:p>
          <a:p>
            <a:pPr algn="ctr"/>
            <a:endParaRPr lang="es-E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test de </a:t>
            </a:r>
            <a:r>
              <a:rPr lang="es-E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Mann-Kendall</a:t>
            </a:r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 un test no paramétrico que comprueba si los valores de una variable determinada tienden a aumentar o disminuir con el tiempo </a:t>
            </a:r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526232" y="3813943"/>
            <a:ext cx="145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s-E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1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266663" y="3537503"/>
            <a:ext cx="3158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1200" dirty="0"/>
              <a:t>Se calcula un valor de un </a:t>
            </a:r>
            <a:r>
              <a:rPr lang="es-ES" sz="1200" b="1" dirty="0"/>
              <a:t>estadístico (\(\tau</a:t>
            </a:r>
            <a:r>
              <a:rPr lang="es-ES" sz="1200" b="1" dirty="0" smtClean="0"/>
              <a:t>\))</a:t>
            </a:r>
            <a:r>
              <a:rPr lang="es-ES" sz="1200" dirty="0" smtClean="0"/>
              <a:t>: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200" dirty="0" smtClean="0"/>
              <a:t>(\</a:t>
            </a:r>
            <a:r>
              <a:rPr lang="es-ES" sz="1200" dirty="0"/>
              <a:t>tau =\) -1; tendencia </a:t>
            </a:r>
            <a:r>
              <a:rPr lang="es-ES" sz="1200" dirty="0" smtClean="0"/>
              <a:t>decreciente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200" dirty="0" smtClean="0"/>
              <a:t>\(\</a:t>
            </a:r>
            <a:r>
              <a:rPr lang="es-ES" sz="1200" dirty="0"/>
              <a:t>tau =\) 0; no </a:t>
            </a:r>
            <a:r>
              <a:rPr lang="es-ES" sz="1200" dirty="0" smtClean="0"/>
              <a:t>tendencia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ES" sz="1200" dirty="0" smtClean="0"/>
              <a:t>\(\</a:t>
            </a:r>
            <a:r>
              <a:rPr lang="es-ES" sz="1200" dirty="0"/>
              <a:t>tau =\) 1; tendencia ascendente</a:t>
            </a:r>
          </a:p>
          <a:p>
            <a:endParaRPr lang="es-ES" dirty="0"/>
          </a:p>
        </p:txBody>
      </p:sp>
      <p:sp>
        <p:nvSpPr>
          <p:cNvPr id="29" name="28 Flecha curvada hacia abajo"/>
          <p:cNvSpPr/>
          <p:nvPr/>
        </p:nvSpPr>
        <p:spPr>
          <a:xfrm>
            <a:off x="1110145" y="3146858"/>
            <a:ext cx="1556855" cy="3885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315" y="4499485"/>
            <a:ext cx="2532886" cy="140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30 CuadroTexto"/>
          <p:cNvSpPr txBox="1"/>
          <p:nvPr/>
        </p:nvSpPr>
        <p:spPr>
          <a:xfrm>
            <a:off x="2266664" y="5020270"/>
            <a:ext cx="132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Estimar la magnitud la tendencia:</a:t>
            </a:r>
          </a:p>
          <a:p>
            <a:pPr algn="ctr"/>
            <a:r>
              <a:rPr lang="es-ES" sz="1000" b="1" i="1" dirty="0"/>
              <a:t>estimador </a:t>
            </a:r>
            <a:r>
              <a:rPr lang="es-ES" sz="1000" b="1" i="1" dirty="0" err="1"/>
              <a:t>Theil-Sen</a:t>
            </a:r>
            <a:r>
              <a:rPr lang="es-ES" sz="1000" dirty="0"/>
              <a:t> o </a:t>
            </a:r>
            <a:r>
              <a:rPr lang="es-ES" sz="1000" b="1" i="1" dirty="0"/>
              <a:t>estimador de la </a:t>
            </a:r>
            <a:r>
              <a:rPr lang="es-ES" sz="1000" b="1" i="1" dirty="0" err="1"/>
              <a:t>pendiende</a:t>
            </a:r>
            <a:r>
              <a:rPr lang="es-ES" sz="1000" b="1" i="1" dirty="0"/>
              <a:t> de </a:t>
            </a:r>
            <a:r>
              <a:rPr lang="es-ES" sz="1000" b="1" i="1" dirty="0" err="1" smtClean="0"/>
              <a:t>Sen</a:t>
            </a:r>
            <a:endParaRPr lang="es-ES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s-E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6730694" y="4091501"/>
            <a:ext cx="2205238" cy="212669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809341" y="4484334"/>
            <a:ext cx="2047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romanUcPeriod"/>
            </a:pPr>
            <a:r>
              <a:rPr lang="es-E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Calculamos la tendencia global.</a:t>
            </a:r>
          </a:p>
          <a:p>
            <a:pPr marL="285750" indent="-285750" algn="ctr">
              <a:buFont typeface="+mj-lt"/>
              <a:buAutoNum type="romanUcPeriod"/>
            </a:pPr>
            <a:r>
              <a:rPr lang="es-E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Calculamos la tendencia para cada pixel.</a:t>
            </a:r>
          </a:p>
          <a:p>
            <a:pPr marL="228600" indent="-228600" algn="ctr">
              <a:buAutoNum type="romanUcPeriod"/>
            </a:pPr>
            <a:r>
              <a:rPr lang="es-E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Asignamos un color a cada valor de tau.</a:t>
            </a:r>
          </a:p>
          <a:p>
            <a:pPr marL="228600" indent="-228600" algn="ctr">
              <a:buAutoNum type="romanUcPeriod"/>
            </a:pPr>
            <a:r>
              <a:rPr lang="es-E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Representamos el mapa de tendencias.</a:t>
            </a:r>
            <a:endParaRPr lang="es-E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38 Elipse"/>
          <p:cNvSpPr/>
          <p:nvPr/>
        </p:nvSpPr>
        <p:spPr>
          <a:xfrm>
            <a:off x="5248339" y="3107813"/>
            <a:ext cx="1331862" cy="706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49" name="2048 CuadroTexto"/>
          <p:cNvSpPr txBox="1"/>
          <p:nvPr/>
        </p:nvSpPr>
        <p:spPr>
          <a:xfrm>
            <a:off x="5234484" y="3207111"/>
            <a:ext cx="13925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</a:t>
            </a:r>
            <a:r>
              <a:rPr lang="es-ES" sz="9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pvalor</a:t>
            </a:r>
            <a:r>
              <a:rPr lang="es-ES" sz="9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 indica si esa tendencia es significativa o no.</a:t>
            </a:r>
            <a:endParaRPr lang="es-E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6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encrypted-tbn1.gstatic.com/images?q=tbn:ANd9GcTVjA3PJZVOabhWlbcU9TToPioaRFQDdDQrxzECCDrlr9bOI8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75" y="2661538"/>
            <a:ext cx="1912418" cy="208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Flecha curvada hacia arriba"/>
          <p:cNvSpPr/>
          <p:nvPr/>
        </p:nvSpPr>
        <p:spPr>
          <a:xfrm rot="18324443">
            <a:off x="4574677" y="5217511"/>
            <a:ext cx="966420" cy="300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080" y="3168974"/>
            <a:ext cx="2564438" cy="173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28 Flecha curvada hacia la derecha"/>
          <p:cNvSpPr/>
          <p:nvPr/>
        </p:nvSpPr>
        <p:spPr>
          <a:xfrm>
            <a:off x="769370" y="5025296"/>
            <a:ext cx="32336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139887" y="2975230"/>
            <a:ext cx="3233193" cy="22070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1070757" y="4886949"/>
            <a:ext cx="3708244" cy="1972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7" name="6 Recortar rectángulo de esquina diagonal"/>
          <p:cNvSpPr/>
          <p:nvPr/>
        </p:nvSpPr>
        <p:spPr>
          <a:xfrm>
            <a:off x="152400" y="228600"/>
            <a:ext cx="1836713" cy="512177"/>
          </a:xfrm>
          <a:prstGeom prst="snip2DiagRect">
            <a:avLst/>
          </a:prstGeom>
          <a:solidFill>
            <a:srgbClr val="FF66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flipH="1">
            <a:off x="-914400" y="1143000"/>
            <a:ext cx="228600" cy="350838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-2743200" y="3352800"/>
            <a:ext cx="1219200" cy="269716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21323" y="315411"/>
            <a:ext cx="169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 2</a:t>
            </a:r>
            <a:endParaRPr lang="es-E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16902" y="269244"/>
            <a:ext cx="3445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Caracterización de poblaciones de robledal en función de variables biofísicas.</a:t>
            </a:r>
            <a:endParaRPr lang="es-ES" sz="11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01286">
            <a:off x="7989293" y="622560"/>
            <a:ext cx="914923" cy="6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52400" y="990600"/>
            <a:ext cx="262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Diferentes variables climáticas, edáficas y de funcionamiento </a:t>
            </a:r>
            <a:r>
              <a:rPr lang="es-E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ecosistémico</a:t>
            </a:r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294987" y="1082932"/>
            <a:ext cx="189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Distintos subtipos de ecosistemas</a:t>
            </a:r>
            <a:endParaRPr lang="es-E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2741103" y="1313765"/>
            <a:ext cx="4353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791200" y="990600"/>
            <a:ext cx="22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</a:t>
            </a:r>
            <a:r>
              <a:rPr lang="es-E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poblaciones de robledal</a:t>
            </a:r>
            <a:endParaRPr lang="es-E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5186367" y="1313763"/>
            <a:ext cx="4353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239777" y="1985680"/>
            <a:ext cx="1015241" cy="5715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81685" y="2117593"/>
            <a:ext cx="145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endParaRPr lang="es-ES" sz="1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37863" y="20998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¿Datos?</a:t>
            </a:r>
            <a:endParaRPr lang="es-ES" sz="1600" b="1" dirty="0"/>
          </a:p>
        </p:txBody>
      </p:sp>
      <p:sp>
        <p:nvSpPr>
          <p:cNvPr id="21" name="20 Abrir corchete"/>
          <p:cNvSpPr/>
          <p:nvPr/>
        </p:nvSpPr>
        <p:spPr>
          <a:xfrm>
            <a:off x="1465661" y="1768986"/>
            <a:ext cx="77308" cy="97421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1410741" y="1876708"/>
            <a:ext cx="27363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robles_ecoinfo.csv</a:t>
            </a:r>
            <a:b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sz="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Valores de las variables biofísicas (pendiente, orientación, temperatura, precipitación…)</a:t>
            </a:r>
            <a:endParaRPr lang="es-ES" dirty="0" smtClean="0"/>
          </a:p>
          <a:p>
            <a:pPr marL="171450" indent="-171450">
              <a:buFontTx/>
              <a:buChar char="-"/>
            </a:pPr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Coordenadas UTM x e y.</a:t>
            </a:r>
          </a:p>
        </p:txBody>
      </p:sp>
      <p:sp>
        <p:nvSpPr>
          <p:cNvPr id="23" name="22 Elipse"/>
          <p:cNvSpPr/>
          <p:nvPr/>
        </p:nvSpPr>
        <p:spPr>
          <a:xfrm>
            <a:off x="5114098" y="2043967"/>
            <a:ext cx="2429702" cy="12706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214076" y="2091756"/>
            <a:ext cx="2205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s-E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</a:t>
            </a:r>
          </a:p>
          <a:p>
            <a:pPr algn="ctr"/>
            <a:endParaRPr lang="es-ES" sz="1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E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Queremos clasificar los distintos tipos de poblaciones de robledales atendiendo a las variables biofísicas del lugar donde viven.</a:t>
            </a:r>
            <a:endParaRPr lang="es-E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87101" y="3024901"/>
            <a:ext cx="29820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s-E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Métodos</a:t>
            </a:r>
            <a:r>
              <a:rPr lang="es-E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E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ES" sz="1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</a:t>
            </a:r>
            <a:r>
              <a:rPr lang="es-E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s-E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agrupa un conjunto de observaciones en un nº dado de </a:t>
            </a:r>
            <a:r>
              <a:rPr lang="es-ES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</a:t>
            </a:r>
            <a:r>
              <a:rPr lang="es-E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grupos. El agrupamiento se basa en distancias o similitudes entre las observaciones.</a:t>
            </a:r>
          </a:p>
          <a:p>
            <a:pPr algn="ctr"/>
            <a:r>
              <a:rPr lang="es-E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medias</a:t>
            </a:r>
            <a:r>
              <a:rPr lang="es-E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permite asignar a cada observación el </a:t>
            </a:r>
            <a:r>
              <a:rPr lang="es-ES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</a:t>
            </a:r>
            <a:r>
              <a:rPr lang="es-E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se encuentra más próximo en términos del </a:t>
            </a:r>
            <a:r>
              <a:rPr lang="es-ES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centroide</a:t>
            </a:r>
            <a:r>
              <a:rPr lang="es-E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426472" y="5180638"/>
            <a:ext cx="3413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Se </a:t>
            </a:r>
            <a: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toman al azar K </a:t>
            </a:r>
            <a:r>
              <a:rPr lang="es-ES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</a:t>
            </a:r>
            <a: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iniciales. </a:t>
            </a:r>
            <a:endParaRPr lang="es-ES" sz="10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Mientras no se cumpla la condición de parada </a:t>
            </a:r>
            <a: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el conjunto de observaciones </a:t>
            </a:r>
            <a: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calculan las distancias a los </a:t>
            </a:r>
            <a:r>
              <a:rPr lang="es-ES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centroides</a:t>
            </a:r>
            <a: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los </a:t>
            </a:r>
            <a:r>
              <a:rPr lang="es-ES" sz="10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</a:t>
            </a:r>
            <a: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reasignan a los que estén más próximos. </a:t>
            </a:r>
            <a: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re-calculan los </a:t>
            </a:r>
            <a:r>
              <a:rPr lang="es-ES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centroides</a:t>
            </a:r>
            <a: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los k </a:t>
            </a:r>
            <a:r>
              <a:rPr lang="es-ES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</a:t>
            </a:r>
            <a:r>
              <a:rPr lang="es-E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(media de todos los elementos que lo forman)</a:t>
            </a:r>
          </a:p>
        </p:txBody>
      </p:sp>
      <p:sp>
        <p:nvSpPr>
          <p:cNvPr id="32" name="31 Elipse"/>
          <p:cNvSpPr/>
          <p:nvPr/>
        </p:nvSpPr>
        <p:spPr>
          <a:xfrm>
            <a:off x="5277057" y="4488013"/>
            <a:ext cx="3866943" cy="21413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434318" y="4709179"/>
            <a:ext cx="3582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Analizamos los datos que tenemos de localización  de robledales y variables biofísicas.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Hacemos un análisis </a:t>
            </a:r>
            <a:r>
              <a:rPr lang="es-ES" sz="12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</a:t>
            </a:r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mediante el método de las k medias.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Indicamos el nº de </a:t>
            </a:r>
            <a:r>
              <a:rPr lang="es-ES" sz="12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</a:t>
            </a:r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queremos y las iteraciones que queremos que realice.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Asignamos un color a cada grupo.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Representamos el mapa con los diferentes píxeles y sus respectivos colores.</a:t>
            </a:r>
          </a:p>
        </p:txBody>
      </p:sp>
    </p:spTree>
    <p:extLst>
      <p:ext uri="{BB962C8B-B14F-4D97-AF65-F5344CB8AC3E}">
        <p14:creationId xmlns:p14="http://schemas.microsoft.com/office/powerpoint/2010/main" val="416028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37 Imagen" descr="C:\Users\Lola\Documents\Ecoinformática\RETOS\Q.pyrenaica_2030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23" y="2945389"/>
            <a:ext cx="4839335" cy="261493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35 Elipse"/>
          <p:cNvSpPr/>
          <p:nvPr/>
        </p:nvSpPr>
        <p:spPr>
          <a:xfrm>
            <a:off x="5389050" y="5027596"/>
            <a:ext cx="3204062" cy="13433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02365" y="2186334"/>
            <a:ext cx="2331530" cy="10242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239777" y="4908903"/>
            <a:ext cx="3675648" cy="13433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6724269" y="2096179"/>
            <a:ext cx="2331530" cy="9276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3036180" y="1949960"/>
            <a:ext cx="3107482" cy="12200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514600" y="1676400"/>
            <a:ext cx="1524000" cy="503238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2743200" y="2971788"/>
            <a:ext cx="2590800" cy="1897921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3 Recortar rectángulo de esquina diagonal"/>
          <p:cNvSpPr/>
          <p:nvPr/>
        </p:nvSpPr>
        <p:spPr>
          <a:xfrm>
            <a:off x="152400" y="228600"/>
            <a:ext cx="1844599" cy="512177"/>
          </a:xfrm>
          <a:prstGeom prst="snip2DiagRect">
            <a:avLst/>
          </a:prstGeom>
          <a:solidFill>
            <a:srgbClr val="6699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25266" y="315411"/>
            <a:ext cx="169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 3</a:t>
            </a:r>
            <a:endParaRPr lang="es-E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209800" y="223078"/>
            <a:ext cx="449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Identificación de lugares óptimos para reforzar las poblaciones de robledal en un escenario de cambio climático.</a:t>
            </a:r>
            <a:endParaRPr lang="es-ES" sz="11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25266" y="929670"/>
            <a:ext cx="2292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Distribución actual del roble</a:t>
            </a:r>
          </a:p>
          <a:p>
            <a:pPr algn="ctr"/>
            <a:endParaRPr lang="es-E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E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Previsiones climáticas del futuro</a:t>
            </a:r>
            <a:endParaRPr lang="es-E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74699" y="1037392"/>
            <a:ext cx="46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es-ES" sz="1600" b="1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971800" y="1037392"/>
            <a:ext cx="2214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</a:t>
            </a:r>
            <a:endParaRPr lang="es-ES" sz="14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943600" y="943140"/>
            <a:ext cx="194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Proyección</a:t>
            </a:r>
            <a:r>
              <a:rPr lang="es-ES" sz="1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la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distribución</a:t>
            </a:r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roble en el futuro</a:t>
            </a:r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5029200" y="1206670"/>
            <a:ext cx="4353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2754124" y="1206669"/>
            <a:ext cx="4353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738339" y="1722373"/>
            <a:ext cx="1300020" cy="571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65180" y="1869623"/>
            <a:ext cx="145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endParaRPr lang="es-ES" sz="1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925324" y="183036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Problema</a:t>
            </a:r>
            <a:endParaRPr lang="es-ES" sz="16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67928" y="2379556"/>
            <a:ext cx="213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cambio global afecta negativamente sobre los nichos ecológicos de las especies.</a:t>
            </a:r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3447097" y="1575122"/>
            <a:ext cx="927704" cy="571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447097" y="1669569"/>
            <a:ext cx="151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FF0000"/>
                </a:solidFill>
              </a:rPr>
              <a:t>2. </a:t>
            </a:r>
            <a:r>
              <a:rPr lang="es-ES" sz="1600" b="1" dirty="0" smtClean="0"/>
              <a:t>Datos</a:t>
            </a:r>
            <a:endParaRPr lang="es-ES" sz="16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950640" y="2141046"/>
            <a:ext cx="3210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Datos de observaciones de la especie</a:t>
            </a:r>
          </a:p>
          <a:p>
            <a:pPr marL="171450" indent="-171450" algn="ctr">
              <a:buFontTx/>
              <a:buChar char="-"/>
            </a:pPr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Localización (coordenadas) y valores de las variables biofísicas.</a:t>
            </a:r>
          </a:p>
          <a:p>
            <a:pPr marL="171450" indent="-171450" algn="ctr">
              <a:buFontTx/>
              <a:buChar char="-"/>
            </a:pPr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Predicciones de valores de variables biofísicas en el futuro.</a:t>
            </a:r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6500759" y="1658287"/>
            <a:ext cx="1300020" cy="571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500759" y="177044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FF0000"/>
                </a:solidFill>
              </a:rPr>
              <a:t>3. </a:t>
            </a:r>
            <a:r>
              <a:rPr lang="es-ES" sz="1600" b="1" dirty="0" smtClean="0"/>
              <a:t>Objetivos</a:t>
            </a:r>
            <a:endParaRPr lang="es-ES" sz="16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738606" y="2205779"/>
            <a:ext cx="235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Predecir las zonas de distribución potencial de la especie </a:t>
            </a:r>
            <a:r>
              <a:rPr lang="es-ES" sz="12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Quercus</a:t>
            </a:r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pyrenaica</a:t>
            </a:r>
            <a:r>
              <a:rPr lang="es-ES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el futuro</a:t>
            </a:r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239777" y="4572569"/>
            <a:ext cx="1300020" cy="571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277205" y="4689042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</a:rPr>
              <a:t>4</a:t>
            </a:r>
            <a:r>
              <a:rPr lang="es-ES" sz="1600" b="1" dirty="0" smtClean="0">
                <a:solidFill>
                  <a:srgbClr val="FF0000"/>
                </a:solidFill>
              </a:rPr>
              <a:t>. </a:t>
            </a:r>
            <a:r>
              <a:rPr lang="es-ES" sz="1600" b="1" dirty="0" smtClean="0"/>
              <a:t>Métodos</a:t>
            </a:r>
            <a:endParaRPr lang="es-ES" sz="16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15721" y="5071822"/>
            <a:ext cx="3645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MAXENT </a:t>
            </a:r>
          </a:p>
          <a:p>
            <a:pPr algn="ctr"/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Medida de la similitud de los valores de las variables ambientales de cada pixel en relación a los valores de los píxeles en los que la especie ha sido observada</a:t>
            </a:r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7213803" y="4614081"/>
            <a:ext cx="1300020" cy="571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7337697" y="471111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FF0000"/>
                </a:solidFill>
              </a:rPr>
              <a:t>5. </a:t>
            </a:r>
            <a:r>
              <a:rPr lang="es-ES" sz="1600" b="1" dirty="0" smtClean="0"/>
              <a:t>Resultado</a:t>
            </a:r>
            <a:endParaRPr lang="es-ES" sz="16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389050" y="5283776"/>
            <a:ext cx="3204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Herramienta de gran utilidad para los gestores ambientales.</a:t>
            </a:r>
          </a:p>
          <a:p>
            <a:pPr marL="171450" indent="-171450" algn="ctr">
              <a:buFontTx/>
              <a:buChar char="-"/>
            </a:pPr>
            <a:r>
              <a:rPr lang="es-E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Previsión de lugares óptimos según la proyección de la evolución del clima.</a:t>
            </a:r>
            <a:endParaRPr lang="es-E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99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667</Words>
  <Application>Microsoft Office PowerPoint</Application>
  <PresentationFormat>Presentación en pantalla (4:3)</PresentationFormat>
  <Paragraphs>119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Impactos del cambio climático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Impactos del cambio climático</dc:title>
  <dc:creator>Lola</dc:creator>
  <cp:lastModifiedBy>Lola</cp:lastModifiedBy>
  <cp:revision>20</cp:revision>
  <dcterms:created xsi:type="dcterms:W3CDTF">2015-02-08T16:00:43Z</dcterms:created>
  <dcterms:modified xsi:type="dcterms:W3CDTF">2015-02-08T22:01:10Z</dcterms:modified>
</cp:coreProperties>
</file>