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1pPr>
    <a:lvl2pPr marL="1933270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2pPr>
    <a:lvl3pPr marL="3866540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3pPr>
    <a:lvl4pPr marL="5799811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4pPr>
    <a:lvl5pPr marL="7733081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5pPr>
    <a:lvl6pPr marL="9666351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6pPr>
    <a:lvl7pPr marL="11599621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7pPr>
    <a:lvl8pPr marL="13532891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8pPr>
    <a:lvl9pPr marL="15466162" algn="l" defTabSz="386654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639"/>
    <a:srgbClr val="FED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6" autoAdjust="0"/>
  </p:normalViewPr>
  <p:slideViewPr>
    <p:cSldViewPr>
      <p:cViewPr>
        <p:scale>
          <a:sx n="20" d="100"/>
          <a:sy n="20" d="100"/>
        </p:scale>
        <p:origin x="-1980" y="-120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3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6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3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9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8"/>
            <a:ext cx="740664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8"/>
            <a:ext cx="2167128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7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8"/>
            <a:ext cx="27980640" cy="9601196"/>
          </a:xfrm>
        </p:spPr>
        <p:txBody>
          <a:bodyPr anchor="b"/>
          <a:lstStyle>
            <a:lvl1pPr marL="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1pPr>
            <a:lvl2pPr marL="193327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2pPr>
            <a:lvl3pPr marL="386654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79981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773308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966635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15996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353289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5466162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3"/>
            <a:ext cx="14538960" cy="28966163"/>
          </a:xfrm>
        </p:spPr>
        <p:txBody>
          <a:bodyPr/>
          <a:lstStyle>
            <a:lvl1pPr>
              <a:defRPr sz="11800"/>
            </a:lvl1pPr>
            <a:lvl2pPr>
              <a:defRPr sz="101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3"/>
            <a:ext cx="14538960" cy="28966163"/>
          </a:xfrm>
        </p:spPr>
        <p:txBody>
          <a:bodyPr/>
          <a:lstStyle>
            <a:lvl1pPr>
              <a:defRPr sz="11800"/>
            </a:lvl1pPr>
            <a:lvl2pPr>
              <a:defRPr sz="101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7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933270" indent="0">
              <a:buNone/>
              <a:defRPr sz="8500" b="1"/>
            </a:lvl2pPr>
            <a:lvl3pPr marL="3866540" indent="0">
              <a:buNone/>
              <a:defRPr sz="7600" b="1"/>
            </a:lvl3pPr>
            <a:lvl4pPr marL="5799811" indent="0">
              <a:buNone/>
              <a:defRPr sz="6800" b="1"/>
            </a:lvl4pPr>
            <a:lvl5pPr marL="7733081" indent="0">
              <a:buNone/>
              <a:defRPr sz="6800" b="1"/>
            </a:lvl5pPr>
            <a:lvl6pPr marL="9666351" indent="0">
              <a:buNone/>
              <a:defRPr sz="6800" b="1"/>
            </a:lvl6pPr>
            <a:lvl7pPr marL="11599621" indent="0">
              <a:buNone/>
              <a:defRPr sz="6800" b="1"/>
            </a:lvl7pPr>
            <a:lvl8pPr marL="13532891" indent="0">
              <a:buNone/>
              <a:defRPr sz="6800" b="1"/>
            </a:lvl8pPr>
            <a:lvl9pPr marL="15466162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0100"/>
            </a:lvl1pPr>
            <a:lvl2pPr>
              <a:defRPr sz="8500"/>
            </a:lvl2pPr>
            <a:lvl3pPr>
              <a:defRPr sz="76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933270" indent="0">
              <a:buNone/>
              <a:defRPr sz="8500" b="1"/>
            </a:lvl2pPr>
            <a:lvl3pPr marL="3866540" indent="0">
              <a:buNone/>
              <a:defRPr sz="7600" b="1"/>
            </a:lvl3pPr>
            <a:lvl4pPr marL="5799811" indent="0">
              <a:buNone/>
              <a:defRPr sz="6800" b="1"/>
            </a:lvl4pPr>
            <a:lvl5pPr marL="7733081" indent="0">
              <a:buNone/>
              <a:defRPr sz="6800" b="1"/>
            </a:lvl5pPr>
            <a:lvl6pPr marL="9666351" indent="0">
              <a:buNone/>
              <a:defRPr sz="6800" b="1"/>
            </a:lvl6pPr>
            <a:lvl7pPr marL="11599621" indent="0">
              <a:buNone/>
              <a:defRPr sz="6800" b="1"/>
            </a:lvl7pPr>
            <a:lvl8pPr marL="13532891" indent="0">
              <a:buNone/>
              <a:defRPr sz="6800" b="1"/>
            </a:lvl8pPr>
            <a:lvl9pPr marL="15466162" indent="0">
              <a:buNone/>
              <a:defRPr sz="6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0100"/>
            </a:lvl1pPr>
            <a:lvl2pPr>
              <a:defRPr sz="8500"/>
            </a:lvl2pPr>
            <a:lvl3pPr>
              <a:defRPr sz="76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4"/>
            <a:ext cx="18402300" cy="37459924"/>
          </a:xfrm>
        </p:spPr>
        <p:txBody>
          <a:bodyPr/>
          <a:lstStyle>
            <a:lvl1pPr>
              <a:defRPr sz="13500"/>
            </a:lvl1pPr>
            <a:lvl2pPr>
              <a:defRPr sz="11800"/>
            </a:lvl2pPr>
            <a:lvl3pPr>
              <a:defRPr sz="101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4"/>
            <a:ext cx="10829927" cy="30022804"/>
          </a:xfrm>
        </p:spPr>
        <p:txBody>
          <a:bodyPr/>
          <a:lstStyle>
            <a:lvl1pPr marL="0" indent="0">
              <a:buNone/>
              <a:defRPr sz="5900"/>
            </a:lvl1pPr>
            <a:lvl2pPr marL="1933270" indent="0">
              <a:buNone/>
              <a:defRPr sz="5100"/>
            </a:lvl2pPr>
            <a:lvl3pPr marL="3866540" indent="0">
              <a:buNone/>
              <a:defRPr sz="4200"/>
            </a:lvl3pPr>
            <a:lvl4pPr marL="5799811" indent="0">
              <a:buNone/>
              <a:defRPr sz="3800"/>
            </a:lvl4pPr>
            <a:lvl5pPr marL="7733081" indent="0">
              <a:buNone/>
              <a:defRPr sz="3800"/>
            </a:lvl5pPr>
            <a:lvl6pPr marL="9666351" indent="0">
              <a:buNone/>
              <a:defRPr sz="3800"/>
            </a:lvl6pPr>
            <a:lvl7pPr marL="11599621" indent="0">
              <a:buNone/>
              <a:defRPr sz="3800"/>
            </a:lvl7pPr>
            <a:lvl8pPr marL="13532891" indent="0">
              <a:buNone/>
              <a:defRPr sz="3800"/>
            </a:lvl8pPr>
            <a:lvl9pPr marL="15466162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4"/>
          </a:xfrm>
        </p:spPr>
        <p:txBody>
          <a:bodyPr anchor="b"/>
          <a:lstStyle>
            <a:lvl1pPr algn="l">
              <a:defRPr sz="8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3500"/>
            </a:lvl1pPr>
            <a:lvl2pPr marL="1933270" indent="0">
              <a:buNone/>
              <a:defRPr sz="11800"/>
            </a:lvl2pPr>
            <a:lvl3pPr marL="3866540" indent="0">
              <a:buNone/>
              <a:defRPr sz="10100"/>
            </a:lvl3pPr>
            <a:lvl4pPr marL="5799811" indent="0">
              <a:buNone/>
              <a:defRPr sz="8500"/>
            </a:lvl4pPr>
            <a:lvl5pPr marL="7733081" indent="0">
              <a:buNone/>
              <a:defRPr sz="8500"/>
            </a:lvl5pPr>
            <a:lvl6pPr marL="9666351" indent="0">
              <a:buNone/>
              <a:defRPr sz="8500"/>
            </a:lvl6pPr>
            <a:lvl7pPr marL="11599621" indent="0">
              <a:buNone/>
              <a:defRPr sz="8500"/>
            </a:lvl7pPr>
            <a:lvl8pPr marL="13532891" indent="0">
              <a:buNone/>
              <a:defRPr sz="8500"/>
            </a:lvl8pPr>
            <a:lvl9pPr marL="15466162" indent="0">
              <a:buNone/>
              <a:defRPr sz="8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5"/>
            <a:ext cx="19751040" cy="5151116"/>
          </a:xfrm>
        </p:spPr>
        <p:txBody>
          <a:bodyPr/>
          <a:lstStyle>
            <a:lvl1pPr marL="0" indent="0">
              <a:buNone/>
              <a:defRPr sz="5900"/>
            </a:lvl1pPr>
            <a:lvl2pPr marL="1933270" indent="0">
              <a:buNone/>
              <a:defRPr sz="5100"/>
            </a:lvl2pPr>
            <a:lvl3pPr marL="3866540" indent="0">
              <a:buNone/>
              <a:defRPr sz="4200"/>
            </a:lvl3pPr>
            <a:lvl4pPr marL="5799811" indent="0">
              <a:buNone/>
              <a:defRPr sz="3800"/>
            </a:lvl4pPr>
            <a:lvl5pPr marL="7733081" indent="0">
              <a:buNone/>
              <a:defRPr sz="3800"/>
            </a:lvl5pPr>
            <a:lvl6pPr marL="9666351" indent="0">
              <a:buNone/>
              <a:defRPr sz="3800"/>
            </a:lvl6pPr>
            <a:lvl7pPr marL="11599621" indent="0">
              <a:buNone/>
              <a:defRPr sz="3800"/>
            </a:lvl7pPr>
            <a:lvl8pPr marL="13532891" indent="0">
              <a:buNone/>
              <a:defRPr sz="3800"/>
            </a:lvl8pPr>
            <a:lvl9pPr marL="15466162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386654" tIns="193327" rIns="386654" bIns="1933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386654" tIns="193327" rIns="386654" bIns="193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</p:spPr>
        <p:txBody>
          <a:bodyPr vert="horz" lIns="386654" tIns="193327" rIns="386654" bIns="193327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D1C4-24A8-456B-8539-CC10F57BDD74}" type="datetimeFigureOut">
              <a:rPr lang="en-US" smtClean="0"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</p:spPr>
        <p:txBody>
          <a:bodyPr vert="horz" lIns="386654" tIns="193327" rIns="386654" bIns="193327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</p:spPr>
        <p:txBody>
          <a:bodyPr vert="horz" lIns="386654" tIns="193327" rIns="386654" bIns="193327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90BD-7EB9-4D75-A064-27E68641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6540" rtl="0" eaLnBrk="1" latinLnBrk="0" hangingPunct="1">
        <a:spcBef>
          <a:spcPct val="0"/>
        </a:spcBef>
        <a:buNone/>
        <a:defRPr sz="1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953" indent="-1449953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564" indent="-1208294" algn="l" defTabSz="3866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2pPr>
      <a:lvl3pPr marL="4833176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6766446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99716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»"/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2986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6256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9527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2797" indent="-966635" algn="l" defTabSz="3866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933270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866540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799811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733081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66351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9621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2891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6162" algn="l" defTabSz="386654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304800"/>
            <a:ext cx="142494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500" b="1" i="1" dirty="0" smtClean="0">
                <a:ln>
                  <a:solidFill>
                    <a:srgbClr val="CFB639"/>
                  </a:solidFill>
                </a:ln>
                <a:latin typeface="Gill Sans" charset="0"/>
                <a:ea typeface="Gill Sans" charset="0"/>
                <a:cs typeface="Gill Sans" charset="0"/>
              </a:rPr>
              <a:t>Aerodynamics</a:t>
            </a:r>
            <a:endParaRPr lang="en-US" sz="15500" b="1" i="1" dirty="0">
              <a:ln>
                <a:solidFill>
                  <a:srgbClr val="CFB639"/>
                </a:solidFill>
              </a:ln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4419600"/>
            <a:ext cx="1127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latin typeface="Gill Sans SemiBold" charset="0"/>
                <a:ea typeface="Gill Sans SemiBold" charset="0"/>
                <a:cs typeface="Gill Sans SemiBold" charset="0"/>
              </a:rPr>
              <a:t>Design Goals</a:t>
            </a:r>
            <a:endParaRPr lang="en-US" sz="12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6603206"/>
            <a:ext cx="15468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Maximize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overall downforce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Minimize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static weight of system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Balance CoP ~55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% rearward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to maintain stability under braking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Minimize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drag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293" y="338699"/>
            <a:ext cx="14786113" cy="2494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9400" y="16230600"/>
            <a:ext cx="1127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 smtClean="0">
                <a:latin typeface="Gill Sans SemiBold" charset="0"/>
                <a:ea typeface="Gill Sans SemiBold" charset="0"/>
                <a:cs typeface="Gill Sans SemiBold" charset="0"/>
              </a:rPr>
              <a:t>Features</a:t>
            </a:r>
            <a:endParaRPr lang="en-US" sz="120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8235136"/>
            <a:ext cx="16459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Concave rear wing </a:t>
            </a: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endplates</a:t>
            </a:r>
          </a:p>
          <a:p>
            <a:pPr marL="3076270" lvl="1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Add 10lb downforce at 40mph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Swan neck mounting design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Multi element front wing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Airfoil integrated into undertray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dirty="0" smtClean="0">
                <a:latin typeface="Gill Sans Light" charset="0"/>
                <a:ea typeface="Gill Sans Light" charset="0"/>
                <a:cs typeface="Gill Sans Light" charset="0"/>
              </a:rPr>
              <a:t>Side wings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0" y="3873510"/>
            <a:ext cx="24498300" cy="1578609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3088600" y="17596181"/>
            <a:ext cx="9264649" cy="9912019"/>
            <a:chOff x="23088600" y="17433601"/>
            <a:chExt cx="9264649" cy="9912019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8600" y="17433601"/>
              <a:ext cx="9264649" cy="938879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406224" y="26822400"/>
              <a:ext cx="662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</a:rPr>
                <a:t>RW main plane DesignFOIL simulation</a:t>
              </a:r>
              <a:endParaRPr lang="en-US" sz="2800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549596" y="27997069"/>
            <a:ext cx="10803653" cy="6597731"/>
            <a:chOff x="21562734" y="28144076"/>
            <a:chExt cx="10803653" cy="6597731"/>
          </a:xfrm>
        </p:grpSpPr>
        <p:pic>
          <p:nvPicPr>
            <p:cNvPr id="10" name="Content Placeholder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" r="6163"/>
            <a:stretch/>
          </p:blipFill>
          <p:spPr>
            <a:xfrm>
              <a:off x="21562734" y="28144076"/>
              <a:ext cx="10803653" cy="6096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3265109" y="34218587"/>
              <a:ext cx="7398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</a:rPr>
                <a:t>RW main plane 2D CFD simulation (40 mph)</a:t>
              </a:r>
              <a:endParaRPr lang="en-US" sz="28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53200" y="26154186"/>
            <a:ext cx="13996339" cy="6882532"/>
            <a:chOff x="6553200" y="26154186"/>
            <a:chExt cx="13996339" cy="68825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26154186"/>
              <a:ext cx="13996339" cy="63593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236669" y="32513498"/>
              <a:ext cx="662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</a:rPr>
                <a:t>RW 3D CFD simulation (40 mph)</a:t>
              </a:r>
              <a:endParaRPr lang="en-US" sz="2800" dirty="0">
                <a:latin typeface="Gill Sans Ligh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0200" y="34296585"/>
            <a:ext cx="13115720" cy="7187399"/>
            <a:chOff x="5486401" y="33813966"/>
            <a:chExt cx="13115720" cy="71873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86401" y="33813966"/>
              <a:ext cx="13115720" cy="670919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729561" y="40478145"/>
              <a:ext cx="662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Gill Sans Light"/>
                </a:rPr>
                <a:t>F</a:t>
              </a:r>
              <a:r>
                <a:rPr lang="en-US" sz="2800" dirty="0" smtClean="0">
                  <a:latin typeface="Gill Sans Light"/>
                </a:rPr>
                <a:t>W endplate CFD simulation (40 mph)</a:t>
              </a:r>
              <a:endParaRPr lang="en-US" sz="2800" dirty="0">
                <a:latin typeface="Gill Sans Ligh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583399" y="35052000"/>
            <a:ext cx="11662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Gill Sans SemiBold" charset="0"/>
                <a:ea typeface="Gill Sans SemiBold" charset="0"/>
                <a:cs typeface="Gill Sans SemiBold" charset="0"/>
              </a:rPr>
              <a:t>CFD</a:t>
            </a:r>
            <a:r>
              <a:rPr lang="en-US" sz="9600" b="1" dirty="0" smtClean="0">
                <a:latin typeface="Gill Sans SemiBold" charset="0"/>
                <a:ea typeface="Gill Sans SemiBold" charset="0"/>
                <a:cs typeface="Gill Sans SemiBold" charset="0"/>
              </a:rPr>
              <a:t> Overview</a:t>
            </a:r>
            <a:endParaRPr lang="en-US" sz="9600" b="1" dirty="0">
              <a:latin typeface="Gill Sans SemiBold" charset="0"/>
              <a:ea typeface="Gill Sans SemiBold" charset="0"/>
              <a:cs typeface="Gill Sans Semi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83400" y="36588849"/>
            <a:ext cx="1645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40 mph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SST k-omega turbulence model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Rolling tires and moving ground plane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Mesh size: 8M cells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Total downforce: 776N with C</a:t>
            </a:r>
            <a:r>
              <a:rPr lang="en-US" sz="4800" baseline="-25000" dirty="0" smtClean="0">
                <a:latin typeface="Gill Sans Light" charset="0"/>
                <a:ea typeface="Gill Sans Light" charset="0"/>
                <a:cs typeface="Gill Sans Light" charset="0"/>
              </a:rPr>
              <a:t>l</a:t>
            </a: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 = -2.84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Total drag: 304N with C</a:t>
            </a:r>
            <a:r>
              <a:rPr lang="en-US" sz="4800" baseline="-25000" dirty="0" smtClean="0">
                <a:latin typeface="Gill Sans Light" charset="0"/>
                <a:ea typeface="Gill Sans Light" charset="0"/>
                <a:cs typeface="Gill Sans Light" charset="0"/>
              </a:rPr>
              <a:t>d</a:t>
            </a:r>
            <a:r>
              <a:rPr lang="en-US" sz="4800" dirty="0" smtClean="0">
                <a:latin typeface="Gill Sans Light" charset="0"/>
                <a:ea typeface="Gill Sans Light" charset="0"/>
                <a:cs typeface="Gill Sans Light" charset="0"/>
              </a:rPr>
              <a:t> = 1.28</a:t>
            </a:r>
            <a:endParaRPr lang="en-US" sz="48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5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115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Georgia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GTMS</dc:creator>
  <cp:lastModifiedBy>GTMS</cp:lastModifiedBy>
  <cp:revision>26</cp:revision>
  <dcterms:created xsi:type="dcterms:W3CDTF">2016-04-02T00:07:06Z</dcterms:created>
  <dcterms:modified xsi:type="dcterms:W3CDTF">2016-05-08T03:26:08Z</dcterms:modified>
</cp:coreProperties>
</file>