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64" r:id="rId3"/>
    <p:sldId id="257" r:id="rId4"/>
    <p:sldId id="269" r:id="rId5"/>
    <p:sldId id="258" r:id="rId6"/>
    <p:sldId id="259" r:id="rId7"/>
    <p:sldId id="268" r:id="rId8"/>
    <p:sldId id="260" r:id="rId9"/>
    <p:sldId id="267" r:id="rId10"/>
    <p:sldId id="265" r:id="rId11"/>
    <p:sldId id="266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3C06C-730C-4676-8B77-EED7B0FCEB1C}" v="1" dt="2019-06-12T17:22:40.195"/>
    <p1510:client id="{70C0FEE0-FB0D-4F40-9A68-6E1E0B145234}" v="1" dt="2019-06-13T14:02:40.094"/>
    <p1510:client id="{C0AD668D-E425-4C11-924B-B78364666813}" v="1" dt="2019-06-13T13:52:00.7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3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0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6637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11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717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5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12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9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0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1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6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2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2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6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6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8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24154"/>
            <a:ext cx="7766936" cy="2021254"/>
          </a:xfrm>
        </p:spPr>
        <p:txBody>
          <a:bodyPr/>
          <a:lstStyle/>
          <a:p>
            <a:pPr algn="ctr"/>
            <a:r>
              <a:rPr lang="en-US" sz="7200" dirty="0"/>
              <a:t>     </a:t>
            </a:r>
            <a:endParaRPr lang="en-US" sz="720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909977"/>
            <a:ext cx="7839507" cy="361270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66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Petac's</a:t>
            </a:r>
            <a:endParaRPr lang="de-DE" sz="6600" dirty="0" err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66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Eine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Präsentation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von</a:t>
            </a: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Doreen Behrends, Sara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Everwien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Sarah Kruse, Kevin Reinhardt und Sonka Wolff</a:t>
            </a:r>
          </a:p>
        </p:txBody>
      </p:sp>
      <p:pic>
        <p:nvPicPr>
          <p:cNvPr id="6" name="Graphic 3">
            <a:extLst>
              <a:ext uri="{FF2B5EF4-FFF2-40B4-BE49-F238E27FC236}">
                <a16:creationId xmlns:a16="http://schemas.microsoft.com/office/drawing/2014/main" id="{F1579E00-E39A-4CB6-B4DF-33807BC4C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2241D79-3BEE-4E2D-867F-4A56DF22F121}"/>
              </a:ext>
            </a:extLst>
          </p:cNvPr>
          <p:cNvSpPr txBox="1"/>
          <p:nvPr/>
        </p:nvSpPr>
        <p:spPr>
          <a:xfrm>
            <a:off x="5722883" y="3134710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b="1" dirty="0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EABC990-FA87-45CD-ABE6-887E336F9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890925"/>
              </p:ext>
            </p:extLst>
          </p:nvPr>
        </p:nvGraphicFramePr>
        <p:xfrm>
          <a:off x="77164" y="1089949"/>
          <a:ext cx="8344861" cy="5780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367">
                  <a:extLst>
                    <a:ext uri="{9D8B030D-6E8A-4147-A177-3AD203B41FA5}">
                      <a16:colId xmlns:a16="http://schemas.microsoft.com/office/drawing/2014/main" val="2345641970"/>
                    </a:ext>
                  </a:extLst>
                </a:gridCol>
                <a:gridCol w="2533719">
                  <a:extLst>
                    <a:ext uri="{9D8B030D-6E8A-4147-A177-3AD203B41FA5}">
                      <a16:colId xmlns:a16="http://schemas.microsoft.com/office/drawing/2014/main" val="2675053409"/>
                    </a:ext>
                  </a:extLst>
                </a:gridCol>
                <a:gridCol w="3086747">
                  <a:extLst>
                    <a:ext uri="{9D8B030D-6E8A-4147-A177-3AD203B41FA5}">
                      <a16:colId xmlns:a16="http://schemas.microsoft.com/office/drawing/2014/main" val="1154108926"/>
                    </a:ext>
                  </a:extLst>
                </a:gridCol>
                <a:gridCol w="1310028">
                  <a:extLst>
                    <a:ext uri="{9D8B030D-6E8A-4147-A177-3AD203B41FA5}">
                      <a16:colId xmlns:a16="http://schemas.microsoft.com/office/drawing/2014/main" val="2378990551"/>
                    </a:ext>
                  </a:extLst>
                </a:gridCol>
              </a:tblGrid>
              <a:tr h="214353">
                <a:tc>
                  <a:txBody>
                    <a:bodyPr/>
                    <a:lstStyle/>
                    <a:p>
                      <a:r>
                        <a:rPr lang="de-DE" sz="900" dirty="0"/>
                        <a:t>Kosten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1. Geschäftsjahr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2. Geschäftsjahr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3. Geschäftsjahr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941090101"/>
                  </a:ext>
                </a:extLst>
              </a:tr>
              <a:tr h="1169197">
                <a:tc>
                  <a:txBody>
                    <a:bodyPr/>
                    <a:lstStyle/>
                    <a:p>
                      <a:r>
                        <a:rPr lang="de-DE" sz="900" dirty="0"/>
                        <a:t>Materialkosten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 err="1">
                          <a:effectLst/>
                        </a:rPr>
                        <a:t>Plasitk</a:t>
                      </a:r>
                      <a:r>
                        <a:rPr lang="de-DE" sz="900" dirty="0">
                          <a:effectLst/>
                        </a:rPr>
                        <a:t>-Polycarbonate: 0.96€/kg 960€/eine Tonne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Kupfer: 5.50€/kg 5500€/eine Tonne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Aluminium: 1.54€/kg 1540€/eine Tonne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52Neodym10x2mm: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8,55€ (nicht pro kg)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50 </a:t>
                      </a:r>
                      <a:r>
                        <a:rPr lang="de-DE" sz="900" dirty="0" err="1">
                          <a:effectLst/>
                        </a:rPr>
                        <a:t>mAH</a:t>
                      </a:r>
                      <a:r>
                        <a:rPr lang="de-DE" sz="900" dirty="0">
                          <a:effectLst/>
                        </a:rPr>
                        <a:t> Batterie: 4,00€ (nicht pro kg)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Gesamt: 13.045,50 €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Da unsere produzierte Menge jedes Jahr gleich bleiben soll, benötigen wir auch jedes Jahr die gleiche Menge an Material. 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Bleibt gleich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526205649"/>
                  </a:ext>
                </a:extLst>
              </a:tr>
              <a:tr h="1305605">
                <a:tc>
                  <a:txBody>
                    <a:bodyPr/>
                    <a:lstStyle/>
                    <a:p>
                      <a:r>
                        <a:rPr lang="de-DE" sz="900" dirty="0"/>
                        <a:t>Personalkosten inkl. Arbeiteranteil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Entwicklung: br.312.000€</a:t>
                      </a:r>
                    </a:p>
                    <a:p>
                      <a:r>
                        <a:rPr lang="de-DE" sz="900" dirty="0"/>
                        <a:t>Design: br.280.800€</a:t>
                      </a:r>
                    </a:p>
                    <a:p>
                      <a:r>
                        <a:rPr lang="de-DE" sz="900" dirty="0"/>
                        <a:t>Produktion: br.249.600€</a:t>
                      </a:r>
                    </a:p>
                    <a:p>
                      <a:r>
                        <a:rPr lang="de-DE" sz="900" dirty="0"/>
                        <a:t>Verkauf: br.249.600€</a:t>
                      </a:r>
                    </a:p>
                    <a:p>
                      <a:r>
                        <a:rPr lang="de-DE" sz="900" dirty="0"/>
                        <a:t>Management: br.327.600€</a:t>
                      </a:r>
                    </a:p>
                    <a:p>
                      <a:br>
                        <a:rPr lang="de-DE" dirty="0"/>
                      </a:br>
                      <a:endParaRPr lang="de-DE" sz="900" dirty="0"/>
                    </a:p>
                    <a:p>
                      <a:r>
                        <a:rPr lang="de-DE" sz="900" dirty="0"/>
                        <a:t>Lena </a:t>
                      </a:r>
                      <a:r>
                        <a:rPr lang="de-DE" sz="900" dirty="0" err="1"/>
                        <a:t>Pommerman</a:t>
                      </a:r>
                      <a:r>
                        <a:rPr lang="de-DE" sz="900" dirty="0"/>
                        <a:t>: 28.080 €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Der Lohn für unsere Mitarbeiter ist für die nächsten drei Jahre festgelegt.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08038731"/>
                  </a:ext>
                </a:extLst>
              </a:tr>
              <a:tr h="643059">
                <a:tc>
                  <a:txBody>
                    <a:bodyPr/>
                    <a:lstStyle/>
                    <a:p>
                      <a:r>
                        <a:rPr lang="de-DE" sz="900" dirty="0"/>
                        <a:t>Miete/Pacht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Grundstück: 459.000€</a:t>
                      </a:r>
                      <a:endParaRPr lang="de-DE" sz="900" dirty="0"/>
                    </a:p>
                    <a:p>
                      <a:br>
                        <a:rPr lang="de-DE" dirty="0"/>
                      </a:b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In den nächsten drei Jahren benötigen wir keine weiteren Grundstücke.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Bleibt gleich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125427950"/>
                  </a:ext>
                </a:extLst>
              </a:tr>
              <a:tr h="350760">
                <a:tc>
                  <a:txBody>
                    <a:bodyPr/>
                    <a:lstStyle/>
                    <a:p>
                      <a:r>
                        <a:rPr lang="de-DE" sz="900" dirty="0"/>
                        <a:t>Heizung, Strom, Wasser, Gas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 err="1">
                          <a:effectLst/>
                        </a:rPr>
                        <a:t>Gas,Strom,DSL</a:t>
                      </a:r>
                      <a:r>
                        <a:rPr lang="de-DE" sz="900" dirty="0">
                          <a:effectLst/>
                        </a:rPr>
                        <a:t>: 10.816,72€</a:t>
                      </a:r>
                      <a:endParaRPr lang="de-DE" sz="900" dirty="0"/>
                    </a:p>
                    <a:p>
                      <a:r>
                        <a:rPr lang="de-DE" sz="900" dirty="0">
                          <a:effectLst/>
                        </a:rPr>
                        <a:t>21.555€ +/- 1.000€-2.000€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 err="1">
                          <a:effectLst/>
                        </a:rPr>
                        <a:t>Gas,Strom,DSL</a:t>
                      </a:r>
                      <a:r>
                        <a:rPr lang="de-DE" sz="900" dirty="0">
                          <a:effectLst/>
                        </a:rPr>
                        <a:t>: 10.816,72€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 err="1">
                          <a:effectLst/>
                        </a:rPr>
                        <a:t>Gas,Strom,DSL</a:t>
                      </a:r>
                      <a:r>
                        <a:rPr lang="de-DE" sz="900" dirty="0">
                          <a:effectLst/>
                        </a:rPr>
                        <a:t>: 10.816,72€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649483035"/>
                  </a:ext>
                </a:extLst>
              </a:tr>
              <a:tr h="350760">
                <a:tc>
                  <a:txBody>
                    <a:bodyPr/>
                    <a:lstStyle/>
                    <a:p>
                      <a:r>
                        <a:rPr lang="de-DE" sz="900" dirty="0"/>
                        <a:t>Werbung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2.00 Flugblätter und 500 Plakate: </a:t>
                      </a:r>
                    </a:p>
                    <a:p>
                      <a:r>
                        <a:rPr lang="de-DE" sz="900" dirty="0"/>
                        <a:t>5.958,83€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Jedes Jahr wollen wir die gleiche Anzahl an Flugblätter und Plakate produzieren.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22698348"/>
                  </a:ext>
                </a:extLst>
              </a:tr>
              <a:tr h="896385">
                <a:tc>
                  <a:txBody>
                    <a:bodyPr/>
                    <a:lstStyle/>
                    <a:p>
                      <a:r>
                        <a:rPr lang="de-DE" sz="900" dirty="0"/>
                        <a:t>Versicherungen</a:t>
                      </a:r>
                    </a:p>
                    <a:p>
                      <a:r>
                        <a:rPr lang="de-DE" sz="900" dirty="0"/>
                        <a:t>(Vermögens-</a:t>
                      </a:r>
                      <a:r>
                        <a:rPr lang="de-DE" sz="900" dirty="0" err="1"/>
                        <a:t>schadenhaftpflicht</a:t>
                      </a:r>
                      <a:endParaRPr lang="de-DE" sz="900" dirty="0"/>
                    </a:p>
                    <a:p>
                      <a:pPr algn="l"/>
                      <a:r>
                        <a:rPr lang="de-DE" sz="900" dirty="0">
                          <a:effectLst/>
                        </a:rPr>
                        <a:t>Betriebshaftplicht-versicherung</a:t>
                      </a:r>
                    </a:p>
                    <a:p>
                      <a:r>
                        <a:rPr lang="de-DE" sz="900" dirty="0"/>
                        <a:t>Cyber-Versicherung)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 dirty="0">
                          <a:effectLst/>
                        </a:rPr>
                        <a:t>998,40 €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Die Kosten für die Versicherungen bleiben jedes Jahr gleich.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655705136"/>
                  </a:ext>
                </a:extLst>
              </a:tr>
              <a:tr h="350760">
                <a:tc>
                  <a:txBody>
                    <a:bodyPr/>
                    <a:lstStyle/>
                    <a:p>
                      <a:r>
                        <a:rPr lang="de-DE" sz="900" dirty="0"/>
                        <a:t>Beiträge für die Industriekammer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Kleingewerbe: 30-75€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Kosten erhöhen sich nicht.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498893305"/>
                  </a:ext>
                </a:extLst>
              </a:tr>
              <a:tr h="487166">
                <a:tc>
                  <a:txBody>
                    <a:bodyPr/>
                    <a:lstStyle/>
                    <a:p>
                      <a:r>
                        <a:rPr lang="de-DE" sz="900" dirty="0"/>
                        <a:t>Kraftfahrzeuge</a:t>
                      </a:r>
                    </a:p>
                    <a:p>
                      <a:r>
                        <a:rPr lang="de-DE" sz="900" dirty="0"/>
                        <a:t>(einen Range Rover VW Transporter)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Steuern 300€</a:t>
                      </a:r>
                      <a:endParaRPr lang="de-DE" sz="900" dirty="0"/>
                    </a:p>
                    <a:p>
                      <a:r>
                        <a:rPr lang="de-DE" sz="900" dirty="0">
                          <a:effectLst/>
                        </a:rPr>
                        <a:t>Versicherung: 440€</a:t>
                      </a:r>
                      <a:endParaRPr lang="de-DE" sz="900" dirty="0"/>
                    </a:p>
                    <a:p>
                      <a:r>
                        <a:rPr lang="de-DE" sz="900" dirty="0">
                          <a:effectLst/>
                        </a:rPr>
                        <a:t>Tank: 5.200€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Unser Unternehmen wird in den drei Jahre keine weiteren Autos benötigen.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Bleibt gleich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589292016"/>
                  </a:ext>
                </a:extLst>
              </a:tr>
            </a:tbl>
          </a:graphicData>
        </a:graphic>
      </p:graphicFrame>
      <p:sp>
        <p:nvSpPr>
          <p:cNvPr id="16" name="Title 15">
            <a:extLst>
              <a:ext uri="{FF2B5EF4-FFF2-40B4-BE49-F238E27FC236}">
                <a16:creationId xmlns:a16="http://schemas.microsoft.com/office/drawing/2014/main" id="{D51E42CF-F587-4C9A-93C2-A1A01054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3497"/>
            <a:ext cx="8570393" cy="1806903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rgbClr val="486113"/>
                </a:solidFill>
              </a:rPr>
              <a:t>Kostenplan</a:t>
            </a:r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581EB674-49F8-4E9B-802A-83F9DF30E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6064" y="-569108"/>
            <a:ext cx="2069122" cy="292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7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48E07D-6440-4F67-A676-64DF282DD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11971"/>
              </p:ext>
            </p:extLst>
          </p:nvPr>
        </p:nvGraphicFramePr>
        <p:xfrm>
          <a:off x="331489" y="1658329"/>
          <a:ext cx="9745191" cy="3627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738">
                  <a:extLst>
                    <a:ext uri="{9D8B030D-6E8A-4147-A177-3AD203B41FA5}">
                      <a16:colId xmlns:a16="http://schemas.microsoft.com/office/drawing/2014/main" val="472447680"/>
                    </a:ext>
                  </a:extLst>
                </a:gridCol>
                <a:gridCol w="3373280">
                  <a:extLst>
                    <a:ext uri="{9D8B030D-6E8A-4147-A177-3AD203B41FA5}">
                      <a16:colId xmlns:a16="http://schemas.microsoft.com/office/drawing/2014/main" val="1784958945"/>
                    </a:ext>
                  </a:extLst>
                </a:gridCol>
                <a:gridCol w="2698624">
                  <a:extLst>
                    <a:ext uri="{9D8B030D-6E8A-4147-A177-3AD203B41FA5}">
                      <a16:colId xmlns:a16="http://schemas.microsoft.com/office/drawing/2014/main" val="601479716"/>
                    </a:ext>
                  </a:extLst>
                </a:gridCol>
                <a:gridCol w="1199549">
                  <a:extLst>
                    <a:ext uri="{9D8B030D-6E8A-4147-A177-3AD203B41FA5}">
                      <a16:colId xmlns:a16="http://schemas.microsoft.com/office/drawing/2014/main" val="3763473426"/>
                    </a:ext>
                  </a:extLst>
                </a:gridCol>
              </a:tblGrid>
              <a:tr h="362653">
                <a:tc>
                  <a:txBody>
                    <a:bodyPr/>
                    <a:lstStyle/>
                    <a:p>
                      <a:r>
                        <a:rPr lang="de-DE" sz="900" dirty="0"/>
                        <a:t>Reisekosten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In den nächsten drei Jahren entstehen keine Reisekosten.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Bleibt gleich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616208382"/>
                  </a:ext>
                </a:extLst>
              </a:tr>
              <a:tr h="629871">
                <a:tc>
                  <a:txBody>
                    <a:bodyPr/>
                    <a:lstStyle/>
                    <a:p>
                      <a:r>
                        <a:rPr lang="de-DE" sz="900" dirty="0"/>
                        <a:t>Büromaterial, Telefon, Fax, Internet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Büromaterial: 12.365€</a:t>
                      </a:r>
                    </a:p>
                    <a:p>
                      <a:r>
                        <a:rPr lang="de-DE" sz="900" dirty="0" err="1"/>
                        <a:t>Tel,Fax</a:t>
                      </a:r>
                      <a:r>
                        <a:rPr lang="de-DE" sz="900" dirty="0"/>
                        <a:t> und Internet:</a:t>
                      </a:r>
                    </a:p>
                    <a:p>
                      <a:r>
                        <a:rPr lang="de-DE" sz="900" dirty="0"/>
                        <a:t>19,90€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Büromaterial:</a:t>
                      </a:r>
                    </a:p>
                    <a:p>
                      <a:r>
                        <a:rPr lang="de-DE" sz="900" dirty="0"/>
                        <a:t>12.365€</a:t>
                      </a:r>
                    </a:p>
                    <a:p>
                      <a:r>
                        <a:rPr lang="de-DE" sz="900" dirty="0" err="1"/>
                        <a:t>Tel,Fax</a:t>
                      </a:r>
                      <a:r>
                        <a:rPr lang="de-DE" sz="900" dirty="0"/>
                        <a:t> und Internet:</a:t>
                      </a:r>
                    </a:p>
                    <a:p>
                      <a:r>
                        <a:rPr lang="de-DE" sz="900" dirty="0"/>
                        <a:t>44€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Büromaterial: </a:t>
                      </a:r>
                    </a:p>
                    <a:p>
                      <a:r>
                        <a:rPr lang="de-DE" sz="900" dirty="0"/>
                        <a:t>12.365€</a:t>
                      </a:r>
                    </a:p>
                    <a:p>
                      <a:r>
                        <a:rPr lang="de-DE" sz="900" dirty="0" err="1"/>
                        <a:t>Tel,Fax</a:t>
                      </a:r>
                      <a:r>
                        <a:rPr lang="de-DE" sz="900" dirty="0"/>
                        <a:t> und Internet:</a:t>
                      </a:r>
                    </a:p>
                    <a:p>
                      <a:r>
                        <a:rPr lang="de-DE" sz="900" dirty="0"/>
                        <a:t>'Neuer Vertrag'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424929067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dirty="0"/>
                        <a:t>Buchführungskosten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512,40€-3620,40€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Kann </a:t>
                      </a:r>
                      <a:r>
                        <a:rPr lang="de-DE" sz="900" dirty="0" err="1"/>
                        <a:t>variieiren</a:t>
                      </a:r>
                      <a:r>
                        <a:rPr lang="de-DE" sz="900" dirty="0"/>
                        <a:t> 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031726418"/>
                  </a:ext>
                </a:extLst>
              </a:tr>
              <a:tr h="496261">
                <a:tc>
                  <a:txBody>
                    <a:bodyPr/>
                    <a:lstStyle/>
                    <a:p>
                      <a:r>
                        <a:rPr lang="de-DE" sz="900" dirty="0"/>
                        <a:t>Sonstige Ausgaben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Kühlschrank: 300€-1.000€</a:t>
                      </a:r>
                    </a:p>
                    <a:p>
                      <a:r>
                        <a:rPr lang="de-DE" sz="900" dirty="0" err="1"/>
                        <a:t>Kaffeemaschiene</a:t>
                      </a:r>
                      <a:r>
                        <a:rPr lang="de-DE" sz="900" dirty="0"/>
                        <a:t>: 20€-70€</a:t>
                      </a:r>
                    </a:p>
                    <a:p>
                      <a:r>
                        <a:rPr lang="de-DE" sz="900" dirty="0"/>
                        <a:t>Frühstück: 91,25€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0,00 €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0,00 €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001978507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dirty="0"/>
                        <a:t>Zinsen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846440069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u="sng" dirty="0"/>
                        <a:t>Summe1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Bis zu 1.984.561‬€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Bis zu 1.524.423,75€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Bis zu 1.524.423,75€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482171911"/>
                  </a:ext>
                </a:extLst>
              </a:tr>
              <a:tr h="496261">
                <a:tc>
                  <a:txBody>
                    <a:bodyPr/>
                    <a:lstStyle/>
                    <a:p>
                      <a:r>
                        <a:rPr lang="de-DE" sz="900" u="sng" dirty="0"/>
                        <a:t>Investitionen und Abschreibungen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br>
                        <a:rPr lang="de-DE" dirty="0"/>
                      </a:b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br>
                        <a:rPr lang="de-DE" dirty="0"/>
                      </a:b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br>
                        <a:rPr lang="de-DE" dirty="0"/>
                      </a:b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060332328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u="none" strike="noStrike" dirty="0">
                          <a:effectLst/>
                        </a:rPr>
                        <a:t>Investitionen</a:t>
                      </a:r>
                      <a:endParaRPr lang="de-DE" sz="900" b="0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84.975,04 €</a:t>
                      </a:r>
                      <a:endParaRPr lang="de-DE" sz="900" b="0" i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036987746"/>
                  </a:ext>
                </a:extLst>
              </a:tr>
              <a:tr h="362653">
                <a:tc>
                  <a:txBody>
                    <a:bodyPr/>
                    <a:lstStyle/>
                    <a:p>
                      <a:r>
                        <a:rPr lang="de-DE" sz="900" u="none" strike="noStrike" dirty="0">
                          <a:effectLst/>
                        </a:rPr>
                        <a:t>Abschreibungen</a:t>
                      </a:r>
                      <a:endParaRPr lang="de-DE" sz="900" b="0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375,00 €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Es sind keine weiteren Investitionen für Maschinen für die nächsten drei Jahre geplant.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199248349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u="sng" dirty="0"/>
                        <a:t>Summe2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85.350,04‬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375,00 €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375,00 €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121063406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u="none" strike="noStrike" dirty="0">
                          <a:effectLst/>
                        </a:rPr>
                        <a:t>Gesamtsumme</a:t>
                      </a:r>
                      <a:endParaRPr lang="de-DE" sz="900" b="0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Bis zu 2.069.611,04 €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Bis zu 1.899.123,75€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Bis zu 1.899.123,75€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820248498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E503F003-C37E-48A6-BA31-72CE3BCD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Kostenplan</a:t>
            </a:r>
            <a:endParaRPr lang="de-DE" dirty="0"/>
          </a:p>
        </p:txBody>
      </p:sp>
      <p:pic>
        <p:nvPicPr>
          <p:cNvPr id="10" name="Graphic 3">
            <a:extLst>
              <a:ext uri="{FF2B5EF4-FFF2-40B4-BE49-F238E27FC236}">
                <a16:creationId xmlns:a16="http://schemas.microsoft.com/office/drawing/2014/main" id="{91A0911A-E58C-46CC-99CF-B07C65468A2B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18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8593-EF7A-45F9-820C-604DF722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Breaking-Even-Point</a:t>
            </a:r>
          </a:p>
        </p:txBody>
      </p:sp>
      <p:pic>
        <p:nvPicPr>
          <p:cNvPr id="12" name="Picture 12" descr="Ein Bild, das Karte, Text enthält.&#10;&#10;Mit sehr hoher Zuverlässigkeit generierte Beschreibung">
            <a:extLst>
              <a:ext uri="{FF2B5EF4-FFF2-40B4-BE49-F238E27FC236}">
                <a16:creationId xmlns:a16="http://schemas.microsoft.com/office/drawing/2014/main" id="{CC2B6BD8-7AA7-4557-AB9A-B493B23DA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638" y="1785677"/>
            <a:ext cx="7878282" cy="493416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6492FC2-1CFF-40AF-8C9E-60AF70C5C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6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1487-802C-44C1-A47B-795AFFFA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err="1">
                <a:solidFill>
                  <a:schemeClr val="accent1">
                    <a:lumMod val="50000"/>
                  </a:schemeClr>
                </a:solidFill>
              </a:rPr>
              <a:t>Worst</a:t>
            </a:r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-Case-Szenario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47D7-1739-4275-B67F-0B7F2620EF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Keine Nachfrage</a:t>
            </a:r>
            <a:endParaRPr lang="de-DE" sz="240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Zu wenig Gewinn</a:t>
            </a:r>
            <a:endParaRPr lang="de-DE" sz="240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Unser Produkt wird nachgebaut und günstiger angeboten</a:t>
            </a:r>
            <a:endParaRPr lang="de-DE" sz="240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Firma geht in Insolvenz-Mitarbeiter werden arbeitslos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69288-C7BD-4568-86D0-69C585D246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Alternativen:</a:t>
            </a:r>
            <a:endParaRPr lang="de-DE" sz="240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Firma verkleinern </a:t>
            </a:r>
            <a:endParaRPr lang="de-DE" sz="240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Kooperation mit einem anderen Unternehmen</a:t>
            </a:r>
          </a:p>
          <a:p>
            <a:pPr>
              <a:buFont typeface="Wingdings" charset="2"/>
              <a:buChar char="Ø"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Graphic 3">
            <a:extLst>
              <a:ext uri="{FF2B5EF4-FFF2-40B4-BE49-F238E27FC236}">
                <a16:creationId xmlns:a16="http://schemas.microsoft.com/office/drawing/2014/main" id="{C7D5C6F5-D8A6-4772-8C70-33014BFC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6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52EF-7804-4A13-B34B-8AE97E6D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Best-Case-Szenario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4242-4C02-419D-A495-2A965096C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Weltweite Nachfrage der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</a:rPr>
              <a:t>Petac's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Andere vermarkten unser Produkt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Ausbau unseres Unternehmens weltweit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Motivierte Mitarbeiter, um neue Produkte herzustellen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1A91CCC-2984-45F4-AD05-DCE0FAD18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0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CFE4-7C07-44C0-A033-F964F4BB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Inhaltsverzeichnis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A9B08-F90D-4B39-BCF1-01FC93EE7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435373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1. Unser Produkt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</a:rPr>
              <a:t>Petac's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buFont typeface="Arial" charset="2"/>
              <a:buChar char="•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Funktion</a:t>
            </a:r>
            <a:endParaRPr lang="en-US" sz="2400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lvl="1">
              <a:buFont typeface="Arial" charset="2"/>
              <a:buChar char="•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Preis</a:t>
            </a:r>
            <a:endParaRPr lang="en-US" sz="2400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lvl="1">
              <a:buFont typeface="Arial" charset="2"/>
              <a:buChar char="•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Bedeutung des Namens</a:t>
            </a:r>
            <a:endParaRPr lang="en-US" sz="2400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lvl="1">
              <a:buFont typeface="Arial" charset="2"/>
              <a:buChar char="•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Wo erhältlich?</a:t>
            </a:r>
            <a:endParaRPr lang="de-DE" sz="2800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indent="0">
              <a:buNone/>
            </a:pPr>
            <a:endParaRPr lang="de-DE" sz="3000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2. Die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Petac's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3. Positionen unserer Mitarbeiter im Unternehmen</a:t>
            </a:r>
            <a:endParaRPr lang="de-DE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4. Unser Unternehmen DKS</a:t>
            </a:r>
          </a:p>
          <a:p>
            <a:pPr>
              <a:buAutoNum type="arabicPeriod"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AutoNum type="arabicPeriod"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de-DE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A85C8-A646-44D3-81C4-8ED561EE0E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5. Unser Logo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6. Der Markt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7. Unsere Werbung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8-9. Kostenplan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10. Breaking-Even-Point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11.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Worst</a:t>
            </a: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-Case-Szenario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12. Best-Case-Szenario</a:t>
            </a:r>
          </a:p>
          <a:p>
            <a:pPr marL="0" indent="0">
              <a:buNone/>
            </a:pPr>
            <a:endParaRPr lang="de-DE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1681EBC1-089E-415F-A88A-DC3506C8C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9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E806-9FD3-45DE-BAF9-516AA38B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886"/>
            <a:ext cx="8596668" cy="2215847"/>
          </a:xfrm>
        </p:spPr>
        <p:txBody>
          <a:bodyPr>
            <a:normAutofit/>
          </a:bodyPr>
          <a:lstStyle/>
          <a:p>
            <a:r>
              <a:rPr lang="de-DE" sz="4800" dirty="0" err="1">
                <a:solidFill>
                  <a:schemeClr val="accent1">
                    <a:lumMod val="50000"/>
                  </a:schemeClr>
                </a:solidFill>
              </a:rPr>
              <a:t>Petac's</a:t>
            </a:r>
            <a:br>
              <a:rPr lang="de-DE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3400" dirty="0">
                <a:solidFill>
                  <a:schemeClr val="accent1">
                    <a:lumMod val="50000"/>
                  </a:schemeClr>
                </a:solidFill>
              </a:rPr>
              <a:t>Kopfhörer, die Sprachen übersetzen</a:t>
            </a:r>
            <a:br>
              <a:rPr lang="en-US" sz="3400" dirty="0"/>
            </a:br>
            <a:endParaRPr lang="de-DE" dirty="0"/>
          </a:p>
        </p:txBody>
      </p:sp>
      <p:pic>
        <p:nvPicPr>
          <p:cNvPr id="6" name="Picture 6" descr="Ein Bild, das Text, Whiteboard enthält.&#10;&#10;Mit sehr hoher Zuverlässigkeit generierte Beschreibung">
            <a:extLst>
              <a:ext uri="{FF2B5EF4-FFF2-40B4-BE49-F238E27FC236}">
                <a16:creationId xmlns:a16="http://schemas.microsoft.com/office/drawing/2014/main" id="{D5A969FD-13CC-4EDE-B2E9-DECDC4568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075" y="1894493"/>
            <a:ext cx="6369663" cy="43162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Graphic 3">
            <a:extLst>
              <a:ext uri="{FF2B5EF4-FFF2-40B4-BE49-F238E27FC236}">
                <a16:creationId xmlns:a16="http://schemas.microsoft.com/office/drawing/2014/main" id="{C3E2EB00-1308-43E3-B79E-4B966F9CC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9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6C7A-3BDC-4417-B6AC-770F228D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>
                <a:solidFill>
                  <a:schemeClr val="accent1">
                    <a:lumMod val="50000"/>
                  </a:schemeClr>
                </a:solidFill>
              </a:rPr>
              <a:t>Die Petac's</a:t>
            </a:r>
            <a:endParaRPr lang="de-DE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142AB-904A-4A52-9091-89A72DB1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Kabellose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echtzeit</a:t>
            </a: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 Dolmetscher</a:t>
            </a:r>
          </a:p>
          <a:p>
            <a:pPr>
              <a:buFont typeface="Wingdings" charset="2"/>
              <a:buChar char="Ø"/>
            </a:pP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</a:rPr>
              <a:t>Petac's</a:t>
            </a: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 sind nach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</a:rPr>
              <a:t>Apple's</a:t>
            </a: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</a:rPr>
              <a:t>Airpods</a:t>
            </a: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 Design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Design selbst kann nach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</a:rPr>
              <a:t>wahl</a:t>
            </a: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 variieren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Besitzt zwei Knöpfe und ein Mikrofon</a:t>
            </a:r>
          </a:p>
          <a:p>
            <a:pPr>
              <a:buFont typeface="Wingdings" charset="2"/>
              <a:buChar char="Ø"/>
            </a:pPr>
            <a:r>
              <a:rPr lang="de-DE" sz="2400">
                <a:solidFill>
                  <a:schemeClr val="accent1">
                    <a:lumMod val="50000"/>
                  </a:schemeClr>
                </a:solidFill>
              </a:rPr>
              <a:t>Auflade Box mit dabei</a:t>
            </a: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Graphic 3">
            <a:extLst>
              <a:ext uri="{FF2B5EF4-FFF2-40B4-BE49-F238E27FC236}">
                <a16:creationId xmlns:a16="http://schemas.microsoft.com/office/drawing/2014/main" id="{39DBB622-1D0B-4408-B026-299A1E0BF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4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4114-7F13-4B17-B47A-509F05CC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Positionen</a:t>
            </a:r>
            <a:br>
              <a:rPr lang="de-DE" sz="4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im Unternehmen</a:t>
            </a:r>
            <a:br>
              <a:rPr lang="de-DE" sz="4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800" dirty="0"/>
            </a:br>
            <a:endParaRPr lang="de-DE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F79AD6A8-BF04-40BD-A5D3-4448ABB847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3662" y="2160589"/>
            <a:ext cx="4083856" cy="4933057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87D86F9-327A-4187-A85B-5D87E00E65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Mia Goldstein - Managerin</a:t>
            </a:r>
          </a:p>
          <a:p>
            <a:pPr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Tom Becker – IT Spezialist</a:t>
            </a:r>
          </a:p>
          <a:p>
            <a:pPr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Lina Weber – Informatikerin</a:t>
            </a:r>
          </a:p>
          <a:p>
            <a:pPr>
              <a:buFont typeface="Wingdings" charset="2"/>
              <a:buChar char="Ø"/>
            </a:pP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Kokoa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 Ji 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Soo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 – Grafikdesignerin</a:t>
            </a:r>
          </a:p>
          <a:p>
            <a:pPr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Lena 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Pommermann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 – Hals-Nasen-Ohren Ärztin</a:t>
            </a:r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5ED338D6-89B0-48A6-974A-315ED2828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6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0F01-007A-45A0-9E06-E9308FD2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Unser Unternehmen DKS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5707B-E4F6-41F1-B6D6-2ECF039ED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Büro und Fabrik in Potsdam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Das Unternehmensgebäude ist Fabrik und Büro zusammen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Rechtsform: OHG</a:t>
            </a:r>
          </a:p>
          <a:p>
            <a:pPr lvl="1"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Benötigt kein 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mindeskapital</a:t>
            </a:r>
          </a:p>
          <a:p>
            <a:pPr lvl="1"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Alle Mitinhaber besitzen 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mitspracherecht</a:t>
            </a: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014F25-5EF1-48DF-A817-9D4EFBA3E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E00F-A214-4B03-9D99-C62B0E29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Unser Logo</a:t>
            </a:r>
            <a:endParaRPr lang="de-DE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EC61702-9CFF-4537-BC41-2C5591203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0850" y="-520880"/>
            <a:ext cx="6940132" cy="980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1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EA4E-4A04-4799-A079-80AE449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Der Markt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ADE0-9587-4300-8881-FBDD3A02C1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Zwei Mitbewerber 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Zielgruppe: Reisende und Menschen, die im Alltag mit Sprachen konfrontiert werden</a:t>
            </a: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C577-E7A9-4A71-8276-E424927823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/>
          </a:p>
        </p:txBody>
      </p:sp>
      <p:pic>
        <p:nvPicPr>
          <p:cNvPr id="9" name="Graphic 3">
            <a:extLst>
              <a:ext uri="{FF2B5EF4-FFF2-40B4-BE49-F238E27FC236}">
                <a16:creationId xmlns:a16="http://schemas.microsoft.com/office/drawing/2014/main" id="{875090E7-8F75-44FB-A3C4-7E96BF54B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0F4B04ED-AD04-40AD-B1B9-8DE344539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220" y="536725"/>
            <a:ext cx="8244585" cy="58387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2F29F8-B9E7-4AC0-9017-47C70FF37EBD}"/>
              </a:ext>
            </a:extLst>
          </p:cNvPr>
          <p:cNvSpPr txBox="1"/>
          <p:nvPr/>
        </p:nvSpPr>
        <p:spPr>
          <a:xfrm>
            <a:off x="4174604" y="-11576"/>
            <a:ext cx="38524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b="1" dirty="0"/>
              <a:t>Unsere Werbung</a:t>
            </a:r>
          </a:p>
        </p:txBody>
      </p:sp>
    </p:spTree>
    <p:extLst>
      <p:ext uri="{BB962C8B-B14F-4D97-AF65-F5344CB8AC3E}">
        <p14:creationId xmlns:p14="http://schemas.microsoft.com/office/powerpoint/2010/main" val="31139458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     </vt:lpstr>
      <vt:lpstr>Inhaltsverzeichnis</vt:lpstr>
      <vt:lpstr>Petac's Kopfhörer, die Sprachen übersetzen </vt:lpstr>
      <vt:lpstr>Die Petac's</vt:lpstr>
      <vt:lpstr>Positionen im Unternehmen   </vt:lpstr>
      <vt:lpstr>Unser Unternehmen DKS</vt:lpstr>
      <vt:lpstr>Unser Logo</vt:lpstr>
      <vt:lpstr>Der Markt</vt:lpstr>
      <vt:lpstr>PowerPoint Presentation</vt:lpstr>
      <vt:lpstr>Kostenplan</vt:lpstr>
      <vt:lpstr>Kostenplan</vt:lpstr>
      <vt:lpstr>Breaking-Even-Point</vt:lpstr>
      <vt:lpstr>Worst-Case-Szenario</vt:lpstr>
      <vt:lpstr>Best-Case-Szenario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805</cp:revision>
  <dcterms:created xsi:type="dcterms:W3CDTF">2014-09-12T02:18:09Z</dcterms:created>
  <dcterms:modified xsi:type="dcterms:W3CDTF">2019-06-13T16:31:12Z</dcterms:modified>
</cp:coreProperties>
</file>