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F2FFC-E14B-4558-A065-99ABFE5F1A45}" v="83" dt="2019-06-12T15:32:52.3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24154"/>
            <a:ext cx="7766936" cy="2021254"/>
          </a:xfrm>
        </p:spPr>
        <p:txBody>
          <a:bodyPr/>
          <a:lstStyle/>
          <a:p>
            <a:pPr algn="ctr"/>
            <a:r>
              <a:rPr lang="en-US" sz="7200" dirty="0"/>
              <a:t>     </a:t>
            </a:r>
            <a:endParaRPr lang="en-US" sz="720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909977"/>
            <a:ext cx="7839507" cy="361270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66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Petac's</a:t>
            </a:r>
            <a:endParaRPr lang="de-DE" sz="6600" dirty="0" err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66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Eine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Präsentation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von</a:t>
            </a: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Doreen Behrends, Sara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Everwien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Sarah Kruse, Kevin Reinhardt und Sonka Wolff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1EBDE0D-68F6-41BC-954B-95C704BB6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924" y="634"/>
            <a:ext cx="1569962" cy="22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1487-802C-44C1-A47B-795AFFFA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err="1">
                <a:solidFill>
                  <a:schemeClr val="accent1">
                    <a:lumMod val="50000"/>
                  </a:schemeClr>
                </a:solidFill>
              </a:rPr>
              <a:t>Worst</a:t>
            </a:r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-Case-Szenario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47D7-1739-4275-B67F-0B7F2620EF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Keine Nachfrage</a:t>
            </a:r>
            <a:endParaRPr lang="de-DE" sz="240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Zu wenig Gewinn</a:t>
            </a:r>
            <a:endParaRPr lang="de-DE" sz="240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Unser Produkt wird nachgebaut und günstiger angeboten</a:t>
            </a:r>
            <a:endParaRPr lang="de-DE" sz="240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Firma geht in Insolvenz-Mitarbeiter werden arbeitslos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69288-C7BD-4568-86D0-69C585D246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Alternativen:</a:t>
            </a:r>
            <a:endParaRPr lang="de-DE" sz="240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Firma verkleinern </a:t>
            </a:r>
            <a:endParaRPr lang="de-DE" sz="240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Kooperation mit einem anderen Unternehmen</a:t>
            </a:r>
          </a:p>
          <a:p>
            <a:pPr>
              <a:buFont typeface="Wingdings" charset="2"/>
              <a:buChar char="Ø"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5BC2E0-E47B-45C9-A821-6F8E0A515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686" y="634"/>
            <a:ext cx="1569962" cy="22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6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52EF-7804-4A13-B34B-8AE97E6D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Best-Case-Szenario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4242-4C02-419D-A495-2A965096C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Weltweite Nachfrage der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</a:rPr>
              <a:t>Petac's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Andere vermarkten unser Produkt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Ausbau unseres Unternehmens weltweit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Motivierte Mitarbeiter, um neue Produkte herzustellen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C6D5C-E47B-4D7B-814F-581C81614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686" y="634"/>
            <a:ext cx="1569962" cy="22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0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CFE4-7C07-44C0-A033-F964F4BB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Inhaltsverzeichnis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A9B08-F90D-4B39-BCF1-01FC93EE7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43537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Unser Produkt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</a:rPr>
              <a:t>Petac's</a:t>
            </a:r>
          </a:p>
          <a:p>
            <a:pPr lvl="1">
              <a:buFont typeface="Arial,Sans-Serif" charset="2"/>
              <a:buChar char="•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Funktion</a:t>
            </a:r>
            <a:endParaRPr lang="en-US" sz="2400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lvl="1">
              <a:buFont typeface="Arial,Sans-Serif" charset="2"/>
              <a:buChar char="•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Preis</a:t>
            </a:r>
            <a:endParaRPr lang="en-US" sz="2400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lvl="1">
              <a:buFont typeface="Arial,Sans-Serif" charset="2"/>
              <a:buChar char="•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Bedeutung des Namens</a:t>
            </a:r>
            <a:endParaRPr lang="en-US" sz="2400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lvl="1">
              <a:buFont typeface="Arial,Sans-Serif" charset="2"/>
              <a:buChar char="•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Wo erhältlich?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AutoNum type="arabicPeriod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Positionen unserer Mitarbeiter im Unternehmen</a:t>
            </a:r>
          </a:p>
          <a:p>
            <a:pPr>
              <a:buAutoNum type="arabicPeriod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Unser Unternehmen DKS</a:t>
            </a:r>
          </a:p>
          <a:p>
            <a:pPr>
              <a:buAutoNum type="arabicPeriod"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de-DE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A85C8-A646-44D3-81C4-8ED561EE0E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Der Markt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5. </a:t>
            </a: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Kostenplan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6. </a:t>
            </a: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Breaking-Even-Point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7.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</a:rPr>
              <a:t>Worst</a:t>
            </a: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-Case-Szenario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8. </a:t>
            </a: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Best-Case-Szenario</a:t>
            </a:r>
          </a:p>
          <a:p>
            <a:pPr marL="0" indent="0">
              <a:buNone/>
            </a:pPr>
            <a:endParaRPr lang="de-DE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49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E806-9FD3-45DE-BAF9-516AA38B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886"/>
            <a:ext cx="8596668" cy="2215847"/>
          </a:xfrm>
        </p:spPr>
        <p:txBody>
          <a:bodyPr>
            <a:normAutofit/>
          </a:bodyPr>
          <a:lstStyle/>
          <a:p>
            <a:r>
              <a:rPr lang="de-DE" sz="4800" dirty="0" err="1">
                <a:solidFill>
                  <a:schemeClr val="accent1">
                    <a:lumMod val="50000"/>
                  </a:schemeClr>
                </a:solidFill>
              </a:rPr>
              <a:t>Petac's</a:t>
            </a:r>
            <a:br>
              <a:rPr lang="de-DE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3400" dirty="0">
                <a:solidFill>
                  <a:schemeClr val="accent1">
                    <a:lumMod val="50000"/>
                  </a:schemeClr>
                </a:solidFill>
              </a:rPr>
              <a:t>Kopfhörer, die Sprachen übersetzen</a:t>
            </a:r>
            <a:br>
              <a:rPr lang="en-US" sz="3400" dirty="0"/>
            </a:br>
            <a:endParaRPr lang="de-DE" dirty="0"/>
          </a:p>
        </p:txBody>
      </p:sp>
      <p:pic>
        <p:nvPicPr>
          <p:cNvPr id="6" name="Picture 6" descr="Ein Bild, das Text, Whiteboard enthält.&#10;&#10;Mit sehr hoher Zuverlässigkeit generierte Beschreibung">
            <a:extLst>
              <a:ext uri="{FF2B5EF4-FFF2-40B4-BE49-F238E27FC236}">
                <a16:creationId xmlns:a16="http://schemas.microsoft.com/office/drawing/2014/main" id="{D5A969FD-13CC-4EDE-B2E9-DECDC4568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503" y="2620207"/>
            <a:ext cx="5281093" cy="359048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E5CCB2-A833-4C82-A404-55B5E2070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686" y="634"/>
            <a:ext cx="1569962" cy="22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9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4114-7F13-4B17-B47A-509F05CC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Positionen</a:t>
            </a:r>
            <a:br>
              <a:rPr lang="de-DE" sz="4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im Unternehmen</a:t>
            </a:r>
            <a:br>
              <a:rPr lang="de-DE" sz="4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800" dirty="0"/>
            </a:br>
            <a:endParaRPr lang="de-DE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F79AD6A8-BF04-40BD-A5D3-4448ABB847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3662" y="2160589"/>
            <a:ext cx="4083856" cy="4933057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87D86F9-327A-4187-A85B-5D87E00E65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Mia Goldstein - Managerin</a:t>
            </a:r>
          </a:p>
          <a:p>
            <a:pPr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Tom Becker – IT Spezialist</a:t>
            </a:r>
          </a:p>
          <a:p>
            <a:pPr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Lina Weber – Informatikerin</a:t>
            </a:r>
          </a:p>
          <a:p>
            <a:pPr>
              <a:buFont typeface="Wingdings" charset="2"/>
              <a:buChar char="Ø"/>
            </a:pP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Kokoa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 Ji 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Soo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 – Grafikdesignerin</a:t>
            </a:r>
          </a:p>
          <a:p>
            <a:pPr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Lena 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Pommermann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 – Hals-Nasen-Ohren Ärztin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DAC5A-1B5E-4421-8F3E-50FF484B6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686" y="634"/>
            <a:ext cx="1569962" cy="22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6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0F01-007A-45A0-9E06-E9308FD2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Unser Unternehmen DKS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5707B-E4F6-41F1-B6D6-2ECF039ED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Büro und Fabrik in Potsdam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Rechtsform: OHG</a:t>
            </a: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66545-43DF-4425-A24D-C402972A4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686" y="634"/>
            <a:ext cx="1569962" cy="22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EA4E-4A04-4799-A079-80AE449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Der Markt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ADE0-9587-4300-8881-FBDD3A02C1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Zwei Mitbewerber 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Zielgruppe: Reisende und Menschen, die im Alltag mit Sprachen konfrontiert werden</a:t>
            </a: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C577-E7A9-4A71-8276-E424927823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BF9E7-CAC4-42E3-ABCD-6D3FF34D7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686" y="634"/>
            <a:ext cx="1569962" cy="22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7A495B-C0F1-464C-BF7A-9D3808C4A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445" y="634"/>
            <a:ext cx="1569962" cy="22121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241D79-3BEE-4E2D-867F-4A56DF22F121}"/>
              </a:ext>
            </a:extLst>
          </p:cNvPr>
          <p:cNvSpPr txBox="1"/>
          <p:nvPr/>
        </p:nvSpPr>
        <p:spPr>
          <a:xfrm>
            <a:off x="5722883" y="3134710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b="1" dirty="0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EABC990-FA87-45CD-ABE6-887E336F9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16420"/>
              </p:ext>
            </p:extLst>
          </p:nvPr>
        </p:nvGraphicFramePr>
        <p:xfrm>
          <a:off x="91965" y="867102"/>
          <a:ext cx="8441197" cy="5794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695">
                  <a:extLst>
                    <a:ext uri="{9D8B030D-6E8A-4147-A177-3AD203B41FA5}">
                      <a16:colId xmlns:a16="http://schemas.microsoft.com/office/drawing/2014/main" val="2345641970"/>
                    </a:ext>
                  </a:extLst>
                </a:gridCol>
                <a:gridCol w="2562969">
                  <a:extLst>
                    <a:ext uri="{9D8B030D-6E8A-4147-A177-3AD203B41FA5}">
                      <a16:colId xmlns:a16="http://schemas.microsoft.com/office/drawing/2014/main" val="2675053409"/>
                    </a:ext>
                  </a:extLst>
                </a:gridCol>
                <a:gridCol w="3122381">
                  <a:extLst>
                    <a:ext uri="{9D8B030D-6E8A-4147-A177-3AD203B41FA5}">
                      <a16:colId xmlns:a16="http://schemas.microsoft.com/office/drawing/2014/main" val="1154108926"/>
                    </a:ext>
                  </a:extLst>
                </a:gridCol>
                <a:gridCol w="1325152">
                  <a:extLst>
                    <a:ext uri="{9D8B030D-6E8A-4147-A177-3AD203B41FA5}">
                      <a16:colId xmlns:a16="http://schemas.microsoft.com/office/drawing/2014/main" val="2378990551"/>
                    </a:ext>
                  </a:extLst>
                </a:gridCol>
              </a:tblGrid>
              <a:tr h="214936">
                <a:tc>
                  <a:txBody>
                    <a:bodyPr/>
                    <a:lstStyle/>
                    <a:p>
                      <a:r>
                        <a:rPr lang="de-DE" sz="900" dirty="0"/>
                        <a:t>Kosten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1. Geschäftsjahr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2. Geschäftsjahr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3. Geschäftsjahr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941090101"/>
                  </a:ext>
                </a:extLst>
              </a:tr>
              <a:tr h="986179">
                <a:tc>
                  <a:txBody>
                    <a:bodyPr/>
                    <a:lstStyle/>
                    <a:p>
                      <a:r>
                        <a:rPr lang="de-DE" sz="900" dirty="0"/>
                        <a:t>Materialkosten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 err="1">
                          <a:effectLst/>
                        </a:rPr>
                        <a:t>Plasitk</a:t>
                      </a:r>
                      <a:r>
                        <a:rPr lang="de-DE" sz="900" dirty="0">
                          <a:effectLst/>
                        </a:rPr>
                        <a:t>-Polycarbonate: 0.96€/kg 960€/eine Tonne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Kupfer: 5.50€/kg 5500€/eine Tonne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Aluminium: 1.54€/kg 1540€/eine Tonne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52Neodym10x2mm: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8,55€ (nicht pro kg)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50 </a:t>
                      </a:r>
                      <a:r>
                        <a:rPr lang="de-DE" sz="900" dirty="0" err="1">
                          <a:effectLst/>
                        </a:rPr>
                        <a:t>mAH</a:t>
                      </a:r>
                      <a:r>
                        <a:rPr lang="de-DE" sz="900" dirty="0">
                          <a:effectLst/>
                        </a:rPr>
                        <a:t> Batterie: 4,00€ (nicht pro kg)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Gesamt: 13.045,50 €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Da unsere produzierte Menge jedes Jahr gleich bleiben soll, benötigen wir auch jedes Jahr die gleiche Menge an Material. 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Bleibt gleich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526205649"/>
                  </a:ext>
                </a:extLst>
              </a:tr>
              <a:tr h="1289619">
                <a:tc>
                  <a:txBody>
                    <a:bodyPr/>
                    <a:lstStyle/>
                    <a:p>
                      <a:r>
                        <a:rPr lang="de-DE" sz="900" dirty="0"/>
                        <a:t>Personalkosten inkl. Arbeiteranteil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Entwicklung: br.312.000€</a:t>
                      </a:r>
                    </a:p>
                    <a:p>
                      <a:r>
                        <a:rPr lang="de-DE" sz="900" dirty="0"/>
                        <a:t>Design: br.280.800€</a:t>
                      </a:r>
                    </a:p>
                    <a:p>
                      <a:r>
                        <a:rPr lang="de-DE" sz="900" dirty="0"/>
                        <a:t>Produktion: br.249.600€</a:t>
                      </a:r>
                    </a:p>
                    <a:p>
                      <a:r>
                        <a:rPr lang="de-DE" sz="900" dirty="0"/>
                        <a:t>Verkauf: br.249.600€</a:t>
                      </a:r>
                    </a:p>
                    <a:p>
                      <a:r>
                        <a:rPr lang="de-DE" sz="900" dirty="0"/>
                        <a:t>Management: br.327.600€</a:t>
                      </a:r>
                    </a:p>
                    <a:p>
                      <a:br>
                        <a:rPr lang="de-DE" dirty="0"/>
                      </a:br>
                      <a:endParaRPr lang="de-DE" sz="900" dirty="0"/>
                    </a:p>
                    <a:p>
                      <a:r>
                        <a:rPr lang="de-DE" sz="900" dirty="0"/>
                        <a:t>Lena </a:t>
                      </a:r>
                      <a:r>
                        <a:rPr lang="de-DE" sz="900" dirty="0" err="1"/>
                        <a:t>Pommerman</a:t>
                      </a:r>
                      <a:r>
                        <a:rPr lang="de-DE" sz="900" dirty="0"/>
                        <a:t>: 28.080 €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Der Lohn für unsere Mitarbeiter ist für die nächsten drei Jahre festgelegt.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08038731"/>
                  </a:ext>
                </a:extLst>
              </a:tr>
              <a:tr h="657453">
                <a:tc>
                  <a:txBody>
                    <a:bodyPr/>
                    <a:lstStyle/>
                    <a:p>
                      <a:r>
                        <a:rPr lang="de-DE" sz="900" dirty="0"/>
                        <a:t>Miete/Pacht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Grundstück: 459.000€</a:t>
                      </a:r>
                      <a:endParaRPr lang="de-DE" sz="900" dirty="0"/>
                    </a:p>
                    <a:p>
                      <a:br>
                        <a:rPr lang="de-DE" dirty="0"/>
                      </a:b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In den nächsten drei Jahren benötigen wir keine weiteren Grundstücke.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Bleibt gleich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125427950"/>
                  </a:ext>
                </a:extLst>
              </a:tr>
              <a:tr h="341369">
                <a:tc>
                  <a:txBody>
                    <a:bodyPr/>
                    <a:lstStyle/>
                    <a:p>
                      <a:r>
                        <a:rPr lang="de-DE" sz="900" dirty="0"/>
                        <a:t>Heizung, Strom, Wasser, Gas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 err="1">
                          <a:effectLst/>
                        </a:rPr>
                        <a:t>Gas,Strom,DSL</a:t>
                      </a:r>
                      <a:r>
                        <a:rPr lang="de-DE" sz="900" dirty="0">
                          <a:effectLst/>
                        </a:rPr>
                        <a:t>: 10.816,72€</a:t>
                      </a:r>
                      <a:endParaRPr lang="de-DE" sz="900" dirty="0"/>
                    </a:p>
                    <a:p>
                      <a:r>
                        <a:rPr lang="de-DE" sz="900" dirty="0">
                          <a:effectLst/>
                        </a:rPr>
                        <a:t>21.555€ +/- 1.000€-2.000€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 err="1">
                          <a:effectLst/>
                        </a:rPr>
                        <a:t>Gas,Strom,DSL</a:t>
                      </a:r>
                      <a:r>
                        <a:rPr lang="de-DE" sz="900" dirty="0">
                          <a:effectLst/>
                        </a:rPr>
                        <a:t>: 10.816,72€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 err="1">
                          <a:effectLst/>
                        </a:rPr>
                        <a:t>Gas,Strom,DSL</a:t>
                      </a:r>
                      <a:r>
                        <a:rPr lang="de-DE" sz="900" dirty="0">
                          <a:effectLst/>
                        </a:rPr>
                        <a:t>: 10.816,72€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649483035"/>
                  </a:ext>
                </a:extLst>
              </a:tr>
              <a:tr h="341369">
                <a:tc>
                  <a:txBody>
                    <a:bodyPr/>
                    <a:lstStyle/>
                    <a:p>
                      <a:r>
                        <a:rPr lang="de-DE" sz="900" dirty="0"/>
                        <a:t>Werbung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2.00 Flugblätter und 500 Plakate: </a:t>
                      </a:r>
                    </a:p>
                    <a:p>
                      <a:r>
                        <a:rPr lang="de-DE" sz="900" dirty="0"/>
                        <a:t>5.958,83€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Jedes Jahr wollen wir die gleiche Anzahl an Flugblätter und Plakate produzieren.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22698348"/>
                  </a:ext>
                </a:extLst>
              </a:tr>
              <a:tr h="758599">
                <a:tc>
                  <a:txBody>
                    <a:bodyPr/>
                    <a:lstStyle/>
                    <a:p>
                      <a:r>
                        <a:rPr lang="de-DE" sz="900" dirty="0"/>
                        <a:t>Versicherungen</a:t>
                      </a:r>
                    </a:p>
                    <a:p>
                      <a:r>
                        <a:rPr lang="de-DE" sz="900" dirty="0"/>
                        <a:t>(Vermögens-</a:t>
                      </a:r>
                      <a:r>
                        <a:rPr lang="de-DE" sz="900" dirty="0" err="1"/>
                        <a:t>schadenhaftpflicht</a:t>
                      </a:r>
                      <a:endParaRPr lang="de-DE" sz="900" dirty="0"/>
                    </a:p>
                    <a:p>
                      <a:pPr algn="l"/>
                      <a:r>
                        <a:rPr lang="de-DE" sz="900" dirty="0">
                          <a:effectLst/>
                        </a:rPr>
                        <a:t>Betriebshaftplicht-versicherung</a:t>
                      </a:r>
                    </a:p>
                    <a:p>
                      <a:r>
                        <a:rPr lang="de-DE" sz="900" dirty="0"/>
                        <a:t>Cyber-Versicherung)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 dirty="0">
                          <a:effectLst/>
                        </a:rPr>
                        <a:t>998,40 €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Die Kosten für die Versicherungen bleiben jedes Jahr gleich.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655705136"/>
                  </a:ext>
                </a:extLst>
              </a:tr>
              <a:tr h="303440">
                <a:tc>
                  <a:txBody>
                    <a:bodyPr/>
                    <a:lstStyle/>
                    <a:p>
                      <a:r>
                        <a:rPr lang="de-DE" sz="900" dirty="0"/>
                        <a:t>Beiträge für die Industriekammer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Kleingewerbe: 30-75€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Kosten erhöhen sich nicht.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498893305"/>
                  </a:ext>
                </a:extLst>
              </a:tr>
              <a:tr h="480446">
                <a:tc>
                  <a:txBody>
                    <a:bodyPr/>
                    <a:lstStyle/>
                    <a:p>
                      <a:r>
                        <a:rPr lang="de-DE" sz="900" dirty="0"/>
                        <a:t>Kraftfahrzeuge</a:t>
                      </a:r>
                    </a:p>
                    <a:p>
                      <a:r>
                        <a:rPr lang="de-DE" sz="900" dirty="0"/>
                        <a:t>(einen Range Rover VW Transporter)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Steuern 300€</a:t>
                      </a:r>
                      <a:endParaRPr lang="de-DE" sz="900" dirty="0"/>
                    </a:p>
                    <a:p>
                      <a:r>
                        <a:rPr lang="de-DE" sz="900" dirty="0">
                          <a:effectLst/>
                        </a:rPr>
                        <a:t>Versicherung: 440€</a:t>
                      </a:r>
                      <a:endParaRPr lang="de-DE" sz="900" dirty="0"/>
                    </a:p>
                    <a:p>
                      <a:r>
                        <a:rPr lang="de-DE" sz="900" dirty="0">
                          <a:effectLst/>
                        </a:rPr>
                        <a:t>Tank: 5.200€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Unser Unternehmen wird in den drei Jahre keine weiteren Autos benötigen.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Bleibt gleich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589292016"/>
                  </a:ext>
                </a:extLst>
              </a:tr>
            </a:tbl>
          </a:graphicData>
        </a:graphic>
      </p:graphicFrame>
      <p:sp>
        <p:nvSpPr>
          <p:cNvPr id="16" name="Title 15">
            <a:extLst>
              <a:ext uri="{FF2B5EF4-FFF2-40B4-BE49-F238E27FC236}">
                <a16:creationId xmlns:a16="http://schemas.microsoft.com/office/drawing/2014/main" id="{D51E42CF-F587-4C9A-93C2-A1A01054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3497"/>
            <a:ext cx="8570393" cy="1806903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rgbClr val="486113"/>
                </a:solidFill>
              </a:rPr>
              <a:t>Kostenplan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C3E63DE-D959-4FC7-BFC1-83151FDE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87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48E07D-6440-4F67-A676-64DF282DD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478897"/>
              </p:ext>
            </p:extLst>
          </p:nvPr>
        </p:nvGraphicFramePr>
        <p:xfrm>
          <a:off x="302552" y="2410683"/>
          <a:ext cx="10566575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240">
                  <a:extLst>
                    <a:ext uri="{9D8B030D-6E8A-4147-A177-3AD203B41FA5}">
                      <a16:colId xmlns:a16="http://schemas.microsoft.com/office/drawing/2014/main" val="47244768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784958945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601479716"/>
                    </a:ext>
                  </a:extLst>
                </a:gridCol>
                <a:gridCol w="1300655">
                  <a:extLst>
                    <a:ext uri="{9D8B030D-6E8A-4147-A177-3AD203B41FA5}">
                      <a16:colId xmlns:a16="http://schemas.microsoft.com/office/drawing/2014/main" val="3763473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900" dirty="0"/>
                        <a:t>Reisekosten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In den nächsten drei Jahren entstehen keine Reisekosten.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Bleibt gleich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616208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900" dirty="0"/>
                        <a:t>Büromaterial, Telefon, Fax, Internet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Büromaterial: 12.365€</a:t>
                      </a:r>
                    </a:p>
                    <a:p>
                      <a:r>
                        <a:rPr lang="de-DE" sz="900" dirty="0" err="1"/>
                        <a:t>Tel,Fax</a:t>
                      </a:r>
                      <a:r>
                        <a:rPr lang="de-DE" sz="900" dirty="0"/>
                        <a:t> und Internet:</a:t>
                      </a:r>
                    </a:p>
                    <a:p>
                      <a:r>
                        <a:rPr lang="de-DE" sz="900" dirty="0"/>
                        <a:t>19,90€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Büromaterial:</a:t>
                      </a:r>
                    </a:p>
                    <a:p>
                      <a:r>
                        <a:rPr lang="de-DE" sz="900" dirty="0"/>
                        <a:t>12.365€</a:t>
                      </a:r>
                    </a:p>
                    <a:p>
                      <a:r>
                        <a:rPr lang="de-DE" sz="900" dirty="0" err="1"/>
                        <a:t>Tel,Fax</a:t>
                      </a:r>
                      <a:r>
                        <a:rPr lang="de-DE" sz="900" dirty="0"/>
                        <a:t> und Internet:</a:t>
                      </a:r>
                    </a:p>
                    <a:p>
                      <a:r>
                        <a:rPr lang="de-DE" sz="900" dirty="0"/>
                        <a:t>44€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Büromaterial: </a:t>
                      </a:r>
                    </a:p>
                    <a:p>
                      <a:r>
                        <a:rPr lang="de-DE" sz="900" dirty="0"/>
                        <a:t>12.365€</a:t>
                      </a:r>
                    </a:p>
                    <a:p>
                      <a:r>
                        <a:rPr lang="de-DE" sz="900" dirty="0" err="1"/>
                        <a:t>Tel,Fax</a:t>
                      </a:r>
                      <a:r>
                        <a:rPr lang="de-DE" sz="900" dirty="0"/>
                        <a:t> und Internet:</a:t>
                      </a:r>
                    </a:p>
                    <a:p>
                      <a:r>
                        <a:rPr lang="de-DE" sz="900" dirty="0"/>
                        <a:t>'Neuer Vertrag'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424929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900" dirty="0"/>
                        <a:t>Buchführungskosten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512,40€-3620,40€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Kann </a:t>
                      </a:r>
                      <a:r>
                        <a:rPr lang="de-DE" sz="900" dirty="0" err="1"/>
                        <a:t>variieiren</a:t>
                      </a:r>
                      <a:r>
                        <a:rPr lang="de-DE" sz="900" dirty="0"/>
                        <a:t> 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031726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900" dirty="0"/>
                        <a:t>Sonstige Ausgaben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Kühlschrank: 300€-1.000€</a:t>
                      </a:r>
                    </a:p>
                    <a:p>
                      <a:r>
                        <a:rPr lang="de-DE" sz="900" dirty="0" err="1"/>
                        <a:t>Kaffeemaschiene</a:t>
                      </a:r>
                      <a:r>
                        <a:rPr lang="de-DE" sz="900" dirty="0"/>
                        <a:t>: 20€-70€</a:t>
                      </a:r>
                    </a:p>
                    <a:p>
                      <a:r>
                        <a:rPr lang="de-DE" sz="900" dirty="0"/>
                        <a:t>Frühstück: 91,25€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0,00 €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0,00 €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001978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900" dirty="0"/>
                        <a:t>Zinsen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846440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900" u="sng" dirty="0"/>
                        <a:t>Summe1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Bis zu 1.984.561‬€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Bis zu 1.524.423,75€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Bis zu 1.524.423,75€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482171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900" u="sng" dirty="0"/>
                        <a:t>Investitionen und Abschreibungen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br>
                        <a:rPr lang="de-DE" dirty="0"/>
                      </a:b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br>
                        <a:rPr lang="de-DE" dirty="0"/>
                      </a:b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br>
                        <a:rPr lang="de-DE" dirty="0"/>
                      </a:b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060332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900" u="none" strike="noStrike" dirty="0">
                          <a:effectLst/>
                        </a:rPr>
                        <a:t>Investitionen</a:t>
                      </a:r>
                      <a:endParaRPr lang="de-DE" sz="900" b="0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84.975,04 €</a:t>
                      </a:r>
                      <a:endParaRPr lang="de-DE" sz="900" b="0" i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036987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900" u="none" strike="noStrike" dirty="0">
                          <a:effectLst/>
                        </a:rPr>
                        <a:t>Abschreibungen</a:t>
                      </a:r>
                      <a:endParaRPr lang="de-DE" sz="900" b="0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375,00 €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Es sind keine weiteren Investitionen für Maschinen für die nächsten drei Jahre geplant.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199248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900" u="sng" dirty="0"/>
                        <a:t>Summe2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85.350,04‬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375,00 €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375,00 €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121063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900" u="none" strike="noStrike" dirty="0">
                          <a:effectLst/>
                        </a:rPr>
                        <a:t>Gesamtsumme</a:t>
                      </a:r>
                      <a:endParaRPr lang="de-DE" sz="900" b="0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Bis zu 2.069.611,04 €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Bis zu 1.899.123,75€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Bis zu 1.899.123,75€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82024849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97DEF45-76D0-41A6-903E-6123ABCA1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445" y="634"/>
            <a:ext cx="1569962" cy="221215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503F003-C37E-48A6-BA31-72CE3BCD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Kostenplan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1C3693-8FDF-43F7-86DD-1285A9892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11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8593-EF7A-45F9-820C-604DF722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Breaking-Even-Point</a:t>
            </a:r>
          </a:p>
        </p:txBody>
      </p:sp>
      <p:pic>
        <p:nvPicPr>
          <p:cNvPr id="12" name="Picture 12" descr="Ein Bild, das Karte, Text enthält.&#10;&#10;Mit sehr hoher Zuverlässigkeit generierte Beschreibung">
            <a:extLst>
              <a:ext uri="{FF2B5EF4-FFF2-40B4-BE49-F238E27FC236}">
                <a16:creationId xmlns:a16="http://schemas.microsoft.com/office/drawing/2014/main" id="{CC2B6BD8-7AA7-4557-AB9A-B493B23DA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352" y="2541589"/>
            <a:ext cx="7284391" cy="39333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631268-C662-44E7-84CC-8D76005BC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686" y="634"/>
            <a:ext cx="1569962" cy="22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608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11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     </vt:lpstr>
      <vt:lpstr>Inhaltsverzeichnis</vt:lpstr>
      <vt:lpstr>Petac's Kopfhörer, die Sprachen übersetzen </vt:lpstr>
      <vt:lpstr>Positionen im Unternehmen   </vt:lpstr>
      <vt:lpstr>Unser Unternehmen DKS</vt:lpstr>
      <vt:lpstr>Der Markt</vt:lpstr>
      <vt:lpstr>Kostenplan</vt:lpstr>
      <vt:lpstr>Kostenplan</vt:lpstr>
      <vt:lpstr>Breaking-Even-Point</vt:lpstr>
      <vt:lpstr>Worst-Case-Szenario</vt:lpstr>
      <vt:lpstr>Best-Case-Szenario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534</cp:revision>
  <dcterms:created xsi:type="dcterms:W3CDTF">2014-09-12T02:18:09Z</dcterms:created>
  <dcterms:modified xsi:type="dcterms:W3CDTF">2019-06-12T15:51:43Z</dcterms:modified>
</cp:coreProperties>
</file>