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346" r:id="rId3"/>
    <p:sldId id="356" r:id="rId4"/>
    <p:sldId id="357" r:id="rId5"/>
    <p:sldId id="358" r:id="rId6"/>
    <p:sldId id="360" r:id="rId7"/>
    <p:sldId id="361" r:id="rId8"/>
    <p:sldId id="364" r:id="rId9"/>
    <p:sldId id="362" r:id="rId10"/>
    <p:sldId id="363" r:id="rId11"/>
    <p:sldId id="359" r:id="rId12"/>
    <p:sldId id="34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38DEB"/>
    <a:srgbClr val="00458B"/>
    <a:srgbClr val="6600CC"/>
    <a:srgbClr val="0033CC"/>
    <a:srgbClr val="3366FF"/>
    <a:srgbClr val="FF66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5172-4A66-4199-8C96-CE7D6B1695B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D33E-CF9F-404E-8543-65C1CC074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949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1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06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5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2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1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0" y="7434"/>
            <a:ext cx="12191999" cy="6850566"/>
          </a:xfrm>
          <a:prstGeom prst="rect">
            <a:avLst/>
          </a:prstGeom>
          <a:solidFill>
            <a:srgbClr val="004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205333" y="4381501"/>
            <a:ext cx="3321620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68245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8585396" y="4381501"/>
            <a:ext cx="3613660" cy="173719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0" y="4381501"/>
            <a:ext cx="993776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154651" y="3261247"/>
            <a:ext cx="1337447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3928193" y="5151730"/>
            <a:ext cx="1337447" cy="1336619"/>
          </a:xfrm>
          <a:prstGeom prst="rect">
            <a:avLst/>
          </a:prstGeom>
          <a:solidFill>
            <a:srgbClr val="6600CC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4850382"/>
            <a:ext cx="704144" cy="703708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1555265"/>
            <a:ext cx="704144" cy="703708"/>
          </a:xfrm>
          <a:prstGeom prst="rect">
            <a:avLst/>
          </a:prstGeom>
          <a:solidFill>
            <a:srgbClr val="6600CC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21" y="2389556"/>
            <a:ext cx="3845685" cy="18026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4A3571-C3D2-44B4-AFBE-553F709271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8" y="498876"/>
            <a:ext cx="1920407" cy="5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284728" y="469516"/>
            <a:ext cx="654177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A09E25-168F-4992-BC30-B1623906D9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1236663"/>
            <a:ext cx="71374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0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3200" dirty="0"/>
              <a:t>В ходе работы были изучены и выбраны основные программные средства, с помощью которых разрабатывалось приложение. Их выбор повлиял на скорость разработки, удобство, а также на взаимодействие предполагаемого пользователя с программой. </a:t>
            </a:r>
          </a:p>
          <a:p>
            <a:pPr algn="just"/>
            <a:r>
              <a:rPr lang="ru-RU" sz="3200" dirty="0"/>
              <a:t>Готовый продукт может использоваться в качестве системы помощи для водителя, так как обладает достаточным функционалом, хорошей скоростью работы и высоким уровнем точности, что было подтверждено на этапе тестирования программы. </a:t>
            </a:r>
          </a:p>
          <a:p>
            <a:pPr algn="just"/>
            <a:r>
              <a:rPr lang="ru-RU" sz="3200" dirty="0"/>
              <a:t>В дальнейшем можно будет расширить функционал системы до обнаружения цветов сигналов светофоров, добавить звуковую и голосовую озвучку для предупреждения водителя об обнаруженных объектах.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680694" y="301508"/>
            <a:ext cx="3002368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A8D021-1BB4-4BF3-9381-385F7F46B4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4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"/>
          <p:cNvSpPr/>
          <p:nvPr/>
        </p:nvSpPr>
        <p:spPr>
          <a:xfrm>
            <a:off x="0" y="77773"/>
            <a:ext cx="12191999" cy="6850566"/>
          </a:xfrm>
          <a:prstGeom prst="rect">
            <a:avLst/>
          </a:prstGeom>
          <a:solidFill>
            <a:srgbClr val="083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11012488" y="4877823"/>
            <a:ext cx="1179512" cy="3190584"/>
          </a:xfrm>
          <a:prstGeom prst="rect">
            <a:avLst/>
          </a:prstGeom>
          <a:solidFill>
            <a:srgbClr val="6600CC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0" y="4877823"/>
            <a:ext cx="3194538" cy="3190584"/>
          </a:xfrm>
          <a:prstGeom prst="rect">
            <a:avLst/>
          </a:prstGeom>
          <a:solidFill>
            <a:srgbClr val="6600CC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11185525" y="5202792"/>
            <a:ext cx="1006475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358356" y="5365352"/>
            <a:ext cx="100012" cy="2855119"/>
          </a:xfrm>
          <a:prstGeom prst="rect">
            <a:avLst/>
          </a:prstGeom>
          <a:solidFill>
            <a:srgbClr val="6600CC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11428786" y="5365353"/>
            <a:ext cx="100013" cy="2855119"/>
          </a:xfrm>
          <a:prstGeom prst="rect">
            <a:avLst/>
          </a:prstGeom>
          <a:solidFill>
            <a:srgbClr val="6600CC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8801100" y="4877823"/>
            <a:ext cx="2054225" cy="3190584"/>
          </a:xfrm>
          <a:prstGeom prst="rect">
            <a:avLst/>
          </a:prstGeom>
          <a:solidFill>
            <a:srgbClr val="6600CC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8244358" y="5202792"/>
            <a:ext cx="2469038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0" y="5202792"/>
            <a:ext cx="993776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1597269" y="3134282"/>
            <a:ext cx="761545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ru-RU" sz="16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1600"/>
            </a:pPr>
            <a:r>
              <a:rPr lang="ru-RU" sz="2800" b="1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Спасибо за внимание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ru-RU" sz="16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7975213" y="4220512"/>
            <a:ext cx="1337447" cy="1336619"/>
          </a:xfrm>
          <a:prstGeom prst="rect">
            <a:avLst/>
          </a:prstGeom>
          <a:solidFill>
            <a:srgbClr val="00B0F0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9312660" y="3196426"/>
            <a:ext cx="704144" cy="703708"/>
          </a:xfrm>
          <a:prstGeom prst="rect">
            <a:avLst/>
          </a:prstGeom>
          <a:solidFill>
            <a:srgbClr val="2E75B5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74" y="980227"/>
            <a:ext cx="2845448" cy="133380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7607024-46D9-4A2E-AEB4-9300DC1FF7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508733"/>
            <a:ext cx="1920407" cy="5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8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788276" y="340982"/>
            <a:ext cx="10678510" cy="15395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Сибирский государственный университет телекоммуникаций и информатики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прикладной математики и кибернетики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35454" y="1913446"/>
            <a:ext cx="8000715" cy="12017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</a:t>
            </a:r>
            <a:b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БАКАЛАВРА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1737" y="3101533"/>
            <a:ext cx="11834649" cy="1089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800" dirty="0"/>
              <a:t>Разработка и исследование методов на основе машинного обучения для распознавания дорожных знаков ограничения скорости</a:t>
            </a: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69513" y="4303272"/>
            <a:ext cx="4860032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ИП-713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Михеев Никита Алексеевич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 доцент Ракитский Антон Андреевич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587061" y="6355803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Новосибирск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303C16-3B60-43CC-93D7-57BF3CB95D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5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понятный пользовательский графический интерфейс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переключение режима работы программы: с заранее созданными файлами или с веб-камерой в режиме «реального времени»;</a:t>
            </a:r>
          </a:p>
          <a:p>
            <a:pPr lvl="0"/>
            <a:r>
              <a:rPr lang="ru-RU" dirty="0"/>
              <a:t>загрузка графического изображения, видеофайла и их обработка;</a:t>
            </a:r>
          </a:p>
          <a:p>
            <a:pPr lvl="0"/>
            <a:r>
              <a:rPr lang="ru-RU" dirty="0"/>
              <a:t>получение изображения с веб-камеры и его обработка;</a:t>
            </a:r>
          </a:p>
          <a:p>
            <a:pPr lvl="0"/>
            <a:r>
              <a:rPr lang="ru-RU" dirty="0"/>
              <a:t>демонстрация обработанных входных данных прямо внутри приложения;</a:t>
            </a:r>
          </a:p>
          <a:p>
            <a:pPr lvl="0"/>
            <a:r>
              <a:rPr lang="ru-RU" dirty="0"/>
              <a:t>возможность оценить скорость работы программы по выводимым метрикам.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4705044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7C6485-8EDC-46A6-B8FA-A534F58DF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5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+ Keras API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4925761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5DB7F-88A3-4318-A799-77BA429AB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DB54E-3E9D-4DB6-8437-83618D92F1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4495" y="1110756"/>
            <a:ext cx="1120807" cy="11163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7B9FD63-7ABC-4017-A76F-42CF98CF85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42" y="2227080"/>
            <a:ext cx="4514850" cy="10096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2460DB-726D-4D36-A7B5-6330DB4669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39" y="3236730"/>
            <a:ext cx="1698322" cy="6421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B17B465-C53B-4D6B-8FDC-FA31A95287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34" y="3931928"/>
            <a:ext cx="1218131" cy="8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набора данных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РАЗРАБОТКИ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7" name="Рисунок 6" descr="rtsd">
            <a:extLst>
              <a:ext uri="{FF2B5EF4-FFF2-40B4-BE49-F238E27FC236}">
                <a16:creationId xmlns:a16="http://schemas.microsoft.com/office/drawing/2014/main" id="{8786B597-103D-4EC7-88FB-8F55DC48DE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02" y="1751847"/>
            <a:ext cx="7161795" cy="268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DC5350-BFC1-412E-AB4B-4BC1AB065AB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78" y="4440309"/>
            <a:ext cx="4104642" cy="2032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691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модели-детектора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обучить данную модель был использован поднабор с изображениями с камер. </a:t>
            </a: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 эпох, более 11 часов обучения в сумме.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РАЗРАБОТКИ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C879BA-6667-4E6C-98BE-F903F00EAB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3180036"/>
            <a:ext cx="6115050" cy="3409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18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модели-классификатора</a:t>
            </a: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650 000 параметров, 12-16 эпох в среднем.</a:t>
            </a: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обучения не такой долгий, но тяжело подбирать параметры, приходится много экспериментировать.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258732" y="469516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РАЗРАБОТКИ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9" name="Рисунок 8" descr="plt">
            <a:extLst>
              <a:ext uri="{FF2B5EF4-FFF2-40B4-BE49-F238E27FC236}">
                <a16:creationId xmlns:a16="http://schemas.microsoft.com/office/drawing/2014/main" id="{293C38AB-BB47-44CA-808F-38B702748B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00" y="2799610"/>
            <a:ext cx="5053835" cy="3790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9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473668" y="84614"/>
            <a:ext cx="9244663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МОДЕЛИ-КЛАССИФИКАТОРА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E02B9C-30E1-4CB1-B2B1-7B5F40D610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25" y="937102"/>
            <a:ext cx="6489550" cy="5912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296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графического приложения с помощью библиотеки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258732" y="469516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РАЗРАБОТКИ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0838F8-E794-44FE-9C5C-C1A35ACFFA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06472" y="1714943"/>
            <a:ext cx="7579056" cy="50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66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310</Words>
  <Application>Microsoft Office PowerPoint</Application>
  <PresentationFormat>Широкоэкранный</PresentationFormat>
  <Paragraphs>46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Lolimpo</cp:lastModifiedBy>
  <cp:revision>184</cp:revision>
  <dcterms:created xsi:type="dcterms:W3CDTF">2019-02-20T18:18:01Z</dcterms:created>
  <dcterms:modified xsi:type="dcterms:W3CDTF">2021-06-21T01:48:00Z</dcterms:modified>
</cp:coreProperties>
</file>