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5F"/>
    <a:srgbClr val="468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798" autoAdjust="0"/>
    <p:restoredTop sz="94660"/>
  </p:normalViewPr>
  <p:slideViewPr>
    <p:cSldViewPr snapToGrid="0">
      <p:cViewPr varScale="1">
        <p:scale>
          <a:sx n="22" d="100"/>
          <a:sy n="22" d="100"/>
        </p:scale>
        <p:origin x="146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06C8F8-832E-4A0D-838B-B44CF37EDB40}"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202481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6C8F8-832E-4A0D-838B-B44CF37EDB40}"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19966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6C8F8-832E-4A0D-838B-B44CF37EDB40}"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422699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6C8F8-832E-4A0D-838B-B44CF37EDB40}"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245278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6C8F8-832E-4A0D-838B-B44CF37EDB40}"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341272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06C8F8-832E-4A0D-838B-B44CF37EDB40}"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15808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06C8F8-832E-4A0D-838B-B44CF37EDB40}"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339305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06C8F8-832E-4A0D-838B-B44CF37EDB40}"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273378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6C8F8-832E-4A0D-838B-B44CF37EDB40}"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304286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406C8F8-832E-4A0D-838B-B44CF37EDB40}"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410116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406C8F8-832E-4A0D-838B-B44CF37EDB40}"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FD9A9-CF5E-4414-B7CC-2C79B6FB8F13}" type="slidenum">
              <a:rPr lang="en-US" smtClean="0"/>
              <a:t>‹#›</a:t>
            </a:fld>
            <a:endParaRPr lang="en-US"/>
          </a:p>
        </p:txBody>
      </p:sp>
    </p:spTree>
    <p:extLst>
      <p:ext uri="{BB962C8B-B14F-4D97-AF65-F5344CB8AC3E}">
        <p14:creationId xmlns:p14="http://schemas.microsoft.com/office/powerpoint/2010/main" val="99468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B406C8F8-832E-4A0D-838B-B44CF37EDB40}" type="datetimeFigureOut">
              <a:rPr lang="en-US" smtClean="0"/>
              <a:t>6/29/2023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915FD9A9-CF5E-4414-B7CC-2C79B6FB8F13}" type="slidenum">
              <a:rPr lang="en-US" smtClean="0"/>
              <a:t>‹#›</a:t>
            </a:fld>
            <a:endParaRPr lang="en-US"/>
          </a:p>
        </p:txBody>
      </p:sp>
    </p:spTree>
    <p:extLst>
      <p:ext uri="{BB962C8B-B14F-4D97-AF65-F5344CB8AC3E}">
        <p14:creationId xmlns:p14="http://schemas.microsoft.com/office/powerpoint/2010/main" val="27342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8138030E-A945-802F-FC96-0DA15333BD2F}"/>
              </a:ext>
            </a:extLst>
          </p:cNvPr>
          <p:cNvPicPr>
            <a:picLocks noChangeAspect="1"/>
          </p:cNvPicPr>
          <p:nvPr/>
        </p:nvPicPr>
        <p:blipFill>
          <a:blip r:embed="rId2"/>
          <a:stretch>
            <a:fillRect/>
          </a:stretch>
        </p:blipFill>
        <p:spPr>
          <a:xfrm>
            <a:off x="9304530" y="2731088"/>
            <a:ext cx="5968899" cy="3524596"/>
          </a:xfrm>
          <a:prstGeom prst="rect">
            <a:avLst/>
          </a:prstGeom>
        </p:spPr>
      </p:pic>
      <p:sp>
        <p:nvSpPr>
          <p:cNvPr id="21" name="TextBox 20">
            <a:extLst>
              <a:ext uri="{FF2B5EF4-FFF2-40B4-BE49-F238E27FC236}">
                <a16:creationId xmlns:a16="http://schemas.microsoft.com/office/drawing/2014/main" id="{4E8D1FDC-A18F-F3D5-8733-53AE8A19892E}"/>
              </a:ext>
            </a:extLst>
          </p:cNvPr>
          <p:cNvSpPr txBox="1"/>
          <p:nvPr/>
        </p:nvSpPr>
        <p:spPr>
          <a:xfrm>
            <a:off x="16971815" y="11446421"/>
            <a:ext cx="7315200" cy="307776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b="0" i="0" dirty="0">
                <a:solidFill>
                  <a:srgbClr val="000000"/>
                </a:solidFill>
                <a:effectLst/>
                <a:latin typeface="Open Sans" panose="020B0604020202020204" pitchFamily="34" charset="0"/>
              </a:rPr>
              <a:t>Jekyl</a:t>
            </a:r>
            <a:r>
              <a:rPr lang="en-US" sz="2400" dirty="0">
                <a:solidFill>
                  <a:srgbClr val="000000"/>
                </a:solidFill>
                <a:latin typeface="Open Sans" panose="020B0604020202020204" pitchFamily="34" charset="0"/>
              </a:rPr>
              <a:t>l</a:t>
            </a:r>
            <a:endParaRPr lang="en-US" sz="2400" b="0" i="0" dirty="0">
              <a:solidFill>
                <a:srgbClr val="000000"/>
              </a:solidFill>
              <a:effectLst/>
              <a:latin typeface="Open Sans" panose="020B0604020202020204" pitchFamily="34" charset="0"/>
            </a:endParaRPr>
          </a:p>
          <a:p>
            <a:pPr marL="342900" indent="-342900">
              <a:spcAft>
                <a:spcPts val="1200"/>
              </a:spcAft>
              <a:buFont typeface="Arial" panose="020B0604020202020204" pitchFamily="34" charset="0"/>
              <a:buChar char="•"/>
            </a:pPr>
            <a:r>
              <a:rPr lang="en-US" sz="2400" dirty="0" err="1">
                <a:solidFill>
                  <a:srgbClr val="000000"/>
                </a:solidFill>
                <a:latin typeface="Open Sans" panose="020B0604020202020204" pitchFamily="34" charset="0"/>
              </a:rPr>
              <a:t>Youtube</a:t>
            </a:r>
            <a:endParaRPr lang="en-US" sz="2400" dirty="0">
              <a:solidFill>
                <a:srgbClr val="000000"/>
              </a:solidFill>
              <a:latin typeface="Open Sans" panose="020B0604020202020204" pitchFamily="34" charset="0"/>
            </a:endParaRPr>
          </a:p>
          <a:p>
            <a:pPr marL="342900" indent="-342900">
              <a:spcAft>
                <a:spcPts val="1200"/>
              </a:spcAft>
              <a:buFont typeface="Arial" panose="020B0604020202020204" pitchFamily="34" charset="0"/>
              <a:buChar char="•"/>
            </a:pPr>
            <a:r>
              <a:rPr lang="en-US" sz="2400" dirty="0">
                <a:solidFill>
                  <a:srgbClr val="000000"/>
                </a:solidFill>
                <a:latin typeface="Open Sans" panose="020B0604020202020204" pitchFamily="34" charset="0"/>
              </a:rPr>
              <a:t>ChatGPT</a:t>
            </a:r>
            <a:endParaRPr lang="en-US" sz="2400" b="0" i="0" dirty="0">
              <a:solidFill>
                <a:srgbClr val="000000"/>
              </a:solidFill>
              <a:effectLst/>
              <a:latin typeface="Open Sans" panose="020B0604020202020204" pitchFamily="34" charset="0"/>
            </a:endParaRPr>
          </a:p>
          <a:p>
            <a:pPr marL="342900" indent="-342900">
              <a:spcAft>
                <a:spcPts val="1200"/>
              </a:spcAft>
              <a:buFont typeface="Arial" panose="020B0604020202020204" pitchFamily="34" charset="0"/>
              <a:buChar char="•"/>
            </a:pPr>
            <a:r>
              <a:rPr lang="en-US" sz="2400" dirty="0">
                <a:solidFill>
                  <a:srgbClr val="000000"/>
                </a:solidFill>
                <a:latin typeface="Open Sans" panose="020B0604020202020204" pitchFamily="34" charset="0"/>
              </a:rPr>
              <a:t>Visual Code Studio</a:t>
            </a:r>
          </a:p>
          <a:p>
            <a:pPr marL="342900" indent="-342900">
              <a:spcAft>
                <a:spcPts val="1200"/>
              </a:spcAft>
              <a:buFont typeface="Arial" panose="020B0604020202020204" pitchFamily="34" charset="0"/>
              <a:buChar char="•"/>
            </a:pPr>
            <a:r>
              <a:rPr lang="en-US" sz="2400" dirty="0" err="1">
                <a:solidFill>
                  <a:srgbClr val="000000"/>
                </a:solidFill>
                <a:latin typeface="Open Sans" panose="020B0604020202020204" pitchFamily="34" charset="0"/>
              </a:rPr>
              <a:t>Github</a:t>
            </a:r>
            <a:r>
              <a:rPr lang="en-US" sz="2400" dirty="0">
                <a:solidFill>
                  <a:srgbClr val="000000"/>
                </a:solidFill>
                <a:latin typeface="Open Sans" panose="020B0604020202020204" pitchFamily="34" charset="0"/>
              </a:rPr>
              <a:t>/Git Pages</a:t>
            </a:r>
            <a:endParaRPr lang="en-US" sz="2400" b="0" i="0" dirty="0">
              <a:solidFill>
                <a:srgbClr val="000000"/>
              </a:solidFill>
              <a:effectLst/>
              <a:latin typeface="Open Sans" panose="020B0604020202020204" pitchFamily="34" charset="0"/>
            </a:endParaRPr>
          </a:p>
          <a:p>
            <a:pPr>
              <a:spcAft>
                <a:spcPts val="1200"/>
              </a:spcAft>
            </a:pPr>
            <a:endParaRPr lang="en-US" sz="2400" b="0" i="0" dirty="0">
              <a:solidFill>
                <a:srgbClr val="000000"/>
              </a:solidFill>
              <a:effectLst/>
              <a:latin typeface="Open Sans" panose="020B0604020202020204" pitchFamily="34" charset="0"/>
            </a:endParaRPr>
          </a:p>
        </p:txBody>
      </p:sp>
      <p:sp>
        <p:nvSpPr>
          <p:cNvPr id="20" name="TextBox 19">
            <a:extLst>
              <a:ext uri="{FF2B5EF4-FFF2-40B4-BE49-F238E27FC236}">
                <a16:creationId xmlns:a16="http://schemas.microsoft.com/office/drawing/2014/main" id="{150448A1-AEC8-BE71-6494-7AFA4DDFA16C}"/>
              </a:ext>
            </a:extLst>
          </p:cNvPr>
          <p:cNvSpPr txBox="1"/>
          <p:nvPr/>
        </p:nvSpPr>
        <p:spPr>
          <a:xfrm>
            <a:off x="16971815" y="2785653"/>
            <a:ext cx="7315200" cy="7571303"/>
          </a:xfrm>
          <a:prstGeom prst="rect">
            <a:avLst/>
          </a:prstGeom>
          <a:noFill/>
        </p:spPr>
        <p:txBody>
          <a:bodyPr wrap="square" rtlCol="0">
            <a:spAutoFit/>
          </a:bodyPr>
          <a:lstStyle/>
          <a:p>
            <a:pPr>
              <a:spcAft>
                <a:spcPts val="1200"/>
              </a:spcAft>
            </a:pPr>
            <a:r>
              <a:rPr lang="en-US" sz="2400" dirty="0"/>
              <a:t>1. Clearly Define Project Goals: Make sure you have a clear understanding of the goals and objectives you want to achieve with the reimagined ADMI website. This will help guide your decision-making process and ensure the project stays focused.</a:t>
            </a:r>
          </a:p>
          <a:p>
            <a:pPr>
              <a:spcAft>
                <a:spcPts val="1200"/>
              </a:spcAft>
            </a:pPr>
            <a:r>
              <a:rPr lang="en-US" sz="2400" dirty="0"/>
              <a:t>2. Plan and Prioritize: Create a detailed project plan with a timeline, tasks, and milestones. Prioritize the tasks based on their importance and dependencies to ensure a smooth and organized implementation process.</a:t>
            </a:r>
          </a:p>
          <a:p>
            <a:pPr>
              <a:spcAft>
                <a:spcPts val="1200"/>
              </a:spcAft>
            </a:pPr>
            <a:r>
              <a:rPr lang="en-US" sz="2400" dirty="0"/>
              <a:t>3. User-Centric Approach: Keep the target audience in mind throughout the development process. Understand their needs, preferences, and pain points to create a user-friendly and engaging website that addresses their requirements.</a:t>
            </a:r>
          </a:p>
          <a:p>
            <a:pPr>
              <a:spcAft>
                <a:spcPts val="1200"/>
              </a:spcAft>
            </a:pPr>
            <a:r>
              <a:rPr lang="en-US" sz="2400" dirty="0"/>
              <a:t>4. Engage Stakeholders: Involve key stakeholders such as ADMI members, educators, and students in the project. Seek their input and feedback to ensure the website meets their expectations and serves their needs effectively. </a:t>
            </a:r>
          </a:p>
        </p:txBody>
      </p:sp>
      <p:sp>
        <p:nvSpPr>
          <p:cNvPr id="16" name="TextBox 15">
            <a:extLst>
              <a:ext uri="{FF2B5EF4-FFF2-40B4-BE49-F238E27FC236}">
                <a16:creationId xmlns:a16="http://schemas.microsoft.com/office/drawing/2014/main" id="{43536F84-35FF-1C71-5A86-89DC34611AED}"/>
              </a:ext>
            </a:extLst>
          </p:cNvPr>
          <p:cNvSpPr txBox="1"/>
          <p:nvPr/>
        </p:nvSpPr>
        <p:spPr>
          <a:xfrm>
            <a:off x="290945" y="3257559"/>
            <a:ext cx="7315200" cy="461665"/>
          </a:xfrm>
          <a:prstGeom prst="rect">
            <a:avLst/>
          </a:prstGeom>
          <a:noFill/>
        </p:spPr>
        <p:txBody>
          <a:bodyPr wrap="square" rtlCol="0">
            <a:spAutoFit/>
          </a:bodyPr>
          <a:lstStyle/>
          <a:p>
            <a:pPr>
              <a:spcAft>
                <a:spcPts val="1200"/>
              </a:spcAft>
            </a:pPr>
            <a:endParaRPr lang="en-US" sz="2400" dirty="0"/>
          </a:p>
        </p:txBody>
      </p:sp>
      <p:sp>
        <p:nvSpPr>
          <p:cNvPr id="14" name="Rectangle 13">
            <a:extLst>
              <a:ext uri="{FF2B5EF4-FFF2-40B4-BE49-F238E27FC236}">
                <a16:creationId xmlns:a16="http://schemas.microsoft.com/office/drawing/2014/main" id="{E8EF3C10-A751-1BCC-D392-BE02D56B6EDF}"/>
              </a:ext>
            </a:extLst>
          </p:cNvPr>
          <p:cNvSpPr/>
          <p:nvPr/>
        </p:nvSpPr>
        <p:spPr>
          <a:xfrm>
            <a:off x="0" y="-1"/>
            <a:ext cx="32918400" cy="1828800"/>
          </a:xfrm>
          <a:prstGeom prst="rect">
            <a:avLst/>
          </a:prstGeom>
          <a:gradFill>
            <a:gsLst>
              <a:gs pos="98000">
                <a:srgbClr val="2B2B5F"/>
              </a:gs>
              <a:gs pos="0">
                <a:srgbClr val="2B2B5F"/>
              </a:gs>
              <a:gs pos="26000">
                <a:srgbClr val="2B2B5F"/>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a:endParaRPr lang="en-US" sz="5500" dirty="0"/>
          </a:p>
        </p:txBody>
      </p:sp>
      <p:pic>
        <p:nvPicPr>
          <p:cNvPr id="13" name="Picture 12">
            <a:extLst>
              <a:ext uri="{FF2B5EF4-FFF2-40B4-BE49-F238E27FC236}">
                <a16:creationId xmlns:a16="http://schemas.microsoft.com/office/drawing/2014/main" id="{356C7CA6-B895-BB48-D409-E5CE174179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069024" y="53408"/>
            <a:ext cx="1817051" cy="1463040"/>
          </a:xfrm>
          <a:prstGeom prst="rect">
            <a:avLst/>
          </a:prstGeom>
        </p:spPr>
      </p:pic>
      <p:sp>
        <p:nvSpPr>
          <p:cNvPr id="15" name="Rectangle 14">
            <a:extLst>
              <a:ext uri="{FF2B5EF4-FFF2-40B4-BE49-F238E27FC236}">
                <a16:creationId xmlns:a16="http://schemas.microsoft.com/office/drawing/2014/main" id="{8BA18AA9-9B19-4A42-3D9E-3FAA43C89513}"/>
              </a:ext>
            </a:extLst>
          </p:cNvPr>
          <p:cNvSpPr/>
          <p:nvPr/>
        </p:nvSpPr>
        <p:spPr>
          <a:xfrm>
            <a:off x="0" y="21328380"/>
            <a:ext cx="32918400" cy="617220"/>
          </a:xfrm>
          <a:prstGeom prst="rect">
            <a:avLst/>
          </a:prstGeom>
          <a:gradFill>
            <a:gsLst>
              <a:gs pos="98000">
                <a:srgbClr val="2B2B5F"/>
              </a:gs>
              <a:gs pos="0">
                <a:srgbClr val="2B2B5F"/>
              </a:gs>
              <a:gs pos="26000">
                <a:srgbClr val="2B2B5F"/>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a:endParaRPr lang="en-US" sz="2800" dirty="0">
              <a:solidFill>
                <a:srgbClr val="FFFFFF"/>
              </a:solidFill>
              <a:latin typeface="Times New Roman"/>
              <a:cs typeface="Times New Roman"/>
            </a:endParaRPr>
          </a:p>
        </p:txBody>
      </p:sp>
      <p:sp>
        <p:nvSpPr>
          <p:cNvPr id="2" name="Rectangle 1">
            <a:extLst>
              <a:ext uri="{FF2B5EF4-FFF2-40B4-BE49-F238E27FC236}">
                <a16:creationId xmlns:a16="http://schemas.microsoft.com/office/drawing/2014/main" id="{F6884F94-4A50-B61F-4988-6BF884FD2541}"/>
              </a:ext>
            </a:extLst>
          </p:cNvPr>
          <p:cNvSpPr/>
          <p:nvPr/>
        </p:nvSpPr>
        <p:spPr>
          <a:xfrm>
            <a:off x="290945" y="2146821"/>
            <a:ext cx="7315200" cy="640080"/>
          </a:xfrm>
          <a:prstGeom prst="rect">
            <a:avLst/>
          </a:prstGeom>
          <a:solidFill>
            <a:srgbClr val="468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Revised Description</a:t>
            </a:r>
          </a:p>
        </p:txBody>
      </p:sp>
      <p:sp>
        <p:nvSpPr>
          <p:cNvPr id="3" name="Rectangle 2">
            <a:extLst>
              <a:ext uri="{FF2B5EF4-FFF2-40B4-BE49-F238E27FC236}">
                <a16:creationId xmlns:a16="http://schemas.microsoft.com/office/drawing/2014/main" id="{191FEB0A-2662-6B68-C253-D38F31141D4E}"/>
              </a:ext>
            </a:extLst>
          </p:cNvPr>
          <p:cNvSpPr/>
          <p:nvPr/>
        </p:nvSpPr>
        <p:spPr>
          <a:xfrm>
            <a:off x="290945" y="11392540"/>
            <a:ext cx="7315200" cy="640080"/>
          </a:xfrm>
          <a:prstGeom prst="rect">
            <a:avLst/>
          </a:prstGeom>
          <a:solidFill>
            <a:srgbClr val="468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Implementation Schedule</a:t>
            </a:r>
          </a:p>
        </p:txBody>
      </p:sp>
      <p:sp>
        <p:nvSpPr>
          <p:cNvPr id="4" name="Rectangle 3">
            <a:extLst>
              <a:ext uri="{FF2B5EF4-FFF2-40B4-BE49-F238E27FC236}">
                <a16:creationId xmlns:a16="http://schemas.microsoft.com/office/drawing/2014/main" id="{1F3213D3-B690-FF85-F555-DF00F237327D}"/>
              </a:ext>
            </a:extLst>
          </p:cNvPr>
          <p:cNvSpPr/>
          <p:nvPr/>
        </p:nvSpPr>
        <p:spPr>
          <a:xfrm>
            <a:off x="8631380" y="2132948"/>
            <a:ext cx="7315200" cy="640080"/>
          </a:xfrm>
          <a:prstGeom prst="rect">
            <a:avLst/>
          </a:prstGeom>
          <a:solidFill>
            <a:srgbClr val="468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Sample HPC/Gateways Exercise</a:t>
            </a:r>
          </a:p>
        </p:txBody>
      </p:sp>
      <p:sp>
        <p:nvSpPr>
          <p:cNvPr id="6" name="Rectangle 5">
            <a:extLst>
              <a:ext uri="{FF2B5EF4-FFF2-40B4-BE49-F238E27FC236}">
                <a16:creationId xmlns:a16="http://schemas.microsoft.com/office/drawing/2014/main" id="{62F7C6DA-CE70-8CB3-42F2-B89068504469}"/>
              </a:ext>
            </a:extLst>
          </p:cNvPr>
          <p:cNvSpPr/>
          <p:nvPr/>
        </p:nvSpPr>
        <p:spPr>
          <a:xfrm>
            <a:off x="8631380" y="11379758"/>
            <a:ext cx="7315200" cy="640080"/>
          </a:xfrm>
          <a:prstGeom prst="rect">
            <a:avLst/>
          </a:prstGeom>
          <a:solidFill>
            <a:srgbClr val="468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Resource Needs/List</a:t>
            </a:r>
          </a:p>
        </p:txBody>
      </p:sp>
      <p:sp>
        <p:nvSpPr>
          <p:cNvPr id="8" name="Rectangle 7">
            <a:extLst>
              <a:ext uri="{FF2B5EF4-FFF2-40B4-BE49-F238E27FC236}">
                <a16:creationId xmlns:a16="http://schemas.microsoft.com/office/drawing/2014/main" id="{493D2A8D-32AC-F3F8-E459-069E5CA0F1A4}"/>
              </a:ext>
            </a:extLst>
          </p:cNvPr>
          <p:cNvSpPr/>
          <p:nvPr/>
        </p:nvSpPr>
        <p:spPr>
          <a:xfrm>
            <a:off x="16971815" y="2145573"/>
            <a:ext cx="15270480" cy="640080"/>
          </a:xfrm>
          <a:prstGeom prst="rect">
            <a:avLst/>
          </a:prstGeom>
          <a:solidFill>
            <a:srgbClr val="468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t>Gateway Community Mentor Syllabus Suggestions</a:t>
            </a:r>
          </a:p>
        </p:txBody>
      </p:sp>
      <p:sp>
        <p:nvSpPr>
          <p:cNvPr id="9" name="Rectangle 8">
            <a:extLst>
              <a:ext uri="{FF2B5EF4-FFF2-40B4-BE49-F238E27FC236}">
                <a16:creationId xmlns:a16="http://schemas.microsoft.com/office/drawing/2014/main" id="{2FBFC088-C590-E1E0-80A5-DBF42F2872E3}"/>
              </a:ext>
            </a:extLst>
          </p:cNvPr>
          <p:cNvSpPr/>
          <p:nvPr/>
        </p:nvSpPr>
        <p:spPr>
          <a:xfrm>
            <a:off x="16971815" y="10972800"/>
            <a:ext cx="7315200" cy="457200"/>
          </a:xfrm>
          <a:prstGeom prst="rect">
            <a:avLst/>
          </a:prstGeom>
          <a:solidFill>
            <a:srgbClr val="2B2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Resources</a:t>
            </a:r>
          </a:p>
        </p:txBody>
      </p:sp>
      <p:sp>
        <p:nvSpPr>
          <p:cNvPr id="10" name="Rectangle 9">
            <a:extLst>
              <a:ext uri="{FF2B5EF4-FFF2-40B4-BE49-F238E27FC236}">
                <a16:creationId xmlns:a16="http://schemas.microsoft.com/office/drawing/2014/main" id="{4EFB1B5E-CD12-86F7-B6FB-518825657DB9}"/>
              </a:ext>
            </a:extLst>
          </p:cNvPr>
          <p:cNvSpPr/>
          <p:nvPr/>
        </p:nvSpPr>
        <p:spPr>
          <a:xfrm>
            <a:off x="16952420" y="15627240"/>
            <a:ext cx="7315200" cy="457200"/>
          </a:xfrm>
          <a:prstGeom prst="rect">
            <a:avLst/>
          </a:prstGeom>
          <a:solidFill>
            <a:srgbClr val="2B2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Use Cases</a:t>
            </a:r>
          </a:p>
        </p:txBody>
      </p:sp>
      <p:sp>
        <p:nvSpPr>
          <p:cNvPr id="12" name="Rectangle 11">
            <a:extLst>
              <a:ext uri="{FF2B5EF4-FFF2-40B4-BE49-F238E27FC236}">
                <a16:creationId xmlns:a16="http://schemas.microsoft.com/office/drawing/2014/main" id="{FE13D266-CB83-2992-8B8F-4EFFD4D91E83}"/>
              </a:ext>
            </a:extLst>
          </p:cNvPr>
          <p:cNvSpPr/>
          <p:nvPr/>
        </p:nvSpPr>
        <p:spPr>
          <a:xfrm>
            <a:off x="24885251" y="2905997"/>
            <a:ext cx="7315200" cy="457200"/>
          </a:xfrm>
          <a:prstGeom prst="rect">
            <a:avLst/>
          </a:prstGeom>
          <a:solidFill>
            <a:srgbClr val="2B2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Possible Expansions</a:t>
            </a:r>
          </a:p>
        </p:txBody>
      </p:sp>
      <p:sp>
        <p:nvSpPr>
          <p:cNvPr id="17" name="TextBox 16">
            <a:extLst>
              <a:ext uri="{FF2B5EF4-FFF2-40B4-BE49-F238E27FC236}">
                <a16:creationId xmlns:a16="http://schemas.microsoft.com/office/drawing/2014/main" id="{22164D44-1DBD-B535-1EA7-8E16ADF5A3C2}"/>
              </a:ext>
            </a:extLst>
          </p:cNvPr>
          <p:cNvSpPr txBox="1"/>
          <p:nvPr/>
        </p:nvSpPr>
        <p:spPr>
          <a:xfrm>
            <a:off x="290945" y="12019838"/>
            <a:ext cx="7315200" cy="8217634"/>
          </a:xfrm>
          <a:prstGeom prst="rect">
            <a:avLst/>
          </a:prstGeom>
          <a:noFill/>
        </p:spPr>
        <p:txBody>
          <a:bodyPr wrap="square" rtlCol="0">
            <a:spAutoFit/>
          </a:bodyPr>
          <a:lstStyle/>
          <a:p>
            <a:r>
              <a:rPr lang="en-US" sz="2200" dirty="0"/>
              <a:t>1. Foundational Website: Develop the website structure, design a user-friendly interface, and implement necessary functionalities for a responsive design.</a:t>
            </a:r>
          </a:p>
          <a:p>
            <a:r>
              <a:rPr lang="en-US" sz="2200" dirty="0"/>
              <a:t>2. About Us: Create a comprehensive "About Us" section showcasing our organization's mission, achievements, team, and commitment to promoting computing education in minority institutions.</a:t>
            </a:r>
          </a:p>
          <a:p>
            <a:r>
              <a:rPr lang="en-US" sz="2200" dirty="0"/>
              <a:t>3. Resources Page: Curate and organize a range of resources including scholarships, internships, mentorship initiatives, and diversity best practices for a dedicated resources page.</a:t>
            </a:r>
          </a:p>
          <a:p>
            <a:r>
              <a:rPr lang="en-US" sz="2200" dirty="0"/>
              <a:t>4. Newsletter Data Repository: Establish a working newsletter data repository with a secure and user-friendly subscription system for regular updates and announcements.</a:t>
            </a:r>
          </a:p>
          <a:p>
            <a:r>
              <a:rPr lang="en-US" sz="2200" dirty="0"/>
              <a:t>5. Blog: Develop a blog section featuring informative and engaging articles, success stories, and emerging trends in computing education.</a:t>
            </a:r>
          </a:p>
          <a:p>
            <a:r>
              <a:rPr lang="en-US" sz="2200" dirty="0"/>
              <a:t>6. Testing and Refinement: Conduct rigorous testing, gather user feedback, and refine the website, newsletter repository, and blog for optimal functionality and user experience.</a:t>
            </a:r>
          </a:p>
          <a:p>
            <a:r>
              <a:rPr lang="en-US" sz="2200" dirty="0"/>
              <a:t>7. Launch and Promotion: Officially launch the website, promote it through social media campaigns, email marketing, collaborations, and targeted outreach to reach the target audience.</a:t>
            </a:r>
          </a:p>
          <a:p>
            <a:r>
              <a:rPr lang="en-US" sz="2200" dirty="0"/>
              <a:t>community.</a:t>
            </a:r>
          </a:p>
        </p:txBody>
      </p:sp>
      <p:sp>
        <p:nvSpPr>
          <p:cNvPr id="18" name="TextBox 17">
            <a:extLst>
              <a:ext uri="{FF2B5EF4-FFF2-40B4-BE49-F238E27FC236}">
                <a16:creationId xmlns:a16="http://schemas.microsoft.com/office/drawing/2014/main" id="{54CE8890-9F3B-3243-BC5B-25393EC2C146}"/>
              </a:ext>
            </a:extLst>
          </p:cNvPr>
          <p:cNvSpPr txBox="1"/>
          <p:nvPr/>
        </p:nvSpPr>
        <p:spPr>
          <a:xfrm>
            <a:off x="8545195" y="6096530"/>
            <a:ext cx="7315200" cy="4708981"/>
          </a:xfrm>
          <a:prstGeom prst="rect">
            <a:avLst/>
          </a:prstGeom>
          <a:noFill/>
        </p:spPr>
        <p:txBody>
          <a:bodyPr wrap="square" rtlCol="0">
            <a:spAutoFit/>
          </a:bodyPr>
          <a:lstStyle/>
          <a:p>
            <a:pPr>
              <a:spcAft>
                <a:spcPts val="1200"/>
              </a:spcAft>
            </a:pPr>
            <a:r>
              <a:rPr lang="en-US" dirty="0"/>
              <a:t>In this captivating picture, we proudly showcase the fresh and innovative format we have adopted to highlight our esteemed board members. With a renewed approach, we aim to bring their expertise, passion, and dedication to the forefront, captivating the attention of all who visit our platform.</a:t>
            </a:r>
          </a:p>
          <a:p>
            <a:pPr>
              <a:spcAft>
                <a:spcPts val="1200"/>
              </a:spcAft>
            </a:pPr>
            <a:r>
              <a:rPr lang="en-US" dirty="0"/>
              <a:t>Embracing change and progress, we have reimagined the way we present our exceptional leaders. Each board member's photo is thoughtfully framed within a circular, rounded-edge design, symbolizing inclusivity and unity.</a:t>
            </a:r>
          </a:p>
          <a:p>
            <a:pPr>
              <a:spcAft>
                <a:spcPts val="1200"/>
              </a:spcAft>
            </a:pPr>
            <a:r>
              <a:rPr lang="en-US" dirty="0"/>
              <a:t>The image captures the essence of our vibrant and diverse board, featuring individuals who are catalysts for growth and transformation within </a:t>
            </a:r>
            <a:r>
              <a:rPr lang="en-US"/>
              <a:t>ADMI. Their </a:t>
            </a:r>
            <a:r>
              <a:rPr lang="en-US" dirty="0"/>
              <a:t>smiling faces radiate enthusiasm and a shared commitment to advancing computing education for minority students and institutions.</a:t>
            </a:r>
          </a:p>
          <a:p>
            <a:pPr>
              <a:spcAft>
                <a:spcPts val="1200"/>
              </a:spcAft>
            </a:pPr>
            <a:r>
              <a:rPr lang="en-US" dirty="0"/>
              <a:t>Through this new format, we provide a captivating visual experience, complemented by concise and impactful information about each board member. We also proudly showcase their social media presence, allowing for seamless connectivity and engagement with the wider ADMI community.</a:t>
            </a:r>
          </a:p>
        </p:txBody>
      </p:sp>
      <p:sp>
        <p:nvSpPr>
          <p:cNvPr id="19" name="TextBox 18">
            <a:extLst>
              <a:ext uri="{FF2B5EF4-FFF2-40B4-BE49-F238E27FC236}">
                <a16:creationId xmlns:a16="http://schemas.microsoft.com/office/drawing/2014/main" id="{E261C311-5E76-C0B7-7A90-D2F08E819FC2}"/>
              </a:ext>
            </a:extLst>
          </p:cNvPr>
          <p:cNvSpPr txBox="1"/>
          <p:nvPr/>
        </p:nvSpPr>
        <p:spPr>
          <a:xfrm>
            <a:off x="8631380" y="12019838"/>
            <a:ext cx="7315200" cy="8617744"/>
          </a:xfrm>
          <a:prstGeom prst="rect">
            <a:avLst/>
          </a:prstGeom>
          <a:noFill/>
        </p:spPr>
        <p:txBody>
          <a:bodyPr wrap="square" rtlCol="0">
            <a:spAutoFit/>
          </a:bodyPr>
          <a:lstStyle/>
          <a:p>
            <a:pPr>
              <a:spcAft>
                <a:spcPts val="1200"/>
              </a:spcAft>
            </a:pPr>
            <a:r>
              <a:rPr lang="en-US" sz="2200" b="0" i="0" dirty="0">
                <a:solidFill>
                  <a:srgbClr val="000000"/>
                </a:solidFill>
                <a:effectLst/>
                <a:latin typeface="Open Sans" panose="020B0604020202020204" pitchFamily="34" charset="0"/>
              </a:rPr>
              <a:t>   - Jekyll: Utilize Jekyll, a static site generator, to streamline the development process and manage site content efficiently.</a:t>
            </a:r>
          </a:p>
          <a:p>
            <a:pPr>
              <a:spcAft>
                <a:spcPts val="1200"/>
              </a:spcAft>
            </a:pPr>
            <a:r>
              <a:rPr lang="en-US" sz="2200" b="0" i="0" dirty="0">
                <a:solidFill>
                  <a:srgbClr val="000000"/>
                </a:solidFill>
                <a:effectLst/>
                <a:latin typeface="Open Sans" panose="020B0604020202020204" pitchFamily="34" charset="0"/>
              </a:rPr>
              <a:t>   - HTML/CSS: Knowledge and expertise in HTML and CSS to design and implement the user interface.</a:t>
            </a:r>
          </a:p>
          <a:p>
            <a:pPr>
              <a:spcAft>
                <a:spcPts val="1200"/>
              </a:spcAft>
            </a:pPr>
            <a:r>
              <a:rPr lang="en-US" sz="2200" b="0" i="0" dirty="0">
                <a:solidFill>
                  <a:srgbClr val="000000"/>
                </a:solidFill>
                <a:effectLst/>
                <a:latin typeface="Open Sans" panose="020B0604020202020204" pitchFamily="34" charset="0"/>
              </a:rPr>
              <a:t>   - </a:t>
            </a:r>
            <a:r>
              <a:rPr lang="en-US" sz="2200" b="0" i="0" dirty="0" err="1">
                <a:solidFill>
                  <a:srgbClr val="000000"/>
                </a:solidFill>
                <a:effectLst/>
                <a:latin typeface="Open Sans" panose="020B0604020202020204" pitchFamily="34" charset="0"/>
              </a:rPr>
              <a:t>GitPages</a:t>
            </a:r>
            <a:r>
              <a:rPr lang="en-US" sz="2200" b="0" i="0" dirty="0">
                <a:solidFill>
                  <a:srgbClr val="000000"/>
                </a:solidFill>
                <a:effectLst/>
                <a:latin typeface="Open Sans" panose="020B0604020202020204" pitchFamily="34" charset="0"/>
              </a:rPr>
              <a:t>: Use </a:t>
            </a:r>
            <a:r>
              <a:rPr lang="en-US" sz="2200" b="0" i="0" dirty="0" err="1">
                <a:solidFill>
                  <a:srgbClr val="000000"/>
                </a:solidFill>
                <a:effectLst/>
                <a:latin typeface="Open Sans" panose="020B0604020202020204" pitchFamily="34" charset="0"/>
              </a:rPr>
              <a:t>GitPages</a:t>
            </a:r>
            <a:r>
              <a:rPr lang="en-US" sz="2200" b="0" i="0" dirty="0">
                <a:solidFill>
                  <a:srgbClr val="000000"/>
                </a:solidFill>
                <a:effectLst/>
                <a:latin typeface="Open Sans" panose="020B0604020202020204" pitchFamily="34" charset="0"/>
              </a:rPr>
              <a:t>, a hosting service, to deploy the website and ensure version control.</a:t>
            </a:r>
          </a:p>
          <a:p>
            <a:pPr>
              <a:spcAft>
                <a:spcPts val="1200"/>
              </a:spcAft>
            </a:pPr>
            <a:r>
              <a:rPr lang="en-US" sz="2200" b="0" i="0" dirty="0">
                <a:solidFill>
                  <a:srgbClr val="000000"/>
                </a:solidFill>
                <a:effectLst/>
                <a:latin typeface="Open Sans" panose="020B0604020202020204" pitchFamily="34" charset="0"/>
              </a:rPr>
              <a:t>- Content Creation: Develop engaging and informative content for the "About Us" section, including mission statements, achievements, and team profiles.</a:t>
            </a:r>
          </a:p>
          <a:p>
            <a:pPr>
              <a:spcAft>
                <a:spcPts val="1200"/>
              </a:spcAft>
            </a:pPr>
            <a:r>
              <a:rPr lang="en-US" sz="2200" b="0" i="0" dirty="0">
                <a:solidFill>
                  <a:srgbClr val="000000"/>
                </a:solidFill>
                <a:effectLst/>
                <a:latin typeface="Open Sans" panose="020B0604020202020204" pitchFamily="34" charset="0"/>
              </a:rPr>
              <a:t>   - Graphic Design: Create visually appealing graphics and images to enhance the presentation of the "About Us" content.</a:t>
            </a:r>
          </a:p>
          <a:p>
            <a:pPr>
              <a:spcAft>
                <a:spcPts val="1200"/>
              </a:spcAft>
            </a:pPr>
            <a:r>
              <a:rPr lang="en-US" sz="2200" b="0" i="0" dirty="0">
                <a:solidFill>
                  <a:srgbClr val="000000"/>
                </a:solidFill>
                <a:effectLst/>
                <a:latin typeface="Open Sans" panose="020B0604020202020204" pitchFamily="34" charset="0"/>
              </a:rPr>
              <a:t>- Content Organization: Structure the resources page in a user-friendly manner, categorizing and tagging resources for easy navigation.</a:t>
            </a:r>
          </a:p>
          <a:p>
            <a:pPr>
              <a:spcAft>
                <a:spcPts val="1200"/>
              </a:spcAft>
            </a:pPr>
            <a:r>
              <a:rPr lang="en-US" sz="2200" b="0" i="0" dirty="0">
                <a:solidFill>
                  <a:srgbClr val="000000"/>
                </a:solidFill>
                <a:effectLst/>
                <a:latin typeface="Open Sans" panose="020B0604020202020204" pitchFamily="34" charset="0"/>
              </a:rPr>
              <a:t>   - Content Management System (CMS): Implement a CMS, such as Jekyll CMS plugins, to efficiently manage and update the resources page.</a:t>
            </a:r>
          </a:p>
          <a:p>
            <a:pPr>
              <a:spcAft>
                <a:spcPts val="1200"/>
              </a:spcAft>
            </a:pPr>
            <a:r>
              <a:rPr lang="en-US" sz="2200" b="0" i="0" dirty="0">
                <a:solidFill>
                  <a:srgbClr val="000000"/>
                </a:solidFill>
                <a:effectLst/>
                <a:latin typeface="Open Sans" panose="020B0604020202020204" pitchFamily="34" charset="0"/>
              </a:rPr>
              <a:t>- Database Management: Set up a database or utilize third-party services for securely storing and managing subscriber information.</a:t>
            </a:r>
          </a:p>
        </p:txBody>
      </p:sp>
      <p:sp>
        <p:nvSpPr>
          <p:cNvPr id="22" name="TextBox 21">
            <a:extLst>
              <a:ext uri="{FF2B5EF4-FFF2-40B4-BE49-F238E27FC236}">
                <a16:creationId xmlns:a16="http://schemas.microsoft.com/office/drawing/2014/main" id="{73631940-AD40-7F96-5450-AE39070EBD2E}"/>
              </a:ext>
            </a:extLst>
          </p:cNvPr>
          <p:cNvSpPr txBox="1"/>
          <p:nvPr/>
        </p:nvSpPr>
        <p:spPr>
          <a:xfrm>
            <a:off x="16952420" y="16104625"/>
            <a:ext cx="7315200" cy="255454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b="0" i="0" dirty="0">
                <a:solidFill>
                  <a:srgbClr val="000000"/>
                </a:solidFill>
                <a:effectLst/>
                <a:latin typeface="Open Sans" panose="020B0604020202020204" pitchFamily="34" charset="0"/>
              </a:rPr>
              <a:t>Students and Prospective Students</a:t>
            </a:r>
          </a:p>
          <a:p>
            <a:pPr marL="342900" indent="-342900">
              <a:spcAft>
                <a:spcPts val="1200"/>
              </a:spcAft>
              <a:buFont typeface="Arial" panose="020B0604020202020204" pitchFamily="34" charset="0"/>
              <a:buChar char="•"/>
            </a:pPr>
            <a:r>
              <a:rPr lang="en-US" sz="2400" b="0" i="0" dirty="0">
                <a:solidFill>
                  <a:srgbClr val="000000"/>
                </a:solidFill>
                <a:effectLst/>
                <a:latin typeface="Open Sans" panose="020B0604020202020204" pitchFamily="34" charset="0"/>
              </a:rPr>
              <a:t>Educators and Institutions</a:t>
            </a:r>
          </a:p>
          <a:p>
            <a:pPr marL="342900" indent="-342900">
              <a:spcAft>
                <a:spcPts val="1200"/>
              </a:spcAft>
              <a:buFont typeface="Arial" panose="020B0604020202020204" pitchFamily="34" charset="0"/>
              <a:buChar char="•"/>
            </a:pPr>
            <a:r>
              <a:rPr lang="en-US" sz="2400" b="0" i="0" dirty="0">
                <a:solidFill>
                  <a:srgbClr val="000000"/>
                </a:solidFill>
                <a:effectLst/>
                <a:latin typeface="Open Sans" panose="020B0604020202020204" pitchFamily="34" charset="0"/>
              </a:rPr>
              <a:t>Professionals and Mentors</a:t>
            </a:r>
          </a:p>
          <a:p>
            <a:pPr marL="342900" indent="-342900">
              <a:spcAft>
                <a:spcPts val="1200"/>
              </a:spcAft>
              <a:buFont typeface="Arial" panose="020B0604020202020204" pitchFamily="34" charset="0"/>
              <a:buChar char="•"/>
            </a:pPr>
            <a:r>
              <a:rPr lang="en-US" sz="2400" b="0" i="0" dirty="0">
                <a:solidFill>
                  <a:srgbClr val="000000"/>
                </a:solidFill>
                <a:effectLst/>
                <a:latin typeface="Open Sans" panose="020B0604020202020204" pitchFamily="34" charset="0"/>
              </a:rPr>
              <a:t>Industry and Organizations</a:t>
            </a:r>
          </a:p>
          <a:p>
            <a:pPr marL="342900" indent="-342900">
              <a:spcAft>
                <a:spcPts val="1200"/>
              </a:spcAft>
              <a:buFont typeface="Arial" panose="020B0604020202020204" pitchFamily="34" charset="0"/>
              <a:buChar char="•"/>
            </a:pPr>
            <a:r>
              <a:rPr lang="en-US" sz="2400" b="0" i="0" dirty="0">
                <a:solidFill>
                  <a:srgbClr val="000000"/>
                </a:solidFill>
                <a:effectLst/>
                <a:latin typeface="Open Sans" panose="020B0604020202020204" pitchFamily="34" charset="0"/>
              </a:rPr>
              <a:t>Research Community</a:t>
            </a:r>
          </a:p>
        </p:txBody>
      </p:sp>
      <p:sp>
        <p:nvSpPr>
          <p:cNvPr id="24" name="TextBox 23">
            <a:extLst>
              <a:ext uri="{FF2B5EF4-FFF2-40B4-BE49-F238E27FC236}">
                <a16:creationId xmlns:a16="http://schemas.microsoft.com/office/drawing/2014/main" id="{5C99EC14-AD6C-9298-01AF-036B31EFD6FD}"/>
              </a:ext>
            </a:extLst>
          </p:cNvPr>
          <p:cNvSpPr txBox="1"/>
          <p:nvPr/>
        </p:nvSpPr>
        <p:spPr>
          <a:xfrm>
            <a:off x="24885251" y="3572173"/>
            <a:ext cx="7315200" cy="7848302"/>
          </a:xfrm>
          <a:prstGeom prst="rect">
            <a:avLst/>
          </a:prstGeom>
          <a:noFill/>
        </p:spPr>
        <p:txBody>
          <a:bodyPr wrap="square" rtlCol="0">
            <a:spAutoFit/>
          </a:bodyPr>
          <a:lstStyle/>
          <a:p>
            <a:pPr>
              <a:spcAft>
                <a:spcPts val="1200"/>
              </a:spcAft>
            </a:pPr>
            <a:r>
              <a:rPr lang="en-US" sz="2400" b="0" i="0" dirty="0">
                <a:solidFill>
                  <a:srgbClr val="000000"/>
                </a:solidFill>
                <a:effectLst/>
                <a:latin typeface="Open Sans" panose="020B0604020202020204" pitchFamily="34" charset="0"/>
              </a:rPr>
              <a:t>Moving forward, after completing the resources and board sections of our website, there are several potential future endeavors to consider. These include creating a dedicated section for events and conferences, where upcoming gatherings relevant to minority students and computing education can be showcased. Additionally, establishing a student showcase section would allow students from minority institutions to exhibit their projects and research accomplishments. Developing a mentorship program to connect experienced professionals with aspiring minority students is another valuable pursuit, as is expanding the resources section to encompass career-related materials. Building a community forum or discussion board could foster engagement and knowledge exchange, while featuring research and publications from minority institutions would promote their contributions in the field of computer science. </a:t>
            </a:r>
          </a:p>
        </p:txBody>
      </p:sp>
      <p:pic>
        <p:nvPicPr>
          <p:cNvPr id="27" name="Picture 26">
            <a:extLst>
              <a:ext uri="{FF2B5EF4-FFF2-40B4-BE49-F238E27FC236}">
                <a16:creationId xmlns:a16="http://schemas.microsoft.com/office/drawing/2014/main" id="{D3900380-668F-A3D6-76D6-6333F388D1C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054512" y="30819"/>
            <a:ext cx="1463040" cy="1463040"/>
          </a:xfrm>
          <a:prstGeom prst="rect">
            <a:avLst/>
          </a:prstGeom>
        </p:spPr>
      </p:pic>
      <p:sp>
        <p:nvSpPr>
          <p:cNvPr id="28" name="TextBox 27">
            <a:extLst>
              <a:ext uri="{FF2B5EF4-FFF2-40B4-BE49-F238E27FC236}">
                <a16:creationId xmlns:a16="http://schemas.microsoft.com/office/drawing/2014/main" id="{D403C622-507B-BDE1-7D48-D761638CD0C3}"/>
              </a:ext>
            </a:extLst>
          </p:cNvPr>
          <p:cNvSpPr txBox="1"/>
          <p:nvPr/>
        </p:nvSpPr>
        <p:spPr>
          <a:xfrm>
            <a:off x="30709811" y="1479012"/>
            <a:ext cx="2152443" cy="307777"/>
          </a:xfrm>
          <a:prstGeom prst="rect">
            <a:avLst/>
          </a:prstGeom>
          <a:noFill/>
        </p:spPr>
        <p:txBody>
          <a:bodyPr wrap="square" rtlCol="0">
            <a:spAutoFit/>
          </a:bodyPr>
          <a:lstStyle/>
          <a:p>
            <a:pPr algn="ctr" rtl="0"/>
            <a:r>
              <a:rPr lang="en-US" sz="1400" b="0" i="0" dirty="0">
                <a:solidFill>
                  <a:schemeClr val="bg1"/>
                </a:solidFill>
                <a:effectLst/>
                <a:latin typeface="Arial" panose="020B0604020202020204" pitchFamily="34" charset="0"/>
              </a:rPr>
              <a:t>SGCI award # 1547611</a:t>
            </a:r>
          </a:p>
        </p:txBody>
      </p:sp>
      <p:sp>
        <p:nvSpPr>
          <p:cNvPr id="33" name="TextBox 32">
            <a:extLst>
              <a:ext uri="{FF2B5EF4-FFF2-40B4-BE49-F238E27FC236}">
                <a16:creationId xmlns:a16="http://schemas.microsoft.com/office/drawing/2014/main" id="{B32C9971-292E-03FD-AE48-566F6981096A}"/>
              </a:ext>
            </a:extLst>
          </p:cNvPr>
          <p:cNvSpPr txBox="1"/>
          <p:nvPr/>
        </p:nvSpPr>
        <p:spPr>
          <a:xfrm>
            <a:off x="213524" y="115043"/>
            <a:ext cx="28112093" cy="923330"/>
          </a:xfrm>
          <a:prstGeom prst="rect">
            <a:avLst/>
          </a:prstGeom>
          <a:noFill/>
        </p:spPr>
        <p:txBody>
          <a:bodyPr wrap="square" rtlCol="0">
            <a:spAutoFit/>
          </a:bodyPr>
          <a:lstStyle/>
          <a:p>
            <a:pPr rtl="0"/>
            <a:r>
              <a:rPr lang="en-US" sz="5400" dirty="0">
                <a:solidFill>
                  <a:srgbClr val="FFFFFF"/>
                </a:solidFill>
                <a:latin typeface="Calibri" panose="020F0502020204030204" pitchFamily="34" charset="0"/>
              </a:rPr>
              <a:t>Title: The Data Miners and ADMI Reimagined</a:t>
            </a:r>
            <a:endParaRPr lang="en-US" sz="5400" b="0" i="0" u="none" strike="noStrike" kern="1200" baseline="0" dirty="0">
              <a:solidFill>
                <a:srgbClr val="FFFFFF"/>
              </a:solidFill>
              <a:latin typeface="Calibri" panose="020F0502020204030204" pitchFamily="34" charset="0"/>
            </a:endParaRPr>
          </a:p>
        </p:txBody>
      </p:sp>
      <p:sp>
        <p:nvSpPr>
          <p:cNvPr id="36" name="Rectangle 35">
            <a:extLst>
              <a:ext uri="{FF2B5EF4-FFF2-40B4-BE49-F238E27FC236}">
                <a16:creationId xmlns:a16="http://schemas.microsoft.com/office/drawing/2014/main" id="{5209A6CA-E7C9-F1C9-CFB2-C43231162979}"/>
              </a:ext>
            </a:extLst>
          </p:cNvPr>
          <p:cNvSpPr/>
          <p:nvPr/>
        </p:nvSpPr>
        <p:spPr>
          <a:xfrm>
            <a:off x="24885251" y="12879202"/>
            <a:ext cx="7315200" cy="457200"/>
          </a:xfrm>
          <a:prstGeom prst="rect">
            <a:avLst/>
          </a:prstGeom>
          <a:solidFill>
            <a:srgbClr val="4682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Authors</a:t>
            </a:r>
          </a:p>
        </p:txBody>
      </p:sp>
      <p:sp>
        <p:nvSpPr>
          <p:cNvPr id="7" name="Rectangle 6">
            <a:extLst>
              <a:ext uri="{FF2B5EF4-FFF2-40B4-BE49-F238E27FC236}">
                <a16:creationId xmlns:a16="http://schemas.microsoft.com/office/drawing/2014/main" id="{002068D4-5E6F-F9AE-F221-B66E318DD507}"/>
              </a:ext>
            </a:extLst>
          </p:cNvPr>
          <p:cNvSpPr/>
          <p:nvPr/>
        </p:nvSpPr>
        <p:spPr>
          <a:xfrm>
            <a:off x="-1" y="20326047"/>
            <a:ext cx="5617029" cy="1575321"/>
          </a:xfrm>
          <a:prstGeom prst="rect">
            <a:avLst/>
          </a:prstGeom>
          <a:solidFill>
            <a:schemeClr val="accent4"/>
          </a:solidFill>
          <a:ln w="76200">
            <a:solidFill>
              <a:srgbClr val="2B2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4000" b="1" dirty="0">
                <a:solidFill>
                  <a:schemeClr val="tx1"/>
                </a:solidFill>
              </a:rPr>
              <a:t>Your feedback</a:t>
            </a:r>
            <a:br>
              <a:rPr lang="en-US" sz="4000" b="1" dirty="0">
                <a:solidFill>
                  <a:schemeClr val="tx1"/>
                </a:solidFill>
              </a:rPr>
            </a:br>
            <a:r>
              <a:rPr lang="en-US" sz="4000" b="1" dirty="0">
                <a:solidFill>
                  <a:schemeClr val="tx1"/>
                </a:solidFill>
              </a:rPr>
              <a:t>is welcomed </a:t>
            </a:r>
            <a:r>
              <a:rPr lang="en-US" sz="4000" b="1" dirty="0">
                <a:solidFill>
                  <a:schemeClr val="tx1"/>
                </a:solidFill>
                <a:sym typeface="Wingdings" pitchFamily="2" charset="2"/>
              </a:rPr>
              <a:t></a:t>
            </a:r>
            <a:endParaRPr lang="en-US" sz="4000" b="1" dirty="0">
              <a:solidFill>
                <a:schemeClr val="tx1"/>
              </a:solidFill>
            </a:endParaRPr>
          </a:p>
        </p:txBody>
      </p:sp>
      <p:pic>
        <p:nvPicPr>
          <p:cNvPr id="31" name="Picture 30">
            <a:extLst>
              <a:ext uri="{FF2B5EF4-FFF2-40B4-BE49-F238E27FC236}">
                <a16:creationId xmlns:a16="http://schemas.microsoft.com/office/drawing/2014/main" id="{61416EEC-E5D4-1A69-4F4D-07DAF883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8545" y="20490466"/>
            <a:ext cx="1246483" cy="1246483"/>
          </a:xfrm>
          <a:prstGeom prst="rect">
            <a:avLst/>
          </a:prstGeom>
        </p:spPr>
      </p:pic>
      <p:sp>
        <p:nvSpPr>
          <p:cNvPr id="39" name="TextBox 38">
            <a:extLst>
              <a:ext uri="{FF2B5EF4-FFF2-40B4-BE49-F238E27FC236}">
                <a16:creationId xmlns:a16="http://schemas.microsoft.com/office/drawing/2014/main" id="{8A47ECC8-64F1-D688-180F-1DE902A96B1E}"/>
              </a:ext>
            </a:extLst>
          </p:cNvPr>
          <p:cNvSpPr txBox="1"/>
          <p:nvPr/>
        </p:nvSpPr>
        <p:spPr>
          <a:xfrm>
            <a:off x="213524" y="2783188"/>
            <a:ext cx="7315200" cy="8279190"/>
          </a:xfrm>
          <a:prstGeom prst="rect">
            <a:avLst/>
          </a:prstGeom>
          <a:noFill/>
        </p:spPr>
        <p:txBody>
          <a:bodyPr wrap="square" rtlCol="0">
            <a:spAutoFit/>
          </a:bodyPr>
          <a:lstStyle/>
          <a:p>
            <a:r>
              <a:rPr lang="en-US" sz="2800" dirty="0"/>
              <a:t>Introducing the newly reimagined website of the Association of Computer Science Departments at Minority Institutions (ADMI). Our redesigned platform aims to foster collaboration, empower minority students, and elevate the field of computing within educational institutions.</a:t>
            </a:r>
          </a:p>
          <a:p>
            <a:endParaRPr lang="en-US" sz="2800" dirty="0"/>
          </a:p>
          <a:p>
            <a:r>
              <a:rPr lang="en-US" sz="2800" dirty="0"/>
              <a:t>As a leading organization, ADMI is dedicated to addressing the unique challenges and opportunities that minority students and institutions face in the realm of computer science. Our symposium, which lies at the heart of our mission, serves as a dynamic forum for discussing critical computing issues, sharing insights, and fostering innovation.</a:t>
            </a:r>
          </a:p>
          <a:p>
            <a:endParaRPr lang="en-US" sz="2800" dirty="0"/>
          </a:p>
          <a:p>
            <a:r>
              <a:rPr lang="en-US" sz="2800" dirty="0"/>
              <a:t>With the revamped website, we strive to provide an enhanced user experience that reflects the vibrancy and inclusivity of ADMI.</a:t>
            </a:r>
          </a:p>
        </p:txBody>
      </p:sp>
      <p:pic>
        <p:nvPicPr>
          <p:cNvPr id="43" name="Picture 42">
            <a:extLst>
              <a:ext uri="{FF2B5EF4-FFF2-40B4-BE49-F238E27FC236}">
                <a16:creationId xmlns:a16="http://schemas.microsoft.com/office/drawing/2014/main" id="{4BB1429C-AE55-7AC0-EEAF-04BE34029411}"/>
              </a:ext>
            </a:extLst>
          </p:cNvPr>
          <p:cNvPicPr>
            <a:picLocks noChangeAspect="1"/>
          </p:cNvPicPr>
          <p:nvPr/>
        </p:nvPicPr>
        <p:blipFill>
          <a:blip r:embed="rId6"/>
          <a:stretch>
            <a:fillRect/>
          </a:stretch>
        </p:blipFill>
        <p:spPr>
          <a:xfrm>
            <a:off x="25376730" y="13545378"/>
            <a:ext cx="6409302" cy="7671237"/>
          </a:xfrm>
          <a:prstGeom prst="rect">
            <a:avLst/>
          </a:prstGeom>
        </p:spPr>
      </p:pic>
    </p:spTree>
    <p:extLst>
      <p:ext uri="{BB962C8B-B14F-4D97-AF65-F5344CB8AC3E}">
        <p14:creationId xmlns:p14="http://schemas.microsoft.com/office/powerpoint/2010/main" val="6036786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15913</TotalTime>
  <Words>1031</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Open Sans</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Wood</dc:creator>
  <cp:lastModifiedBy>Williams, Lenasha</cp:lastModifiedBy>
  <cp:revision>10</cp:revision>
  <dcterms:created xsi:type="dcterms:W3CDTF">2022-08-16T17:08:39Z</dcterms:created>
  <dcterms:modified xsi:type="dcterms:W3CDTF">2023-06-29T16:55:09Z</dcterms:modified>
</cp:coreProperties>
</file>