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82"/>
  </p:normalViewPr>
  <p:slideViewPr>
    <p:cSldViewPr snapToGrid="0">
      <p:cViewPr varScale="1">
        <p:scale>
          <a:sx n="135" d="100"/>
          <a:sy n="135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53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8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9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0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50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4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8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5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8/1/24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01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10AB39E-1EA2-66BF-DF4E-1BD336304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it-IT" u="sng" dirty="0"/>
              <a:t>Scheduling </a:t>
            </a:r>
            <a:r>
              <a:rPr lang="it-IT" u="sng" dirty="0" err="1"/>
              <a:t>problem</a:t>
            </a:r>
            <a:endParaRPr lang="it-IT" u="sng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38428B-1938-DD59-02C0-EBCF81592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it-IT" dirty="0"/>
              <a:t>Johnson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5658B-5EED-96B4-1A6C-C377B8EACB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060" r="26683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6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9926B8-220A-7DF6-AFDE-B6E9D6EE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2"/>
            <a:ext cx="4426782" cy="1331605"/>
          </a:xfrm>
        </p:spPr>
        <p:txBody>
          <a:bodyPr anchor="b">
            <a:normAutofit/>
          </a:bodyPr>
          <a:lstStyle/>
          <a:p>
            <a:pPr algn="ctr"/>
            <a:r>
              <a:rPr lang="it-IT" dirty="0" err="1"/>
              <a:t>Overview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94F30F-A02D-C9FE-1AA1-73245DFC9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In  the accumulation area we have different batches of tubes waiting to enter in the welding machine first and then in the oven</a:t>
            </a:r>
          </a:p>
          <a:p>
            <a:r>
              <a:rPr lang="en-US" i="1" dirty="0"/>
              <a:t>Every tube has different welding times and different oven times</a:t>
            </a:r>
          </a:p>
          <a:p>
            <a:r>
              <a:rPr lang="en-US" i="1" dirty="0"/>
              <a:t>The objective is to minimize the total time spent processing tubes by finding an optimal schedule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11AC2B-E0EE-4BB9-8BC1-EC5DA9DB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Segnaposto contenuto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AA525E7F-CAA0-6843-E592-308DD4C96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653" y="540032"/>
            <a:ext cx="3264569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3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8DE73C-4D4A-ABB7-AC19-187F9E20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MS-SQL 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E2463D-B3A5-A35B-4D40-440EBBA9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The first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do </a:t>
            </a:r>
            <a:r>
              <a:rPr lang="it-IT" dirty="0" err="1"/>
              <a:t>is</a:t>
            </a:r>
            <a:r>
              <a:rPr lang="it-IT" dirty="0"/>
              <a:t> to setup </a:t>
            </a:r>
            <a:r>
              <a:rPr lang="it-IT" dirty="0" err="1"/>
              <a:t>our</a:t>
            </a:r>
            <a:r>
              <a:rPr lang="it-IT" dirty="0"/>
              <a:t> MS-SQL Server database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declare</a:t>
            </a:r>
            <a:r>
              <a:rPr lang="it-IT" dirty="0"/>
              <a:t> 2 </a:t>
            </a:r>
            <a:r>
              <a:rPr lang="it-IT" dirty="0" err="1"/>
              <a:t>tables</a:t>
            </a:r>
            <a:r>
              <a:rPr lang="it-IT" dirty="0"/>
              <a:t> to </a:t>
            </a:r>
            <a:r>
              <a:rPr lang="it-IT" dirty="0" err="1"/>
              <a:t>save</a:t>
            </a:r>
            <a:r>
              <a:rPr lang="it-IT" dirty="0"/>
              <a:t> data: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cutted_tubes</a:t>
            </a:r>
            <a:r>
              <a:rPr lang="it-IT" dirty="0"/>
              <a:t>: id, </a:t>
            </a:r>
            <a:r>
              <a:rPr lang="it-IT" dirty="0" err="1"/>
              <a:t>processing_time_on_welding</a:t>
            </a:r>
            <a:r>
              <a:rPr lang="it-IT" dirty="0"/>
              <a:t>, </a:t>
            </a:r>
            <a:r>
              <a:rPr lang="it-IT" dirty="0" err="1"/>
              <a:t>processing_time_on_oven,batch_id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job_assignments</a:t>
            </a:r>
            <a:r>
              <a:rPr lang="it-IT" dirty="0"/>
              <a:t>: </a:t>
            </a:r>
            <a:r>
              <a:rPr lang="it-IT" dirty="0" err="1"/>
              <a:t>tube_id</a:t>
            </a:r>
            <a:r>
              <a:rPr lang="it-IT" dirty="0"/>
              <a:t>, </a:t>
            </a:r>
            <a:r>
              <a:rPr lang="it-IT" dirty="0" err="1"/>
              <a:t>machine_id</a:t>
            </a:r>
            <a:r>
              <a:rPr lang="it-IT" dirty="0"/>
              <a:t>, </a:t>
            </a:r>
            <a:r>
              <a:rPr lang="it-IT" dirty="0" err="1"/>
              <a:t>batch_id</a:t>
            </a:r>
            <a:r>
              <a:rPr lang="it-IT" dirty="0"/>
              <a:t>, </a:t>
            </a:r>
            <a:r>
              <a:rPr lang="it-IT" dirty="0" err="1"/>
              <a:t>start_time</a:t>
            </a:r>
            <a:r>
              <a:rPr lang="it-IT" dirty="0"/>
              <a:t>, </a:t>
            </a:r>
            <a:r>
              <a:rPr lang="it-IT" dirty="0" err="1"/>
              <a:t>end_time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Outputs from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saved</a:t>
            </a:r>
            <a:r>
              <a:rPr lang="it-IT" dirty="0"/>
              <a:t> on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tables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23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1BD6ACF-7274-555F-9403-18C8E204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3345950" cy="2303213"/>
          </a:xfrm>
        </p:spPr>
        <p:txBody>
          <a:bodyPr anchor="ctr">
            <a:normAutofit/>
          </a:bodyPr>
          <a:lstStyle/>
          <a:p>
            <a:pPr algn="ctr"/>
            <a:r>
              <a:rPr lang="it-IT"/>
              <a:t>EXAMPLE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8E6B18-CF4C-D0EF-2F30-853281FDB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540000"/>
            <a:ext cx="6107460" cy="23032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generate </a:t>
            </a:r>
            <a:r>
              <a:rPr lang="it-IT" dirty="0" err="1"/>
              <a:t>batches</a:t>
            </a:r>
            <a:r>
              <a:rPr lang="it-IT" dirty="0"/>
              <a:t> of </a:t>
            </a:r>
            <a:r>
              <a:rPr lang="it-IT" dirty="0" err="1"/>
              <a:t>tubes</a:t>
            </a:r>
            <a:r>
              <a:rPr lang="it-IT" dirty="0"/>
              <a:t> </a:t>
            </a:r>
            <a:r>
              <a:rPr lang="it-IT" dirty="0" err="1"/>
              <a:t>randomly</a:t>
            </a:r>
            <a:r>
              <a:rPr lang="it-IT" dirty="0"/>
              <a:t> with </a:t>
            </a:r>
            <a:r>
              <a:rPr lang="it-IT" dirty="0" err="1"/>
              <a:t>different</a:t>
            </a:r>
            <a:r>
              <a:rPr lang="it-IT" dirty="0"/>
              <a:t> processing times.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apply</a:t>
            </a:r>
            <a:r>
              <a:rPr lang="it-IT" dirty="0"/>
              <a:t> the </a:t>
            </a:r>
            <a:r>
              <a:rPr lang="it-IT" dirty="0" err="1"/>
              <a:t>johnson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and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save</a:t>
            </a:r>
            <a:r>
              <a:rPr lang="it-IT" dirty="0"/>
              <a:t> in the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job_assignments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AAB22BC9-8F23-AAB0-1BB4-772603C6A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9" y="3558002"/>
            <a:ext cx="5421600" cy="1703602"/>
          </a:xfrm>
          <a:prstGeom prst="rect">
            <a:avLst/>
          </a:prstGeom>
        </p:spPr>
      </p:pic>
      <p:pic>
        <p:nvPicPr>
          <p:cNvPr id="7" name="Immagine 6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077E0EE8-DFD9-7F3B-DA19-FE6C129FE2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69"/>
          <a:stretch/>
        </p:blipFill>
        <p:spPr>
          <a:xfrm>
            <a:off x="7921833" y="3561946"/>
            <a:ext cx="2311273" cy="262043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392A8F-31FD-62F6-2E81-13B6CE1D923F}"/>
              </a:ext>
            </a:extLst>
          </p:cNvPr>
          <p:cNvSpPr txBox="1"/>
          <p:nvPr/>
        </p:nvSpPr>
        <p:spPr>
          <a:xfrm>
            <a:off x="2477535" y="3161006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cutted_tubes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71EA9F-BA46-D90A-4650-5EB35F49B0C7}"/>
              </a:ext>
            </a:extLst>
          </p:cNvPr>
          <p:cNvSpPr txBox="1"/>
          <p:nvPr/>
        </p:nvSpPr>
        <p:spPr>
          <a:xfrm>
            <a:off x="8105888" y="3161006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job_assignments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274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75570B-8B48-A604-3265-CE3F2554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Johnson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EC922-4687-B846-79F5-3642336D4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minimizes</a:t>
            </a:r>
            <a:r>
              <a:rPr lang="it-IT" dirty="0"/>
              <a:t> the flow time </a:t>
            </a:r>
            <a:r>
              <a:rPr lang="it-IT" dirty="0" err="1"/>
              <a:t>through</a:t>
            </a:r>
            <a:r>
              <a:rPr lang="it-IT" dirty="0"/>
              <a:t> the 2 machines: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K = 1; l=n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Unscheduled</a:t>
            </a:r>
            <a:r>
              <a:rPr lang="it-IT" dirty="0"/>
              <a:t> jobs = {J1, …, </a:t>
            </a:r>
            <a:r>
              <a:rPr lang="it-IT" dirty="0" err="1"/>
              <a:t>Jn</a:t>
            </a:r>
            <a:r>
              <a:rPr lang="it-IT" dirty="0"/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Find</a:t>
            </a:r>
            <a:r>
              <a:rPr lang="it-IT" dirty="0"/>
              <a:t> the min </a:t>
            </a:r>
            <a:r>
              <a:rPr lang="it-IT" dirty="0" err="1"/>
              <a:t>between</a:t>
            </a:r>
            <a:r>
              <a:rPr lang="it-IT" dirty="0"/>
              <a:t> ai and bi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If</a:t>
            </a:r>
            <a:r>
              <a:rPr lang="it-IT" dirty="0"/>
              <a:t> the min </a:t>
            </a:r>
            <a:r>
              <a:rPr lang="it-IT" dirty="0" err="1"/>
              <a:t>is</a:t>
            </a:r>
            <a:r>
              <a:rPr lang="it-IT" dirty="0"/>
              <a:t> ai </a:t>
            </a:r>
            <a:r>
              <a:rPr lang="it-IT" dirty="0" err="1"/>
              <a:t>we</a:t>
            </a:r>
            <a:r>
              <a:rPr lang="it-IT" dirty="0"/>
              <a:t> put the </a:t>
            </a:r>
            <a:r>
              <a:rPr lang="it-IT" dirty="0" err="1"/>
              <a:t>corresponding</a:t>
            </a:r>
            <a:r>
              <a:rPr lang="it-IT" dirty="0"/>
              <a:t> job </a:t>
            </a:r>
            <a:r>
              <a:rPr lang="it-IT" dirty="0" err="1"/>
              <a:t>Ji</a:t>
            </a:r>
            <a:r>
              <a:rPr lang="it-IT" dirty="0"/>
              <a:t>  in position k of the scheduling jobs, </a:t>
            </a:r>
            <a:r>
              <a:rPr lang="it-IT" dirty="0" err="1"/>
              <a:t>we</a:t>
            </a:r>
            <a:r>
              <a:rPr lang="it-IT" dirty="0"/>
              <a:t> delete </a:t>
            </a:r>
            <a:r>
              <a:rPr lang="it-IT" dirty="0" err="1"/>
              <a:t>Ji</a:t>
            </a:r>
            <a:r>
              <a:rPr lang="it-IT" dirty="0"/>
              <a:t> from </a:t>
            </a:r>
            <a:r>
              <a:rPr lang="it-IT" dirty="0" err="1"/>
              <a:t>unscheduled</a:t>
            </a:r>
            <a:r>
              <a:rPr lang="it-IT" dirty="0"/>
              <a:t> jobs, k = k+1, go to 6)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If</a:t>
            </a:r>
            <a:r>
              <a:rPr lang="it-IT" dirty="0"/>
              <a:t> the min </a:t>
            </a:r>
            <a:r>
              <a:rPr lang="it-IT" dirty="0" err="1"/>
              <a:t>is</a:t>
            </a:r>
            <a:r>
              <a:rPr lang="it-IT" dirty="0"/>
              <a:t> bi </a:t>
            </a:r>
            <a:r>
              <a:rPr lang="it-IT" dirty="0" err="1"/>
              <a:t>we</a:t>
            </a:r>
            <a:r>
              <a:rPr lang="it-IT" dirty="0"/>
              <a:t> put </a:t>
            </a:r>
            <a:r>
              <a:rPr lang="it-IT" dirty="0" err="1"/>
              <a:t>Ji</a:t>
            </a:r>
            <a:r>
              <a:rPr lang="it-IT" dirty="0"/>
              <a:t> in position I of </a:t>
            </a:r>
            <a:r>
              <a:rPr lang="it-IT" dirty="0" err="1"/>
              <a:t>scheduled</a:t>
            </a:r>
            <a:r>
              <a:rPr lang="it-IT" dirty="0"/>
              <a:t> jobs, I = I -1, go to 6)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If</a:t>
            </a:r>
            <a:r>
              <a:rPr lang="it-IT" dirty="0"/>
              <a:t> the list of </a:t>
            </a:r>
            <a:r>
              <a:rPr lang="it-IT" dirty="0" err="1"/>
              <a:t>unscheduled</a:t>
            </a:r>
            <a:r>
              <a:rPr lang="it-IT" dirty="0"/>
              <a:t> jobs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empty</a:t>
            </a:r>
            <a:r>
              <a:rPr lang="it-IT" dirty="0"/>
              <a:t> go to 3); else the list of </a:t>
            </a:r>
            <a:r>
              <a:rPr lang="it-IT" dirty="0" err="1"/>
              <a:t>scheduled</a:t>
            </a:r>
            <a:r>
              <a:rPr lang="it-IT" dirty="0"/>
              <a:t> jobs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optimal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368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CF41A4-7037-7412-0F14-0F37C6E2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2"/>
            <a:ext cx="4426782" cy="1331605"/>
          </a:xfrm>
        </p:spPr>
        <p:txBody>
          <a:bodyPr anchor="b">
            <a:normAutofit/>
          </a:bodyPr>
          <a:lstStyle/>
          <a:p>
            <a:pPr algn="ctr"/>
            <a:r>
              <a:rPr lang="it-IT" dirty="0" err="1"/>
              <a:t>Example</a:t>
            </a:r>
            <a:r>
              <a:rPr lang="it-IT" dirty="0"/>
              <a:t> (2)</a:t>
            </a:r>
            <a:endParaRPr lang="it-IT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E6E171-B99F-1E30-D8DB-C077C60E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is the output of the program in the command line:</a:t>
            </a:r>
          </a:p>
          <a:p>
            <a:r>
              <a:rPr lang="en-US" dirty="0"/>
              <a:t>First matrix: generated tubes with different welding and oven times</a:t>
            </a:r>
          </a:p>
          <a:p>
            <a:r>
              <a:rPr lang="en-US" dirty="0"/>
              <a:t>Second matrix: ordered tubes matrix</a:t>
            </a:r>
          </a:p>
          <a:p>
            <a:r>
              <a:rPr lang="en-US" dirty="0"/>
              <a:t>Total time to finish all the jobs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11AC2B-E0EE-4BB9-8BC1-EC5DA9DB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Segnaposto contenuto 4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DE09560D-FBA1-6C44-CCD0-4C78DD1A1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64" y="764755"/>
            <a:ext cx="4452148" cy="532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9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A7F3095-28DD-5E3D-493D-041B8053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Mathematical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approach</a:t>
            </a:r>
            <a:endParaRPr lang="it-I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560DD-485E-A74D-A6D6-659C48A4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try</a:t>
            </a:r>
            <a:r>
              <a:rPr lang="it-IT" sz="1400" dirty="0"/>
              <a:t> to solve the scheduling </a:t>
            </a:r>
            <a:r>
              <a:rPr lang="it-IT" sz="1400" dirty="0" err="1"/>
              <a:t>problem</a:t>
            </a:r>
            <a:r>
              <a:rPr lang="it-IT" sz="1400" dirty="0"/>
              <a:t> with a </a:t>
            </a:r>
            <a:r>
              <a:rPr lang="it-IT" sz="1400" dirty="0" err="1"/>
              <a:t>mathematical</a:t>
            </a:r>
            <a:r>
              <a:rPr lang="it-IT" sz="1400" dirty="0"/>
              <a:t> </a:t>
            </a:r>
            <a:r>
              <a:rPr lang="it-IT" sz="1400" dirty="0" err="1"/>
              <a:t>problem</a:t>
            </a:r>
            <a:r>
              <a:rPr lang="it-IT" sz="1400" dirty="0"/>
              <a:t> </a:t>
            </a:r>
            <a:r>
              <a:rPr lang="it-IT" sz="1400" dirty="0" err="1"/>
              <a:t>formulation</a:t>
            </a:r>
            <a:r>
              <a:rPr lang="it-IT" sz="1400" dirty="0"/>
              <a:t> </a:t>
            </a:r>
            <a:r>
              <a:rPr lang="it-IT" sz="1400" dirty="0" err="1"/>
              <a:t>approach</a:t>
            </a:r>
            <a:r>
              <a:rPr lang="it-IT" sz="1400" dirty="0"/>
              <a:t> with </a:t>
            </a:r>
            <a:r>
              <a:rPr lang="it-IT" sz="1400" dirty="0" err="1"/>
              <a:t>different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</a:t>
            </a:r>
            <a:r>
              <a:rPr lang="it-IT" sz="1400" dirty="0" err="1"/>
              <a:t>variables</a:t>
            </a:r>
            <a:r>
              <a:rPr lang="it-IT" sz="1400" dirty="0"/>
              <a:t> and </a:t>
            </a:r>
            <a:r>
              <a:rPr lang="it-IT" sz="1400" dirty="0" err="1"/>
              <a:t>constraints</a:t>
            </a:r>
            <a:r>
              <a:rPr lang="it-IT" sz="1400" dirty="0"/>
              <a:t> (</a:t>
            </a:r>
            <a:r>
              <a:rPr lang="it-IT" sz="1400" dirty="0" err="1"/>
              <a:t>see</a:t>
            </a:r>
            <a:r>
              <a:rPr lang="it-IT" sz="1400" dirty="0"/>
              <a:t> code)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it-IT" sz="1400" dirty="0"/>
              <a:t>X </a:t>
            </a:r>
            <a:r>
              <a:rPr lang="it-IT" sz="1400" dirty="0" err="1"/>
              <a:t>binary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</a:t>
            </a:r>
            <a:r>
              <a:rPr lang="it-IT" sz="1400" dirty="0" err="1"/>
              <a:t>variable</a:t>
            </a:r>
            <a:r>
              <a:rPr lang="it-IT" sz="1400" dirty="0"/>
              <a:t> =&gt; </a:t>
            </a:r>
            <a:r>
              <a:rPr lang="it-IT" sz="1400" dirty="0" err="1"/>
              <a:t>matrix</a:t>
            </a:r>
            <a:r>
              <a:rPr lang="it-IT" sz="1400" dirty="0"/>
              <a:t> n x n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it-IT" sz="1400" dirty="0"/>
              <a:t>X(</a:t>
            </a:r>
            <a:r>
              <a:rPr lang="it-IT" sz="1400" dirty="0" err="1"/>
              <a:t>i,j</a:t>
            </a:r>
            <a:r>
              <a:rPr lang="it-IT" sz="1400" dirty="0"/>
              <a:t>) = 1 </a:t>
            </a:r>
            <a:r>
              <a:rPr lang="it-IT" sz="1400" dirty="0" err="1"/>
              <a:t>if</a:t>
            </a:r>
            <a:r>
              <a:rPr lang="it-IT" sz="1400" dirty="0"/>
              <a:t> job in position i </a:t>
            </a:r>
            <a:r>
              <a:rPr lang="it-IT" sz="1400" dirty="0" err="1"/>
              <a:t>precedes</a:t>
            </a:r>
            <a:r>
              <a:rPr lang="it-IT" sz="1400" dirty="0"/>
              <a:t> job in position j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it-IT" sz="1400" dirty="0"/>
              <a:t>X(</a:t>
            </a:r>
            <a:r>
              <a:rPr lang="it-IT" sz="1400" dirty="0" err="1"/>
              <a:t>i,j</a:t>
            </a:r>
            <a:r>
              <a:rPr lang="it-IT" sz="1400" dirty="0"/>
              <a:t>) = 0 else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variable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to </a:t>
            </a:r>
            <a:r>
              <a:rPr lang="it-IT" sz="1400" dirty="0" err="1"/>
              <a:t>get</a:t>
            </a:r>
            <a:r>
              <a:rPr lang="it-IT" sz="1400" dirty="0"/>
              <a:t> the </a:t>
            </a:r>
            <a:r>
              <a:rPr lang="it-IT" sz="1400" dirty="0" err="1"/>
              <a:t>optimal</a:t>
            </a:r>
            <a:r>
              <a:rPr lang="it-IT" sz="1400" dirty="0"/>
              <a:t> schedule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it-IT" sz="1400" dirty="0"/>
              <a:t>The </a:t>
            </a:r>
            <a:r>
              <a:rPr lang="it-IT" sz="1400" dirty="0" err="1"/>
              <a:t>column</a:t>
            </a:r>
            <a:r>
              <a:rPr lang="it-IT" sz="1400" dirty="0"/>
              <a:t> with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elements</a:t>
            </a:r>
            <a:r>
              <a:rPr lang="it-IT" sz="1400" dirty="0"/>
              <a:t> = 0 </a:t>
            </a:r>
            <a:r>
              <a:rPr lang="it-IT" sz="1400" dirty="0" err="1"/>
              <a:t>is</a:t>
            </a:r>
            <a:r>
              <a:rPr lang="it-IT" sz="1400" dirty="0"/>
              <a:t> the first job in the </a:t>
            </a:r>
            <a:r>
              <a:rPr lang="it-IT" sz="1400" dirty="0" err="1"/>
              <a:t>optimal</a:t>
            </a:r>
            <a:r>
              <a:rPr lang="it-IT" sz="1400" dirty="0"/>
              <a:t> schedule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Immagine 4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E53A43F7-21FF-BFBB-E1BE-3AF01B84A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1379745"/>
            <a:ext cx="6113812" cy="40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6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54112-A7B1-D00B-8215-0BE8E408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instances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94AF12-219E-FF51-897D-F659963A9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Tubes</a:t>
            </a:r>
            <a:r>
              <a:rPr lang="it-IT" dirty="0"/>
              <a:t> are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randomly</a:t>
            </a:r>
            <a:r>
              <a:rPr lang="it-IT" dirty="0"/>
              <a:t> </a:t>
            </a:r>
            <a:r>
              <a:rPr lang="it-IT" dirty="0" err="1"/>
              <a:t>everytime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execute</a:t>
            </a:r>
            <a:r>
              <a:rPr lang="it-IT" dirty="0"/>
              <a:t> the project</a:t>
            </a:r>
          </a:p>
          <a:p>
            <a:r>
              <a:rPr lang="it-IT" dirty="0" err="1"/>
              <a:t>Tables</a:t>
            </a:r>
            <a:r>
              <a:rPr lang="it-IT" dirty="0"/>
              <a:t> from the </a:t>
            </a:r>
            <a:r>
              <a:rPr lang="it-IT" dirty="0" err="1"/>
              <a:t>sql</a:t>
            </a:r>
            <a:r>
              <a:rPr lang="it-IT" dirty="0"/>
              <a:t> server are </a:t>
            </a:r>
            <a:r>
              <a:rPr lang="it-IT" dirty="0" err="1"/>
              <a:t>cleared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save</a:t>
            </a:r>
            <a:r>
              <a:rPr lang="it-IT" dirty="0"/>
              <a:t> the new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tubes</a:t>
            </a:r>
            <a:r>
              <a:rPr lang="it-IT" dirty="0"/>
              <a:t> in </a:t>
            </a:r>
            <a:r>
              <a:rPr lang="it-IT" dirty="0" err="1"/>
              <a:t>them</a:t>
            </a:r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makespan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with </a:t>
            </a:r>
            <a:r>
              <a:rPr lang="it-IT" dirty="0" err="1"/>
              <a:t>different</a:t>
            </a:r>
            <a:r>
              <a:rPr lang="it-IT" dirty="0"/>
              <a:t> jobs</a:t>
            </a:r>
          </a:p>
        </p:txBody>
      </p:sp>
    </p:spTree>
    <p:extLst>
      <p:ext uri="{BB962C8B-B14F-4D97-AF65-F5344CB8AC3E}">
        <p14:creationId xmlns:p14="http://schemas.microsoft.com/office/powerpoint/2010/main" val="299909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DCFBD7-5612-480F-BED3-7820176A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E592B4-8E5B-501C-A222-A13040A1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666874"/>
            <a:ext cx="4457200" cy="3521075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/>
              <a:t>usage</a:t>
            </a:r>
            <a:endParaRPr lang="it-IT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3531A3-FAAF-4F5C-AF87-916460053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671" y="408462"/>
            <a:ext cx="913428" cy="1032464"/>
            <a:chOff x="999771" y="932104"/>
            <a:chExt cx="913428" cy="10324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9EC0F0-36F6-475A-B313-91019F46E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E720176-168D-4875-B380-1FFAD166C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3DF9F2-65C8-4063-9164-2DBD90E2A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B23F83-9229-4C60-938A-F2CF20C27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ED4C557-D730-47E9-AC8A-884190A4E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AA1D3F0-72CD-4C7B-8C03-2A50531F9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29409EB-5515-4925-83E4-F7C979ED0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E18C444-B7B2-4918-AD29-D6CD204E58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B974E9A-69BC-4453-9A9D-6036790B37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E64931-5C5B-6F74-D1A6-2162C8981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/>
          </a:bodyPr>
          <a:lstStyle/>
          <a:p>
            <a:endParaRPr lang="it-IT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3511A5-69DC-406F-AFE1-A7248A4CE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27954" y="5402020"/>
            <a:ext cx="912571" cy="1032464"/>
            <a:chOff x="5329995" y="4868671"/>
            <a:chExt cx="912571" cy="103246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1B5CB3-BCAF-4109-B9F9-5FC34D383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V="1">
              <a:off x="5376824" y="5010722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A1D338F-12B9-476D-9D9C-E55E41236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5EF7F9B-7A42-4B15-8511-C2968A4FE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1952DB7-91C4-4C9C-AEC9-7DBA47F2F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 flipV="1">
              <a:off x="5329995" y="4868671"/>
              <a:ext cx="864005" cy="1032464"/>
              <a:chOff x="2207971" y="2384401"/>
              <a:chExt cx="864005" cy="1032464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C2A575A-5190-4DE4-9DFE-F5974353EF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C7150A2-FFA7-4F7C-81C9-2FA3803FA8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7E7BC8E-8EF0-45B0-AE3F-6A6B7316C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B8E09A32-931A-4C38-A558-274FA30070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0988A58-B96D-4381-A625-6822161B21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82088498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450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Avenir Next LT Pro Light</vt:lpstr>
      <vt:lpstr>Rockwell Nova Light</vt:lpstr>
      <vt:lpstr>Wingdings</vt:lpstr>
      <vt:lpstr>LeafVTI</vt:lpstr>
      <vt:lpstr>Scheduling problem</vt:lpstr>
      <vt:lpstr>Overview</vt:lpstr>
      <vt:lpstr>MS-SQL Server</vt:lpstr>
      <vt:lpstr>EXAMPLE</vt:lpstr>
      <vt:lpstr>Johnson algorithm implementation</vt:lpstr>
      <vt:lpstr>Example (2)</vt:lpstr>
      <vt:lpstr>Mathematical problem approach</vt:lpstr>
      <vt:lpstr>Different instances</vt:lpstr>
      <vt:lpstr>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Lorenzo Giampietro</dc:creator>
  <cp:lastModifiedBy>Leonardo Giacobbe</cp:lastModifiedBy>
  <cp:revision>4</cp:revision>
  <dcterms:created xsi:type="dcterms:W3CDTF">2024-07-21T08:41:50Z</dcterms:created>
  <dcterms:modified xsi:type="dcterms:W3CDTF">2024-08-01T14:11:53Z</dcterms:modified>
</cp:coreProperties>
</file>