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303" r:id="rId6"/>
    <p:sldId id="265" r:id="rId7"/>
    <p:sldId id="276" r:id="rId8"/>
    <p:sldId id="304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86" r:id="rId17"/>
    <p:sldId id="305" r:id="rId18"/>
    <p:sldId id="310" r:id="rId19"/>
    <p:sldId id="311" r:id="rId20"/>
    <p:sldId id="313" r:id="rId21"/>
    <p:sldId id="314" r:id="rId22"/>
    <p:sldId id="309" r:id="rId23"/>
    <p:sldId id="289" r:id="rId24"/>
    <p:sldId id="293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6" r:id="rId37"/>
    <p:sldId id="302" r:id="rId38"/>
    <p:sldId id="307" r:id="rId39"/>
    <p:sldId id="308" r:id="rId40"/>
    <p:sldId id="315" r:id="rId4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3DA29-00F9-4E07-ADA9-1B538757EE9C}" v="21" dt="2024-05-10T09:41:3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90" d="100"/>
          <a:sy n="90" d="100"/>
        </p:scale>
        <p:origin x="175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22/05/2024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22/05/2024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14FEA3-3AA9-4FE0-AC20-4927E30B3183}" type="datetime1">
              <a:rPr lang="it-IT" smtClean="0"/>
              <a:t>22/05/2024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695B4B-41C1-41AD-BB7E-621FF1538614}" type="datetime1">
              <a:rPr lang="it-IT" smtClean="0"/>
              <a:t>22/05/2024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B606E2-A8BE-4019-B573-D62DEBC9BDDF}" type="datetime1">
              <a:rPr lang="it-IT" noProof="0" smtClean="0"/>
              <a:t>22/05/2024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DD48E0-971D-463A-874E-EB4D35157073}" type="datetime1">
              <a:rPr lang="it-IT" smtClean="0"/>
              <a:t>22/05/2024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/>
              <a:t>​</a:t>
            </a:r>
            <a:fld id="{2B8102D4-BFCC-4E8A-B047-E57FCFA424D4}" type="datetime1">
              <a:rPr lang="it-IT" smtClean="0"/>
              <a:t>22/05/2024</a:t>
            </a:fld>
            <a:r>
              <a:rPr lang="it-IT"/>
              <a:t>​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89658-952B-4347-9D86-E9FB685BC43C}" type="datetime1">
              <a:rPr lang="it-IT" smtClean="0"/>
              <a:t>22/05/2024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1C5FD6-912D-4335-989C-A9C534DEB6DE}" type="datetime1">
              <a:rPr lang="it-IT" smtClean="0"/>
              <a:t>22/05/2024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1D51AF-3411-4803-A86A-EED3D477F970}" type="datetime1">
              <a:rPr lang="it-IT" smtClean="0"/>
              <a:t>22/05/2024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A808F-3540-4FA9-9067-F96D3A89594C}" type="datetime1">
              <a:rPr lang="it-IT" smtClean="0"/>
              <a:t>22/05/2024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1260CBB-E677-4B4B-B125-2BE84029C5E6}" type="datetime1">
              <a:rPr lang="it-IT" smtClean="0"/>
              <a:t>22/05/2024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Sistemi Distribuiti e cloud Computing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Algoritmi per l’elezione di un leader nei sistemi distribuiti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Come già annunciato, potrebbe accadere che a un certo istante un nodo fallisca, il server </a:t>
            </a:r>
            <a:r>
              <a:rPr lang="it-IT" dirty="0" err="1"/>
              <a:t>registry</a:t>
            </a:r>
            <a:r>
              <a:rPr lang="it-IT" dirty="0"/>
              <a:t> deve gestire l’eventualità che un peer  sia in fase di recupero. Supponiamo che un peer sia in fase di crash recovery:</a:t>
            </a:r>
          </a:p>
        </p:txBody>
      </p:sp>
    </p:spTree>
    <p:extLst>
      <p:ext uri="{BB962C8B-B14F-4D97-AF65-F5344CB8AC3E}">
        <p14:creationId xmlns:p14="http://schemas.microsoft.com/office/powerpoint/2010/main" val="131452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r>
              <a:rPr lang="it-IT" dirty="0"/>
              <a:t>Il peer si rende conto che è in fase di recupero dalla presenza del file </a:t>
            </a:r>
            <a:r>
              <a:rPr lang="it-IT" dirty="0" err="1"/>
              <a:t>Id.yaml</a:t>
            </a:r>
            <a:endParaRPr lang="it-IT" dirty="0"/>
          </a:p>
          <a:p>
            <a:r>
              <a:rPr lang="it-IT" dirty="0"/>
              <a:t>Il peer invia una richiesta di </a:t>
            </a:r>
            <a:r>
              <a:rPr lang="it-IT" dirty="0" err="1"/>
              <a:t>JoinNetwork</a:t>
            </a:r>
            <a:r>
              <a:rPr lang="it-IT" dirty="0"/>
              <a:t> con i parametri: </a:t>
            </a:r>
          </a:p>
          <a:p>
            <a:pPr lvl="1"/>
            <a:r>
              <a:rPr lang="it-IT" dirty="0" err="1"/>
              <a:t>String</a:t>
            </a:r>
            <a:r>
              <a:rPr lang="it-IT" dirty="0"/>
              <a:t>: «Recovery»;</a:t>
            </a:r>
          </a:p>
          <a:p>
            <a:pPr lvl="1"/>
            <a:r>
              <a:rPr lang="it-IT" dirty="0" err="1"/>
              <a:t>IdRecovery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950E18FB-605E-869E-D8B1-5202DFA6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t="2750" r="2574" b="9051"/>
          <a:stretch/>
        </p:blipFill>
        <p:spPr>
          <a:xfrm>
            <a:off x="2639616" y="2564904"/>
            <a:ext cx="6264696" cy="39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3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:</a:t>
            </a:r>
          </a:p>
          <a:p>
            <a:r>
              <a:rPr lang="it-IT" dirty="0"/>
              <a:t>Identificazione del processo in stato di crash recovery;</a:t>
            </a:r>
          </a:p>
          <a:p>
            <a:r>
              <a:rPr lang="it-IT" dirty="0"/>
              <a:t>Aggiorna la propria </a:t>
            </a:r>
            <a:r>
              <a:rPr lang="it-IT" dirty="0" err="1"/>
              <a:t>PeerList</a:t>
            </a:r>
            <a:r>
              <a:rPr lang="it-IT" dirty="0"/>
              <a:t>;</a:t>
            </a:r>
          </a:p>
          <a:p>
            <a:r>
              <a:rPr lang="it-IT" dirty="0"/>
              <a:t>Invia la </a:t>
            </a:r>
            <a:r>
              <a:rPr lang="it-IT" dirty="0" err="1"/>
              <a:t>PeerList</a:t>
            </a:r>
            <a:r>
              <a:rPr lang="it-IT" dirty="0"/>
              <a:t> al client.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pic>
        <p:nvPicPr>
          <p:cNvPr id="6" name="Immagine 5" descr="Immagine che contiene diagramma, schermata, testo, Piano&#10;&#10;Descrizione generata automaticamente">
            <a:extLst>
              <a:ext uri="{FF2B5EF4-FFF2-40B4-BE49-F238E27FC236}">
                <a16:creationId xmlns:a16="http://schemas.microsoft.com/office/drawing/2014/main" id="{9112D397-1BE1-FB45-EBFA-C2DE3D9930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808312"/>
            <a:ext cx="6268193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7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:</a:t>
            </a:r>
          </a:p>
          <a:p>
            <a:r>
              <a:rPr lang="it-IT" dirty="0"/>
              <a:t>Se le informazioni relative al nodo in ripristino sono cambiate, il server invoca il servizio di Update Network.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4F961FBE-B57D-5613-FCC1-A3FDEF6AD7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132856"/>
            <a:ext cx="6840760" cy="44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</p:spTree>
    <p:extLst>
      <p:ext uri="{BB962C8B-B14F-4D97-AF65-F5344CB8AC3E}">
        <p14:creationId xmlns:p14="http://schemas.microsoft.com/office/powerpoint/2010/main" val="258891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Come abbiamo analizzato fino ad ora,  il server </a:t>
            </a:r>
            <a:r>
              <a:rPr lang="it-IT" dirty="0" err="1"/>
              <a:t>registry</a:t>
            </a:r>
            <a:r>
              <a:rPr lang="it-IT" dirty="0"/>
              <a:t> svolge un ruolo cruciale nella rete, senza il quale un nuovo processo non potrebbe ottenere informazioni per comunicare con gli altri nodi.</a:t>
            </a:r>
          </a:p>
          <a:p>
            <a:pPr marL="0" indent="0">
              <a:buNone/>
            </a:pPr>
            <a:r>
              <a:rPr lang="it-IT" dirty="0"/>
              <a:t>Avere un unico server </a:t>
            </a:r>
            <a:r>
              <a:rPr lang="it-IT" dirty="0" err="1"/>
              <a:t>registry</a:t>
            </a:r>
            <a:r>
              <a:rPr lang="it-IT" dirty="0"/>
              <a:t> rappresenterebbe quindi un unico punto di fallimento del sistema. Sarebbe quindi opportuno gestire i possibili guasti del server e replicare quest’ultimi per distribuire il carico di lavoro. </a:t>
            </a:r>
          </a:p>
          <a:p>
            <a:pPr marL="0" indent="0">
              <a:buNone/>
            </a:pPr>
            <a:r>
              <a:rPr lang="it-IT" dirty="0"/>
              <a:t>Nel progetto tali aspetti non sono stati trattati, ma cercheremo comunque di fornire una possibile soluzione a tale problema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985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92D050"/>
                </a:solidFill>
              </a:rPr>
              <a:t>Soluzione proposta: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Una possibile soluzione sarebbe quella di replicare i vari server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e utilizzare un load </a:t>
            </a:r>
            <a:r>
              <a:rPr lang="it-IT" dirty="0" err="1">
                <a:solidFill>
                  <a:schemeClr val="tx1"/>
                </a:solidFill>
              </a:rPr>
              <a:t>balancer</a:t>
            </a:r>
            <a:r>
              <a:rPr lang="it-IT" dirty="0">
                <a:solidFill>
                  <a:schemeClr val="tx1"/>
                </a:solidFill>
              </a:rPr>
              <a:t> per distribuire le richieste tra di essi.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Per non sovraccaricare il load </a:t>
            </a:r>
            <a:r>
              <a:rPr lang="it-IT" dirty="0" err="1">
                <a:solidFill>
                  <a:schemeClr val="tx1"/>
                </a:solidFill>
              </a:rPr>
              <a:t>balancer</a:t>
            </a:r>
            <a:r>
              <a:rPr lang="it-IT" dirty="0">
                <a:solidFill>
                  <a:schemeClr val="tx1"/>
                </a:solidFill>
              </a:rPr>
              <a:t>, quest’ultimo non dovrebbe gestire le risposte, ma semplicemente instradare le richieste ai server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disponibili.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Problema: </a:t>
            </a:r>
            <a:r>
              <a:rPr lang="it-IT" dirty="0">
                <a:solidFill>
                  <a:schemeClr val="tx1"/>
                </a:solidFill>
              </a:rPr>
              <a:t>A causa della replicazione, la lista dei processi mantenuta da ciascun processo potrebbe non essere consistente.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5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92D050"/>
                </a:solidFill>
              </a:rPr>
              <a:t>Soluzione proposta: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Per risolvere questa ulteriore problematica, si propone l’utilizzo di Apache Kafka. 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Ogni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sarebbe registrato su un </a:t>
            </a:r>
            <a:r>
              <a:rPr lang="it-IT" dirty="0" err="1">
                <a:solidFill>
                  <a:schemeClr val="tx1"/>
                </a:solidFill>
              </a:rPr>
              <a:t>topic</a:t>
            </a:r>
            <a:r>
              <a:rPr lang="it-IT" dirty="0">
                <a:solidFill>
                  <a:schemeClr val="tx1"/>
                </a:solidFill>
              </a:rPr>
              <a:t> in cui vengono pubblicati messaggi contenenti la lista aggiornata dei peer.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Quando un server deve registrare un nuovo nodo in ingresso:</a:t>
            </a:r>
          </a:p>
          <a:p>
            <a:r>
              <a:rPr lang="it-IT" b="1" dirty="0">
                <a:solidFill>
                  <a:schemeClr val="tx1"/>
                </a:solidFill>
              </a:rPr>
              <a:t>Verifica se ci sono messaggi sul </a:t>
            </a:r>
            <a:r>
              <a:rPr lang="it-IT" b="1" dirty="0" err="1">
                <a:solidFill>
                  <a:schemeClr val="tx1"/>
                </a:solidFill>
              </a:rPr>
              <a:t>topic</a:t>
            </a:r>
            <a:r>
              <a:rPr lang="it-IT" b="1" dirty="0">
                <a:solidFill>
                  <a:schemeClr val="tx1"/>
                </a:solidFill>
              </a:rPr>
              <a:t>: </a:t>
            </a:r>
            <a:r>
              <a:rPr lang="it-IT" dirty="0">
                <a:solidFill>
                  <a:schemeClr val="tx1"/>
                </a:solidFill>
              </a:rPr>
              <a:t>In caso affermativo, consuma i messaggi e aggiorna la propria lista dei processi</a:t>
            </a:r>
          </a:p>
          <a:p>
            <a:r>
              <a:rPr lang="it-IT" b="1" dirty="0">
                <a:solidFill>
                  <a:schemeClr val="tx1"/>
                </a:solidFill>
              </a:rPr>
              <a:t>Risponde al nodo: </a:t>
            </a:r>
            <a:r>
              <a:rPr lang="it-IT" dirty="0">
                <a:solidFill>
                  <a:schemeClr val="tx1"/>
                </a:solidFill>
              </a:rPr>
              <a:t>Invia la lista aggiornata al nuovo peer in entrata</a:t>
            </a:r>
          </a:p>
          <a:p>
            <a:r>
              <a:rPr lang="it-IT" b="1" dirty="0">
                <a:solidFill>
                  <a:schemeClr val="tx1"/>
                </a:solidFill>
              </a:rPr>
              <a:t>Pubblica un nuovo messaggio: </a:t>
            </a:r>
            <a:r>
              <a:rPr lang="it-IT" dirty="0">
                <a:solidFill>
                  <a:schemeClr val="tx1"/>
                </a:solidFill>
              </a:rPr>
              <a:t>Fornisce informazioni sul nuovo peer entrato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5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92D050"/>
                </a:solidFill>
              </a:rPr>
              <a:t>Soluzione proposta: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Infine, sarebbe opportuno gestire i fallimenti dei server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e in particolare la fase di crash-recovery. Per gestire tale situazione, si potrebbe definire un leader fra tutti i </a:t>
            </a:r>
            <a:r>
              <a:rPr lang="it-IT" dirty="0" err="1">
                <a:solidFill>
                  <a:schemeClr val="tx1"/>
                </a:solidFill>
              </a:rPr>
              <a:t>sever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che ha il compito di fornire la lista aggiornata al server in fase di </a:t>
            </a:r>
            <a:r>
              <a:rPr lang="it-IT" dirty="0" err="1">
                <a:solidFill>
                  <a:schemeClr val="tx1"/>
                </a:solidFill>
              </a:rPr>
              <a:t>rcupero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4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Algoritmi di elezione distribuita</a:t>
            </a:r>
          </a:p>
        </p:txBody>
      </p:sp>
    </p:spTree>
    <p:extLst>
      <p:ext uri="{BB962C8B-B14F-4D97-AF65-F5344CB8AC3E}">
        <p14:creationId xmlns:p14="http://schemas.microsoft.com/office/powerpoint/2010/main" val="290885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39419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di </a:t>
            </a:r>
            <a:r>
              <a:rPr lang="it-IT" dirty="0" err="1"/>
              <a:t>Bully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80728"/>
            <a:ext cx="91440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800"/>
              </a:spcAf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L’idea principale dell’algoritmo di </a:t>
            </a:r>
            <a:r>
              <a:rPr lang="it-IT" sz="1800" dirty="0" err="1">
                <a:solidFill>
                  <a:srgbClr val="D9D9D9"/>
                </a:solidFill>
                <a:latin typeface="Candara" panose="020E0502030303020204" pitchFamily="34" charset="0"/>
              </a:rPr>
              <a:t>B</a:t>
            </a:r>
            <a:r>
              <a:rPr lang="it-IT" sz="1800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ully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è che il nodo con l’ID più alto si fa strada prepotentemente verso la leadership.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800"/>
              </a:spcAf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Supponiamo di avere un sistema con N processi e che il processo 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 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si accorga che il coordinatore non sia più attivo: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avvia l’elezione inviando un messaggio di </a:t>
            </a:r>
            <a:r>
              <a:rPr lang="it-IT" sz="1800" b="1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Election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 tutti i processi con ID più alto del suo.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Se nessuno risponde, 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vince l’elezione e invia a tutti i nodi un messaggio 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Coordinator.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Se un processo </a:t>
            </a:r>
            <a:r>
              <a:rPr lang="it-IT" sz="1800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p</a:t>
            </a:r>
            <a:r>
              <a:rPr lang="it-IT" sz="1800" kern="1200" baseline="-250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k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con ID più alto riceve il messaggio </a:t>
            </a:r>
            <a:r>
              <a:rPr lang="it-IT" sz="1800" b="1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Election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da 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, gli risponde con un 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OK </a:t>
            </a:r>
            <a:r>
              <a:rPr lang="it-IT" sz="1800" b="1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message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che blocca l’elezione precedente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.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Il processo </a:t>
            </a:r>
            <a:r>
              <a:rPr lang="it-IT" sz="1800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p</a:t>
            </a:r>
            <a:r>
              <a:rPr lang="it-IT" sz="1800" kern="1200" baseline="-250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k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avvierà quindi una nuova elezione ripetendo gli stessi passaggi sopracitati.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605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di </a:t>
            </a:r>
            <a:r>
              <a:rPr lang="it-IT" dirty="0" err="1"/>
              <a:t>Bully</a:t>
            </a:r>
            <a:r>
              <a:rPr lang="it-IT" dirty="0"/>
              <a:t>:</a:t>
            </a:r>
          </a:p>
        </p:txBody>
      </p:sp>
      <p:pic>
        <p:nvPicPr>
          <p:cNvPr id="7" name="Immagine 6" descr="Immagine che contiene testo, schermata, Carattere, design">
            <a:extLst>
              <a:ext uri="{FF2B5EF4-FFF2-40B4-BE49-F238E27FC236}">
                <a16:creationId xmlns:a16="http://schemas.microsoft.com/office/drawing/2014/main" id="{5FDA38AC-8880-DA4A-3CD8-04F5B3BB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958480"/>
            <a:ext cx="7636772" cy="4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di </a:t>
            </a:r>
            <a:r>
              <a:rPr lang="it-IT" dirty="0" err="1"/>
              <a:t>bully</a:t>
            </a:r>
            <a:r>
              <a:rPr lang="it-IT" dirty="0"/>
              <a:t>: Costo computazionale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 fine di valutare l’efficienza di un algoritmo, possiamo considerare il numero di messaggi scambiati</a:t>
            </a:r>
            <a:r>
              <a:rPr lang="it-IT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, analizziamo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due casi: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Best case: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con il secondo ID più alto si accorge che il leader è fallito</a:t>
            </a:r>
            <a:b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Costo computazionale: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O(N)</a:t>
            </a:r>
          </a:p>
          <a:p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Worst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case: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con l’ID più piccolo avvia l’elezione.</a:t>
            </a:r>
            <a:b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Costo computazionale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O(N</a:t>
            </a:r>
            <a:r>
              <a:rPr lang="it-IT" baseline="30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2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</a:t>
            </a: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3020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L’algoritmo DKR si basa sull’idea di confrontare gli identificatori dei nodi con quelli dei loro vicini per individuare un massimo locale. Successivamente, i nodi condivideranno i loro massimi locali con l’obiettivo di determinare un massimo globale per l’intera rete.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Per il funzionamento dell’algoritmo è necessario introdurre un set di variabili che verranno utilizzate: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917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variabili utilizzate: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Rappresenta la conoscenza che un nodo ha della rete. Ad ogni istante di tempo rappresenta il massimo locale conosciuto dal processo. All’inizio ogni processo ha la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pari al proprio ID. Con lo scambio dei messaggi tra i vari processi, la variabile sarà aggiornata al valore max(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StimateLeader,ReceivedId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).</a:t>
            </a: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7380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variabili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State: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Indica lo stato del nodo, può essere: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Active: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All’inizio di ogni elezione, ogni processo è in uno stato attivo. Indica che il processo non ha ancora informazioni sui propri vicini e rappresenta un possibile candidato per diventare leader.</a:t>
            </a:r>
          </a:p>
          <a:p>
            <a:pPr lvl="1"/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Waiting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Indica che il processo ha ricevuto messaggi dai suoi vicini e, per il momento, il suo ID rappresenta un massimo locale. Il nodo rappresenta un possibile candidato per diventare leader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Passive: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Indica che il processo ha ricevuto messaggi dai suoi vicini e il suo ID è minore del massimo locale. In questo stato, il nodo non rappresenta un candidato per diventare leader.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217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invia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al nodo che lo sussegue in senso orario. Se il nodo non risponde invio al successore del mio successore.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783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 nodo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che riceve un messaggio dal proprio vicino, verifica il proprio stato e si comporta come segue: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è nello stato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active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Confronta il valore ricevuto 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 con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Se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&gt;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Pongo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=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ed entro nello stato passive;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Altrimenti,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entro nello stato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waiting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.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867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 nodo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che riceve un messaggio dal proprio vicino, verifica il proprio stato e si comporta come segue: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è nello stato passive: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Confronto il valore ricevuto 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 con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, aggiornandola se necessario 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propagado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l’informazione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6334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 nodo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che riceve un messaggio dal proprio vicino, verifica il proprio stato e si comporta come segue: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è nello stato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waiting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Confronta il valore ricevuto 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 con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Se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= ID(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):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diventa leader;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Altrimenti,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entra nello stato passive, aggiorna la propria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e propaga al vicino l’informazione 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  <a:p>
            <a:pPr marL="0" indent="0">
              <a:buNone/>
            </a:pP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781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631504" y="332656"/>
            <a:ext cx="9144000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Elezione nei sistemi distribuiti: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631504" y="1108720"/>
            <a:ext cx="9144000" cy="4267200"/>
          </a:xfrm>
        </p:spPr>
        <p:txBody>
          <a:bodyPr rtlCol="0"/>
          <a:lstStyle/>
          <a:p>
            <a:pPr rtl="0"/>
            <a:r>
              <a:rPr lang="it-IT" dirty="0"/>
              <a:t>Un sistema distribuito è un insieme di computer indipendente che appaiono agli utenti  del sistema come un singolo sistema coerente. Questi comunicano tra loro tramite la rete e coordinano le loro azioni scambiandosi messaggi.</a:t>
            </a:r>
          </a:p>
          <a:p>
            <a:pPr rtl="0"/>
            <a:r>
              <a:rPr lang="it-IT" dirty="0"/>
              <a:t>Nei sistemi distribuiti, molto spesso, è necessario che, all’interno dei processi che costituiscono il sistema ci sia un processo che svolga attività di leader. Per tale motivo, è essenziale avere degli algoritmi che garantiscano la presenza costante di un leader all’interno del sistema</a:t>
            </a:r>
          </a:p>
          <a:p>
            <a:pPr rtl="0"/>
            <a:r>
              <a:rPr lang="it-IT" dirty="0"/>
              <a:t>Ci concentreremo su due algoritmi di elezione </a:t>
            </a:r>
            <a:r>
              <a:rPr lang="it-IT" dirty="0" err="1"/>
              <a:t>ditribuita</a:t>
            </a:r>
            <a:r>
              <a:rPr lang="it-IT" dirty="0"/>
              <a:t>:	</a:t>
            </a:r>
          </a:p>
          <a:p>
            <a:pPr lvl="1"/>
            <a:r>
              <a:rPr lang="it-IT" dirty="0"/>
              <a:t>Algoritmo di Bully;</a:t>
            </a:r>
          </a:p>
          <a:p>
            <a:pPr lvl="1"/>
            <a:r>
              <a:rPr lang="it-IT" dirty="0"/>
              <a:t>Algoritmo di </a:t>
            </a:r>
            <a:r>
              <a:rPr lang="it-IT" dirty="0" err="1"/>
              <a:t>Dolev-Klawe-Rodeh</a:t>
            </a:r>
            <a:r>
              <a:rPr lang="it-IT" dirty="0"/>
              <a:t>(DKR).	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pic>
        <p:nvPicPr>
          <p:cNvPr id="7" name="Immagine 6" descr="Immagine che contiene testo, schermata, cerchio, Carattere&#10;&#10;Descrizione generata automaticamente">
            <a:extLst>
              <a:ext uri="{FF2B5EF4-FFF2-40B4-BE49-F238E27FC236}">
                <a16:creationId xmlns:a16="http://schemas.microsoft.com/office/drawing/2014/main" id="{89B86394-BC8F-F97E-330A-959DCCB2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736104"/>
            <a:ext cx="11659016" cy="5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5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B86394-BC8F-F97E-330A-959DCCB2D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9607" r="6761" b="5977"/>
          <a:stretch/>
        </p:blipFill>
        <p:spPr>
          <a:xfrm>
            <a:off x="472175" y="1196752"/>
            <a:ext cx="1124765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88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B86394-BC8F-F97E-330A-959DCCB2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36" y="836712"/>
            <a:ext cx="11740959" cy="554461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260C7F0-300B-3FA2-8EC4-6E335BE0F115}"/>
              </a:ext>
            </a:extLst>
          </p:cNvPr>
          <p:cNvSpPr/>
          <p:nvPr/>
        </p:nvSpPr>
        <p:spPr>
          <a:xfrm>
            <a:off x="4367808" y="2822073"/>
            <a:ext cx="936104" cy="2880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passive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FAF114F-46C6-057B-F78E-279D10B3DE9D}"/>
              </a:ext>
            </a:extLst>
          </p:cNvPr>
          <p:cNvSpPr/>
          <p:nvPr/>
        </p:nvSpPr>
        <p:spPr>
          <a:xfrm>
            <a:off x="10344472" y="2621480"/>
            <a:ext cx="1080120" cy="401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passive</a:t>
            </a:r>
          </a:p>
        </p:txBody>
      </p:sp>
    </p:spTree>
    <p:extLst>
      <p:ext uri="{BB962C8B-B14F-4D97-AF65-F5344CB8AC3E}">
        <p14:creationId xmlns:p14="http://schemas.microsoft.com/office/powerpoint/2010/main" val="3188431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Tecnologie Utilizzate</a:t>
            </a:r>
          </a:p>
        </p:txBody>
      </p:sp>
    </p:spTree>
    <p:extLst>
      <p:ext uri="{BB962C8B-B14F-4D97-AF65-F5344CB8AC3E}">
        <p14:creationId xmlns:p14="http://schemas.microsoft.com/office/powerpoint/2010/main" val="321865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Linguaggio di programmazione: </a:t>
            </a:r>
            <a:r>
              <a:rPr lang="it-IT" dirty="0" err="1"/>
              <a:t>gRPC</a:t>
            </a:r>
            <a:r>
              <a:rPr lang="it-IT" dirty="0"/>
              <a:t> in 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gRPC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è un framework di comunicazione remota sviluppato da Google. Le principali caratteristiche che presenta sono: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Supporto per applicazioni poliglotte: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Possibilità di scrivere i diversi programmi in differenti linguaggi di programmazione, mantenendo però la capacità di comunicazione fra essi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Comunicazione affidabile: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gRPC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utilizza HTTP/2 per la comunicazione, offrendo così la possibilità di avere streaming bidirezionale.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Utilizzo di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Protocol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buffer: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gRPC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usa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Protocol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Buffer sia come IDL che permette la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genereazione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del client/server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stub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, sia come formato di scambio messaggi. </a:t>
            </a:r>
            <a:r>
              <a:rPr lang="it-IT" dirty="0">
                <a:solidFill>
                  <a:srgbClr val="92D050"/>
                </a:solidFill>
                <a:latin typeface="Consolas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088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Docker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Docker è una tecnologia di virtualizzazione basata su container. Un container Docker contiene un’applicazione e le sue dipendenze, isolandole dal resto del sistema e condividendo solo il kernel del sistema operativo con altri container.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L’utilizzo di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docker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ci permette di isolare le nostre applicazioni e le relative dipendenze garantendo che esse siano eseguite in ambienti containerizzati rendendo più agevole il processo di deployment su diversi ambienti.</a:t>
            </a:r>
          </a:p>
        </p:txBody>
      </p:sp>
    </p:spTree>
    <p:extLst>
      <p:ext uri="{BB962C8B-B14F-4D97-AF65-F5344CB8AC3E}">
        <p14:creationId xmlns:p14="http://schemas.microsoft.com/office/powerpoint/2010/main" val="370381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Docker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Nel progetto sono stati implementati due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DockerFile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</a:t>
            </a:r>
          </a:p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Uno per il server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registry</a:t>
            </a:r>
            <a:endParaRPr lang="it-IT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Uno per i processi nel sistema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Per orchestrare e avviare l’insieme dei container, abbiamo utilizzato Docker compose. Abbiamo creato un file «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compose.yaml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» dove sono stati specificati i servizi necessari e le configurazioni per comporre e avviare i container</a:t>
            </a:r>
          </a:p>
        </p:txBody>
      </p:sp>
    </p:spTree>
    <p:extLst>
      <p:ext uri="{BB962C8B-B14F-4D97-AF65-F5344CB8AC3E}">
        <p14:creationId xmlns:p14="http://schemas.microsoft.com/office/powerpoint/2010/main" val="24841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EC2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Amazon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Elastic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Compute Cloud è un servizio di calcolo basato su cloud offerto da Amazon Web Services. Consente agli utenti di eseguire istanze virtuali con vari sistemi operativi, dimensioni e configurazioni di rete, offrendo così una capacità di calcolo scalabile e flessibile.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Le istanze EC2 forniscono un’infrastruttura affidabile e on-demand per l’esecuzione di applicazioni, consentendo agli sviluppatori di distribuire facilmente le proprie soluzioni software su un ambiente cloud sicuro e gestibile. </a:t>
            </a:r>
          </a:p>
        </p:txBody>
      </p:sp>
    </p:spTree>
    <p:extLst>
      <p:ext uri="{BB962C8B-B14F-4D97-AF65-F5344CB8AC3E}">
        <p14:creationId xmlns:p14="http://schemas.microsoft.com/office/powerpoint/2010/main" val="21931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619472"/>
          </a:xfrm>
        </p:spPr>
        <p:txBody>
          <a:bodyPr rtlCol="0"/>
          <a:lstStyle/>
          <a:p>
            <a:pPr rtl="0"/>
            <a:r>
              <a:rPr lang="it-IT" dirty="0"/>
              <a:t>Assunzioni per il funzionamento: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24000" y="1180728"/>
            <a:ext cx="9144000" cy="4267200"/>
          </a:xfrm>
        </p:spPr>
        <p:txBody>
          <a:bodyPr rtlCol="0"/>
          <a:lstStyle/>
          <a:p>
            <a:pPr rtl="0"/>
            <a:r>
              <a:rPr lang="it-IT" dirty="0"/>
              <a:t>Ci sono n processi che comunicano tra loro;</a:t>
            </a:r>
          </a:p>
          <a:p>
            <a:pPr rtl="0"/>
            <a:r>
              <a:rPr lang="it-IT" dirty="0"/>
              <a:t>La comunicazione è affidabile;</a:t>
            </a:r>
          </a:p>
          <a:p>
            <a:pPr rtl="0"/>
            <a:r>
              <a:rPr lang="it-IT" dirty="0"/>
              <a:t>Processi soggetti a fallimenti;</a:t>
            </a:r>
          </a:p>
          <a:p>
            <a:pPr rtl="0"/>
            <a:r>
              <a:rPr lang="it-IT" dirty="0"/>
              <a:t>Ogni processo ha un Id unico e il processo non guasto con l’ID più alto è il processo che dovrà essere eletto come leader; </a:t>
            </a:r>
          </a:p>
        </p:txBody>
      </p:sp>
    </p:spTree>
    <p:extLst>
      <p:ext uri="{BB962C8B-B14F-4D97-AF65-F5344CB8AC3E}">
        <p14:creationId xmlns:p14="http://schemas.microsoft.com/office/powerpoint/2010/main" val="111983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Server </a:t>
            </a:r>
            <a:r>
              <a:rPr lang="it-IT" dirty="0" err="1"/>
              <a:t>Registry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2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648"/>
            <a:ext cx="9144000" cy="619472"/>
          </a:xfrm>
        </p:spPr>
        <p:txBody>
          <a:bodyPr/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08720"/>
            <a:ext cx="9144000" cy="4267200"/>
          </a:xfrm>
        </p:spPr>
        <p:txBody>
          <a:bodyPr/>
          <a:lstStyle/>
          <a:p>
            <a:r>
              <a:rPr lang="it-IT" dirty="0"/>
              <a:t>Affinché ogni processo sia a conoscenza degli altri nodi nel sistema distribuito è stato realizzato un meccanismo di server </a:t>
            </a:r>
            <a:r>
              <a:rPr lang="it-IT" dirty="0" err="1"/>
              <a:t>discovery</a:t>
            </a:r>
            <a:r>
              <a:rPr lang="it-IT" dirty="0"/>
              <a:t>.</a:t>
            </a:r>
          </a:p>
          <a:p>
            <a:r>
              <a:rPr lang="it-IT" dirty="0"/>
              <a:t>Quando un nuovo processo desidera entrare a far parte del sistema, questo contatterà il Server </a:t>
            </a:r>
            <a:r>
              <a:rPr lang="it-IT" dirty="0" err="1"/>
              <a:t>registry</a:t>
            </a:r>
            <a:r>
              <a:rPr lang="it-IT" dirty="0"/>
              <a:t> ad un indirizzo noto, invocando il servizio </a:t>
            </a:r>
            <a:r>
              <a:rPr lang="it-IT" b="1" dirty="0" err="1"/>
              <a:t>JoinNetwork</a:t>
            </a:r>
            <a:r>
              <a:rPr lang="it-IT" dirty="0"/>
              <a:t>, in modo da ottenere: </a:t>
            </a:r>
          </a:p>
          <a:p>
            <a:pPr lvl="1"/>
            <a:r>
              <a:rPr lang="it-IT" dirty="0"/>
              <a:t>Il proprio Id;</a:t>
            </a:r>
          </a:p>
          <a:p>
            <a:pPr lvl="1"/>
            <a:r>
              <a:rPr lang="it-IT" dirty="0"/>
              <a:t>La lista dei processi nel sistema e il relativo ID.</a:t>
            </a:r>
          </a:p>
          <a:p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si occupa anche di aggiornare tutti i processi in rete in caso di una nuova entry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63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lvl="1"/>
            <a:r>
              <a:rPr lang="it-IT" dirty="0"/>
              <a:t>Un nuovo nodo entra nella rete.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7513BE-7E15-0A99-A1DF-5C03FA48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340768"/>
            <a:ext cx="8496944" cy="48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619472"/>
          </a:xfrm>
        </p:spPr>
        <p:txBody>
          <a:bodyPr/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36712"/>
            <a:ext cx="9144000" cy="4267200"/>
          </a:xfrm>
        </p:spPr>
        <p:txBody>
          <a:bodyPr/>
          <a:lstStyle/>
          <a:p>
            <a:pPr lvl="1"/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aggiorna la propria </a:t>
            </a:r>
            <a:r>
              <a:rPr lang="it-IT" dirty="0" err="1"/>
              <a:t>PeerList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risponde inviando un Id  e la </a:t>
            </a:r>
            <a:r>
              <a:rPr lang="it-IT" dirty="0" err="1"/>
              <a:t>PeerList</a:t>
            </a:r>
            <a:r>
              <a:rPr lang="it-IT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9244874-067C-3DDD-BA6B-12BE1B5C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1" t="13528" r="4352" b="15777"/>
          <a:stretch/>
        </p:blipFill>
        <p:spPr>
          <a:xfrm>
            <a:off x="2279576" y="1794876"/>
            <a:ext cx="7416824" cy="35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1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260648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1036712"/>
            <a:ext cx="9144000" cy="4267200"/>
          </a:xfrm>
        </p:spPr>
        <p:txBody>
          <a:bodyPr/>
          <a:lstStyle/>
          <a:p>
            <a:pPr lvl="1"/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invia l’aggiornamento a tutti i nodi (tranne all’ultimo entrato)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E3697C0-272D-DC52-546B-43FCB9A1F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5" t="3800" r="9077" b="3800"/>
          <a:stretch/>
        </p:blipFill>
        <p:spPr>
          <a:xfrm>
            <a:off x="3575212" y="1403983"/>
            <a:ext cx="5112568" cy="42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0338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schema di circuito (widescreen)</Template>
  <TotalTime>321</TotalTime>
  <Words>1795</Words>
  <Application>Microsoft Office PowerPoint</Application>
  <PresentationFormat>Widescreen</PresentationFormat>
  <Paragraphs>123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Aptos</vt:lpstr>
      <vt:lpstr>Arial</vt:lpstr>
      <vt:lpstr>Candara</vt:lpstr>
      <vt:lpstr>Consolas</vt:lpstr>
      <vt:lpstr>Informatica 16x9</vt:lpstr>
      <vt:lpstr>Sistemi Distribuiti e cloud Computing</vt:lpstr>
      <vt:lpstr>Introduzione</vt:lpstr>
      <vt:lpstr>Elezione nei sistemi distribuiti:</vt:lpstr>
      <vt:lpstr>Assunzioni per il funzionamento:</vt:lpstr>
      <vt:lpstr>Server Registry</vt:lpstr>
      <vt:lpstr>Server registry</vt:lpstr>
      <vt:lpstr>Server registry: Funzionamento</vt:lpstr>
      <vt:lpstr>Server registry: Funzionamento</vt:lpstr>
      <vt:lpstr>Server registry: Funzionamento</vt:lpstr>
      <vt:lpstr>Server registry e crash-recovery</vt:lpstr>
      <vt:lpstr>Server registry e crash-recovery</vt:lpstr>
      <vt:lpstr>Server registry e crash-recovery</vt:lpstr>
      <vt:lpstr>Server registry e crash-recovery</vt:lpstr>
      <vt:lpstr>Server registry: duplicazione e guasti</vt:lpstr>
      <vt:lpstr>Server registry: duplicazione e guasti</vt:lpstr>
      <vt:lpstr>Server registry: duplicazione e guasti</vt:lpstr>
      <vt:lpstr>Server registry: duplicazione e guasti</vt:lpstr>
      <vt:lpstr>Server registry: duplicazione e guasti</vt:lpstr>
      <vt:lpstr>Algoritmi di elezione distribuita</vt:lpstr>
      <vt:lpstr>Algoritmo di Bully:</vt:lpstr>
      <vt:lpstr>Algoritmo di Bully:</vt:lpstr>
      <vt:lpstr>Algoritmo di bully: Costo computazionale</vt:lpstr>
      <vt:lpstr>Algoritmo DKR:</vt:lpstr>
      <vt:lpstr>Algoritmo DKR: variabili utilizzate:</vt:lpstr>
      <vt:lpstr>Algoritmo DKR: variabili utilizzate</vt:lpstr>
      <vt:lpstr>Algoritmo DKR: Funzionamento</vt:lpstr>
      <vt:lpstr>Algoritmo DKR: Funzionamento</vt:lpstr>
      <vt:lpstr>Algoritmo DKR: Funzionamento</vt:lpstr>
      <vt:lpstr>Algoritmo DKR: Funzionamento</vt:lpstr>
      <vt:lpstr>Algoritmo DKR: Funzionamento</vt:lpstr>
      <vt:lpstr>Algoritmo DKR: Funzionamento</vt:lpstr>
      <vt:lpstr>Algoritmo DKR: Funzionamento</vt:lpstr>
      <vt:lpstr>Tecnologie Utilizzate</vt:lpstr>
      <vt:lpstr>Linguaggio di programmazione: gRPC in go</vt:lpstr>
      <vt:lpstr>Docker</vt:lpstr>
      <vt:lpstr>Docker</vt:lpstr>
      <vt:lpstr>EC2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Distribuiti e cloud Computing</dc:title>
  <dc:creator>lorenzo grande</dc:creator>
  <cp:lastModifiedBy>lorenzo grande</cp:lastModifiedBy>
  <cp:revision>5</cp:revision>
  <dcterms:created xsi:type="dcterms:W3CDTF">2024-05-09T09:30:03Z</dcterms:created>
  <dcterms:modified xsi:type="dcterms:W3CDTF">2024-05-22T09:06:34Z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