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A186AA-C60C-4684-93FA-A77AC5592941}">
  <a:tblStyle styleId="{08A186AA-C60C-4684-93FA-A77AC55929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61401e1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61401e1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42300" y="304200"/>
            <a:ext cx="8285700" cy="4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</a:rPr>
              <a:t>In questo esercizio ho disegnato e strutturato la rete di un’azienda divisa in 2 palazzi ognuno composto da 4 piani ma separati da una strada di lunghezza di circa 30 metri.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</a:rPr>
              <a:t>preventivo: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2F3437"/>
                </a:solidFill>
              </a:rPr>
              <a:t>Router/Gateway </a:t>
            </a:r>
            <a:r>
              <a:rPr b="1" lang="it" sz="1500">
                <a:solidFill>
                  <a:srgbClr val="2F3437"/>
                </a:solidFill>
              </a:rPr>
              <a:t>Cisco - ASR1001                              totale 344 €</a:t>
            </a:r>
            <a:endParaRPr b="1" sz="1500">
              <a:solidFill>
                <a:srgbClr val="2F343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</a:rPr>
              <a:t>Switch </a:t>
            </a:r>
            <a:r>
              <a:rPr b="1" lang="it" sz="1500">
                <a:solidFill>
                  <a:srgbClr val="111112"/>
                </a:solidFill>
              </a:rPr>
              <a:t>SWITCH D-LINK DMS-106XT           totale  1560 €</a:t>
            </a:r>
            <a:endParaRPr b="1" sz="1500">
              <a:solidFill>
                <a:srgbClr val="1111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111112"/>
                </a:solidFill>
              </a:rPr>
              <a:t>PC</a:t>
            </a:r>
            <a:r>
              <a:rPr b="1" lang="it" sz="1500">
                <a:solidFill>
                  <a:srgbClr val="111112"/>
                </a:solidFill>
              </a:rPr>
              <a:t> </a:t>
            </a:r>
            <a:r>
              <a:rPr lang="it" sz="1500">
                <a:solidFill>
                  <a:srgbClr val="111112"/>
                </a:solidFill>
              </a:rPr>
              <a:t>240</a:t>
            </a:r>
            <a:r>
              <a:rPr b="1" lang="it" sz="1500">
                <a:solidFill>
                  <a:srgbClr val="111112"/>
                </a:solidFill>
              </a:rPr>
              <a:t>                                                                 totale 240000 €</a:t>
            </a:r>
            <a:endParaRPr b="1" sz="1500">
              <a:solidFill>
                <a:srgbClr val="11111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</a:rPr>
              <a:t>Manodopera (45€ x 70 ore)                           </a:t>
            </a:r>
            <a:r>
              <a:rPr b="1" lang="it" sz="1500">
                <a:solidFill>
                  <a:schemeClr val="dk1"/>
                </a:solidFill>
              </a:rPr>
              <a:t>totale= 3150 €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dk1"/>
                </a:solidFill>
              </a:rPr>
              <a:t>Access point </a:t>
            </a:r>
            <a:r>
              <a:rPr b="1" lang="it" sz="1500">
                <a:solidFill>
                  <a:srgbClr val="0F1111"/>
                </a:solidFill>
              </a:rPr>
              <a:t>TP-Link </a:t>
            </a:r>
            <a:r>
              <a:rPr b="1" lang="it" sz="1500">
                <a:solidFill>
                  <a:srgbClr val="0F1111"/>
                </a:solidFill>
              </a:rPr>
              <a:t>EAP 610</a:t>
            </a:r>
            <a:r>
              <a:rPr b="1" lang="it" sz="1500">
                <a:solidFill>
                  <a:srgbClr val="0F1111"/>
                </a:solidFill>
              </a:rPr>
              <a:t> AX 1800</a:t>
            </a:r>
            <a:r>
              <a:rPr lang="it" sz="1500">
                <a:solidFill>
                  <a:srgbClr val="0F1111"/>
                </a:solidFill>
              </a:rPr>
              <a:t> 8       </a:t>
            </a:r>
            <a:r>
              <a:rPr b="1" lang="it" sz="1500">
                <a:solidFill>
                  <a:srgbClr val="0F1111"/>
                </a:solidFill>
              </a:rPr>
              <a:t> totale = 880</a:t>
            </a:r>
            <a:endParaRPr b="1" sz="1500">
              <a:solidFill>
                <a:srgbClr val="0F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0F1111"/>
                </a:solidFill>
              </a:rPr>
              <a:t>Cavo </a:t>
            </a:r>
            <a:r>
              <a:rPr b="1" lang="it" sz="1500">
                <a:solidFill>
                  <a:srgbClr val="0F1111"/>
                </a:solidFill>
              </a:rPr>
              <a:t>CAT 6</a:t>
            </a:r>
            <a:r>
              <a:rPr lang="it" sz="1500">
                <a:solidFill>
                  <a:srgbClr val="0F1111"/>
                </a:solidFill>
              </a:rPr>
              <a:t> (100m)                                        </a:t>
            </a:r>
            <a:r>
              <a:rPr b="1" lang="it" sz="1500">
                <a:solidFill>
                  <a:srgbClr val="0F1111"/>
                </a:solidFill>
              </a:rPr>
              <a:t>valore= 60€</a:t>
            </a:r>
            <a:endParaRPr b="1" sz="1500">
              <a:solidFill>
                <a:srgbClr val="0F111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rgbClr val="0F1111"/>
                </a:solidFill>
              </a:rPr>
              <a:t>							</a:t>
            </a:r>
            <a:r>
              <a:rPr b="1" i="1" lang="it" sz="1500">
                <a:solidFill>
                  <a:srgbClr val="0F1111"/>
                </a:solidFill>
              </a:rPr>
              <a:t>TOTALE=245995.</a:t>
            </a:r>
            <a:endParaRPr b="1" i="1" sz="1500">
              <a:solidFill>
                <a:srgbClr val="0F111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1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{08A186AA-C60C-4684-93FA-A77AC5592941}</a:tableStyleId>
              </a:tblPr>
              <a:tblGrid>
                <a:gridCol w="1886500"/>
                <a:gridCol w="2036725"/>
              </a:tblGrid>
              <a:tr h="158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30 pc 100*30= 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30000 €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router 172 €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AP 110 €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switch 195€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.168.0.0/26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0.63/26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.168.1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0.1/26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0.62/26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125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30 pc 100*30= 30000 €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AP 110 €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switch 195€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.168.1.0/26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1.63/26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1.1/26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1.62/26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125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30 pc 1000*30= 30000 €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AP 110 €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switch 195€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.168.2.0/26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193.168.2.63/26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193.168.3.1/26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193.168.2.1/26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193.168.2.62/26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125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30 pc 1000*30= 30000 €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AP 110 €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switch 195€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.168.3.0/26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93.168.3.63/26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193.168.4.1/26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193.168.3.1/26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193.168.3.62/26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  <p:cxnSp>
        <p:nvCxnSpPr>
          <p:cNvPr id="60" name="Google Shape;60;p14"/>
          <p:cNvCxnSpPr/>
          <p:nvPr/>
        </p:nvCxnSpPr>
        <p:spPr>
          <a:xfrm>
            <a:off x="3923225" y="5030000"/>
            <a:ext cx="147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4"/>
          <p:cNvSpPr txBox="1"/>
          <p:nvPr/>
        </p:nvSpPr>
        <p:spPr>
          <a:xfrm>
            <a:off x="3865625" y="4476875"/>
            <a:ext cx="463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30 m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5397725" y="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{08A186AA-C60C-4684-93FA-A77AC5592941}</a:tableStyleId>
              </a:tblPr>
              <a:tblGrid>
                <a:gridCol w="1827425"/>
                <a:gridCol w="1918875"/>
              </a:tblGrid>
              <a:tr h="125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30 pc 1000*30= 30000 €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router 172 €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AP 110 €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switch 195€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193.168.20.0/26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193.168.20.63/26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193.168.21.1/26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193.168.20.1/26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193.168.20.62/26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125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30 pc 1000*30= 30000 €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AP 110 €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switch 195€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.168.21.0/26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.168.21.63/26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.168.22.1/26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.168.21.1/26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.168.21.62/26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125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30 pc 1000*30= 30000 €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AP 110 €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switch 195€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.168.22.0/26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.168.22.63/26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.168.23.1/26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.168.22.1/26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.168.22.62/26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  <a:tr h="1257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30 pc 1000*30= 30000 €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AP 110 €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0000FF"/>
                          </a:solidFill>
                        </a:rPr>
                        <a:t>1 switch 195€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.168.23.0/26/26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.168.23.63/26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.168.24.1/26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.168.23.1/26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1155CC"/>
                          </a:solidFill>
                        </a:rPr>
                        <a:t>19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3</a:t>
                      </a:r>
                      <a:r>
                        <a:rPr b="1" lang="it">
                          <a:solidFill>
                            <a:srgbClr val="1155CC"/>
                          </a:solidFill>
                        </a:rPr>
                        <a:t>.168.23.62/26</a:t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1155CC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1C232"/>
                    </a:solidFill>
                  </a:tcPr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-1839250" y="364250"/>
            <a:ext cx="1431000" cy="21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-1829250" y="-26025"/>
            <a:ext cx="1651104" cy="1590840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-1699150" y="212350"/>
            <a:ext cx="1561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Dall’alto verso il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basso: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IP NETWORK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IP BROADCAST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IP GATEWAY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100">
                <a:solidFill>
                  <a:schemeClr val="dk1"/>
                </a:solidFill>
              </a:rPr>
              <a:t>IP HOST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