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77" r:id="rId6"/>
    <p:sldId id="266" r:id="rId7"/>
    <p:sldId id="269" r:id="rId8"/>
    <p:sldId id="274" r:id="rId9"/>
    <p:sldId id="270" r:id="rId10"/>
    <p:sldId id="259" r:id="rId11"/>
    <p:sldId id="279" r:id="rId12"/>
    <p:sldId id="280" r:id="rId13"/>
    <p:sldId id="281" r:id="rId14"/>
    <p:sldId id="282" r:id="rId15"/>
    <p:sldId id="267" r:id="rId16"/>
    <p:sldId id="260" r:id="rId17"/>
    <p:sldId id="275" r:id="rId18"/>
    <p:sldId id="276" r:id="rId19"/>
    <p:sldId id="261" r:id="rId20"/>
    <p:sldId id="273" r:id="rId21"/>
    <p:sldId id="265" r:id="rId22"/>
    <p:sldId id="271" r:id="rId23"/>
    <p:sldId id="272" r:id="rId24"/>
    <p:sldId id="268" r:id="rId25"/>
    <p:sldId id="262" r:id="rId26"/>
    <p:sldId id="263"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57" d="100"/>
          <a:sy n="57"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0D08-C785-13A1-E47B-5D6006A8F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643B1-02C1-2A3B-C9B0-B2F4DD258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C50C52-56E0-F23A-0C8F-83B0170E2538}"/>
              </a:ext>
            </a:extLst>
          </p:cNvPr>
          <p:cNvSpPr>
            <a:spLocks noGrp="1"/>
          </p:cNvSpPr>
          <p:nvPr>
            <p:ph type="dt" sz="half" idx="10"/>
          </p:nvPr>
        </p:nvSpPr>
        <p:spPr/>
        <p:txBody>
          <a:bodyPr/>
          <a:lstStyle/>
          <a:p>
            <a:fld id="{C0E804FD-C32D-439D-8226-765290BCF944}" type="datetimeFigureOut">
              <a:rPr lang="en-US" smtClean="0"/>
              <a:t>4/22/2024</a:t>
            </a:fld>
            <a:endParaRPr lang="en-US"/>
          </a:p>
        </p:txBody>
      </p:sp>
      <p:sp>
        <p:nvSpPr>
          <p:cNvPr id="5" name="Footer Placeholder 4">
            <a:extLst>
              <a:ext uri="{FF2B5EF4-FFF2-40B4-BE49-F238E27FC236}">
                <a16:creationId xmlns:a16="http://schemas.microsoft.com/office/drawing/2014/main" id="{250D859D-6382-F6CC-B289-70CDD807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EAC75-1115-F8A2-63D4-FD38548E8C53}"/>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60025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6644-C67F-B34F-5BF7-E5D56D055D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2B9FD6-A6CE-3C5E-84B9-51FE3A9C9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2131B-C67B-F106-EF69-B056BDECC7E7}"/>
              </a:ext>
            </a:extLst>
          </p:cNvPr>
          <p:cNvSpPr>
            <a:spLocks noGrp="1"/>
          </p:cNvSpPr>
          <p:nvPr>
            <p:ph type="dt" sz="half" idx="10"/>
          </p:nvPr>
        </p:nvSpPr>
        <p:spPr/>
        <p:txBody>
          <a:bodyPr/>
          <a:lstStyle/>
          <a:p>
            <a:fld id="{C0E804FD-C32D-439D-8226-765290BCF944}" type="datetimeFigureOut">
              <a:rPr lang="en-US" smtClean="0"/>
              <a:t>4/22/2024</a:t>
            </a:fld>
            <a:endParaRPr lang="en-US"/>
          </a:p>
        </p:txBody>
      </p:sp>
      <p:sp>
        <p:nvSpPr>
          <p:cNvPr id="5" name="Footer Placeholder 4">
            <a:extLst>
              <a:ext uri="{FF2B5EF4-FFF2-40B4-BE49-F238E27FC236}">
                <a16:creationId xmlns:a16="http://schemas.microsoft.com/office/drawing/2014/main" id="{43388191-DF56-4886-B338-4D0FDEC83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713C6-FA27-2464-B630-4A84CE2E182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98965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F8DA5-FB2D-BD2B-772A-18AF7F0D2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1E05D1-48E7-44AA-53A3-E17154F24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8CB2-468B-B1B1-322F-E3EB8E73A8AD}"/>
              </a:ext>
            </a:extLst>
          </p:cNvPr>
          <p:cNvSpPr>
            <a:spLocks noGrp="1"/>
          </p:cNvSpPr>
          <p:nvPr>
            <p:ph type="dt" sz="half" idx="10"/>
          </p:nvPr>
        </p:nvSpPr>
        <p:spPr/>
        <p:txBody>
          <a:bodyPr/>
          <a:lstStyle/>
          <a:p>
            <a:fld id="{C0E804FD-C32D-439D-8226-765290BCF944}" type="datetimeFigureOut">
              <a:rPr lang="en-US" smtClean="0"/>
              <a:t>4/22/2024</a:t>
            </a:fld>
            <a:endParaRPr lang="en-US"/>
          </a:p>
        </p:txBody>
      </p:sp>
      <p:sp>
        <p:nvSpPr>
          <p:cNvPr id="5" name="Footer Placeholder 4">
            <a:extLst>
              <a:ext uri="{FF2B5EF4-FFF2-40B4-BE49-F238E27FC236}">
                <a16:creationId xmlns:a16="http://schemas.microsoft.com/office/drawing/2014/main" id="{F6F5B224-F1D1-3981-963B-A979ECDB1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56F9E-120D-D7E7-10B2-8F6D5B811C4D}"/>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49141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F962-AD5A-74DD-CB4B-316BE729F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64077-EFD1-8769-41F8-DE90B4408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2DB45-9835-146D-6701-BC4256C3BEED}"/>
              </a:ext>
            </a:extLst>
          </p:cNvPr>
          <p:cNvSpPr>
            <a:spLocks noGrp="1"/>
          </p:cNvSpPr>
          <p:nvPr>
            <p:ph type="dt" sz="half" idx="10"/>
          </p:nvPr>
        </p:nvSpPr>
        <p:spPr/>
        <p:txBody>
          <a:bodyPr/>
          <a:lstStyle/>
          <a:p>
            <a:fld id="{C0E804FD-C32D-439D-8226-765290BCF944}" type="datetimeFigureOut">
              <a:rPr lang="en-US" smtClean="0"/>
              <a:t>4/22/2024</a:t>
            </a:fld>
            <a:endParaRPr lang="en-US"/>
          </a:p>
        </p:txBody>
      </p:sp>
      <p:sp>
        <p:nvSpPr>
          <p:cNvPr id="5" name="Footer Placeholder 4">
            <a:extLst>
              <a:ext uri="{FF2B5EF4-FFF2-40B4-BE49-F238E27FC236}">
                <a16:creationId xmlns:a16="http://schemas.microsoft.com/office/drawing/2014/main" id="{2956E9B3-FC16-9D5B-69C6-2DAB06E84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7E0F0-878B-8326-19DA-0F09E316F915}"/>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50715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1BAD-E885-C68F-783B-4295668B8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7DB6D0-468B-5463-7E26-F467700E5B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82E16-07E3-3BDA-B3B3-970324467D4B}"/>
              </a:ext>
            </a:extLst>
          </p:cNvPr>
          <p:cNvSpPr>
            <a:spLocks noGrp="1"/>
          </p:cNvSpPr>
          <p:nvPr>
            <p:ph type="dt" sz="half" idx="10"/>
          </p:nvPr>
        </p:nvSpPr>
        <p:spPr/>
        <p:txBody>
          <a:bodyPr/>
          <a:lstStyle/>
          <a:p>
            <a:fld id="{C0E804FD-C32D-439D-8226-765290BCF944}" type="datetimeFigureOut">
              <a:rPr lang="en-US" smtClean="0"/>
              <a:t>4/22/2024</a:t>
            </a:fld>
            <a:endParaRPr lang="en-US"/>
          </a:p>
        </p:txBody>
      </p:sp>
      <p:sp>
        <p:nvSpPr>
          <p:cNvPr id="5" name="Footer Placeholder 4">
            <a:extLst>
              <a:ext uri="{FF2B5EF4-FFF2-40B4-BE49-F238E27FC236}">
                <a16:creationId xmlns:a16="http://schemas.microsoft.com/office/drawing/2014/main" id="{979E3AF5-C00C-F404-8FB6-9077748A8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4292F-5B56-AE22-A4F9-1B3661DA1557}"/>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23321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DFB7-1983-4522-C61E-BE4A9E3386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40317-C65D-AF45-2C3F-2B43ACF4F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1B2CB6-81CB-EB70-DDEB-A3858274F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5428F9-FD4E-0E29-D33B-BA5DFC1C5D36}"/>
              </a:ext>
            </a:extLst>
          </p:cNvPr>
          <p:cNvSpPr>
            <a:spLocks noGrp="1"/>
          </p:cNvSpPr>
          <p:nvPr>
            <p:ph type="dt" sz="half" idx="10"/>
          </p:nvPr>
        </p:nvSpPr>
        <p:spPr/>
        <p:txBody>
          <a:bodyPr/>
          <a:lstStyle/>
          <a:p>
            <a:fld id="{C0E804FD-C32D-439D-8226-765290BCF944}" type="datetimeFigureOut">
              <a:rPr lang="en-US" smtClean="0"/>
              <a:t>4/22/2024</a:t>
            </a:fld>
            <a:endParaRPr lang="en-US"/>
          </a:p>
        </p:txBody>
      </p:sp>
      <p:sp>
        <p:nvSpPr>
          <p:cNvPr id="6" name="Footer Placeholder 5">
            <a:extLst>
              <a:ext uri="{FF2B5EF4-FFF2-40B4-BE49-F238E27FC236}">
                <a16:creationId xmlns:a16="http://schemas.microsoft.com/office/drawing/2014/main" id="{DDD0D59D-D5FC-8341-4CB6-768DA0D7E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F6034-9114-80BE-3499-234AEEDD34A6}"/>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10965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F112-AC6F-2A5B-C7A7-3299B0F7BF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52211F-1A2D-565D-2B74-6722A50AA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3C20F-1C6C-C082-F1C6-D3B0D9F80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BE111F-84CD-BF8D-FD73-EA4C82436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2F7E3-4570-D1C2-9567-FE43BF6A8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4F349D-EF80-A371-E4EF-2DDB3A13466B}"/>
              </a:ext>
            </a:extLst>
          </p:cNvPr>
          <p:cNvSpPr>
            <a:spLocks noGrp="1"/>
          </p:cNvSpPr>
          <p:nvPr>
            <p:ph type="dt" sz="half" idx="10"/>
          </p:nvPr>
        </p:nvSpPr>
        <p:spPr/>
        <p:txBody>
          <a:bodyPr/>
          <a:lstStyle/>
          <a:p>
            <a:fld id="{C0E804FD-C32D-439D-8226-765290BCF944}" type="datetimeFigureOut">
              <a:rPr lang="en-US" smtClean="0"/>
              <a:t>4/22/2024</a:t>
            </a:fld>
            <a:endParaRPr lang="en-US"/>
          </a:p>
        </p:txBody>
      </p:sp>
      <p:sp>
        <p:nvSpPr>
          <p:cNvPr id="8" name="Footer Placeholder 7">
            <a:extLst>
              <a:ext uri="{FF2B5EF4-FFF2-40B4-BE49-F238E27FC236}">
                <a16:creationId xmlns:a16="http://schemas.microsoft.com/office/drawing/2014/main" id="{7272DD19-B8DF-C578-EC27-4F7C1CAA08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94A73-6EF8-683D-C36F-5483EA1F90A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383226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5763-4FA7-6991-C7CF-245BD1B2F9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F3304-CDB2-D245-0FBE-8F3C81B3F8C8}"/>
              </a:ext>
            </a:extLst>
          </p:cNvPr>
          <p:cNvSpPr>
            <a:spLocks noGrp="1"/>
          </p:cNvSpPr>
          <p:nvPr>
            <p:ph type="dt" sz="half" idx="10"/>
          </p:nvPr>
        </p:nvSpPr>
        <p:spPr/>
        <p:txBody>
          <a:bodyPr/>
          <a:lstStyle/>
          <a:p>
            <a:fld id="{C0E804FD-C32D-439D-8226-765290BCF944}" type="datetimeFigureOut">
              <a:rPr lang="en-US" smtClean="0"/>
              <a:t>4/22/2024</a:t>
            </a:fld>
            <a:endParaRPr lang="en-US"/>
          </a:p>
        </p:txBody>
      </p:sp>
      <p:sp>
        <p:nvSpPr>
          <p:cNvPr id="4" name="Footer Placeholder 3">
            <a:extLst>
              <a:ext uri="{FF2B5EF4-FFF2-40B4-BE49-F238E27FC236}">
                <a16:creationId xmlns:a16="http://schemas.microsoft.com/office/drawing/2014/main" id="{B2072B8E-81D5-0580-32F3-3E8B72305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EB7CE4-1CEE-9C03-06E0-CDA26CBC98C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771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BA49A-47E2-A006-7039-BA5D1B2A8056}"/>
              </a:ext>
            </a:extLst>
          </p:cNvPr>
          <p:cNvSpPr>
            <a:spLocks noGrp="1"/>
          </p:cNvSpPr>
          <p:nvPr>
            <p:ph type="dt" sz="half" idx="10"/>
          </p:nvPr>
        </p:nvSpPr>
        <p:spPr/>
        <p:txBody>
          <a:bodyPr/>
          <a:lstStyle/>
          <a:p>
            <a:fld id="{C0E804FD-C32D-439D-8226-765290BCF944}" type="datetimeFigureOut">
              <a:rPr lang="en-US" smtClean="0"/>
              <a:t>4/22/2024</a:t>
            </a:fld>
            <a:endParaRPr lang="en-US"/>
          </a:p>
        </p:txBody>
      </p:sp>
      <p:sp>
        <p:nvSpPr>
          <p:cNvPr id="3" name="Footer Placeholder 2">
            <a:extLst>
              <a:ext uri="{FF2B5EF4-FFF2-40B4-BE49-F238E27FC236}">
                <a16:creationId xmlns:a16="http://schemas.microsoft.com/office/drawing/2014/main" id="{4028163F-731F-ADC6-22CF-7250862478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568D4-666B-61B7-6A7F-E6DD3D5E6B9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9850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162-5626-789E-7182-E82887935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131E07-0038-7112-CFFE-E6BE085D3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D197A8-D1ED-E27A-4C91-1673A9D1C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5D9C7-4627-5223-947E-468D622A74CC}"/>
              </a:ext>
            </a:extLst>
          </p:cNvPr>
          <p:cNvSpPr>
            <a:spLocks noGrp="1"/>
          </p:cNvSpPr>
          <p:nvPr>
            <p:ph type="dt" sz="half" idx="10"/>
          </p:nvPr>
        </p:nvSpPr>
        <p:spPr/>
        <p:txBody>
          <a:bodyPr/>
          <a:lstStyle/>
          <a:p>
            <a:fld id="{C0E804FD-C32D-439D-8226-765290BCF944}" type="datetimeFigureOut">
              <a:rPr lang="en-US" smtClean="0"/>
              <a:t>4/22/2024</a:t>
            </a:fld>
            <a:endParaRPr lang="en-US"/>
          </a:p>
        </p:txBody>
      </p:sp>
      <p:sp>
        <p:nvSpPr>
          <p:cNvPr id="6" name="Footer Placeholder 5">
            <a:extLst>
              <a:ext uri="{FF2B5EF4-FFF2-40B4-BE49-F238E27FC236}">
                <a16:creationId xmlns:a16="http://schemas.microsoft.com/office/drawing/2014/main" id="{6FE1B332-A09F-D9FE-8798-F2A9DEC3C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D4FCC-FE59-3F96-C5A6-3DA287785398}"/>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228459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6D5D-E496-89FA-74A9-4C71A5062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38CFA-9CFA-5E25-6829-BDF93875E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AB42DF-7767-9525-6D9F-0158B247F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33847-E4C7-4793-6CDC-1B1638BC2E3A}"/>
              </a:ext>
            </a:extLst>
          </p:cNvPr>
          <p:cNvSpPr>
            <a:spLocks noGrp="1"/>
          </p:cNvSpPr>
          <p:nvPr>
            <p:ph type="dt" sz="half" idx="10"/>
          </p:nvPr>
        </p:nvSpPr>
        <p:spPr/>
        <p:txBody>
          <a:bodyPr/>
          <a:lstStyle/>
          <a:p>
            <a:fld id="{C0E804FD-C32D-439D-8226-765290BCF944}" type="datetimeFigureOut">
              <a:rPr lang="en-US" smtClean="0"/>
              <a:t>4/22/2024</a:t>
            </a:fld>
            <a:endParaRPr lang="en-US"/>
          </a:p>
        </p:txBody>
      </p:sp>
      <p:sp>
        <p:nvSpPr>
          <p:cNvPr id="6" name="Footer Placeholder 5">
            <a:extLst>
              <a:ext uri="{FF2B5EF4-FFF2-40B4-BE49-F238E27FC236}">
                <a16:creationId xmlns:a16="http://schemas.microsoft.com/office/drawing/2014/main" id="{923A6E45-294A-D85E-368F-184B7FF67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3F22F-67F8-6752-58B2-69C36EC8A2AF}"/>
              </a:ext>
            </a:extLst>
          </p:cNvPr>
          <p:cNvSpPr>
            <a:spLocks noGrp="1"/>
          </p:cNvSpPr>
          <p:nvPr>
            <p:ph type="sldNum" sz="quarter" idx="12"/>
          </p:nvPr>
        </p:nvSpPr>
        <p:spPr/>
        <p:txBody>
          <a:bodyPr/>
          <a:lstStyle/>
          <a:p>
            <a:fld id="{E430508F-1405-47A1-A0AA-8894237B9DDC}" type="slidenum">
              <a:rPr lang="en-US" smtClean="0"/>
              <a:t>‹#›</a:t>
            </a:fld>
            <a:endParaRPr lang="en-US"/>
          </a:p>
        </p:txBody>
      </p:sp>
    </p:spTree>
    <p:extLst>
      <p:ext uri="{BB962C8B-B14F-4D97-AF65-F5344CB8AC3E}">
        <p14:creationId xmlns:p14="http://schemas.microsoft.com/office/powerpoint/2010/main" val="191921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ECB3A-1A8C-5ACB-74F2-17B045225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14F116-6A33-9042-CB03-202497B42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738FE-7F85-B408-EABB-38F3C3B41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E804FD-C32D-439D-8226-765290BCF944}" type="datetimeFigureOut">
              <a:rPr lang="en-US" smtClean="0"/>
              <a:t>4/22/2024</a:t>
            </a:fld>
            <a:endParaRPr lang="en-US"/>
          </a:p>
        </p:txBody>
      </p:sp>
      <p:sp>
        <p:nvSpPr>
          <p:cNvPr id="5" name="Footer Placeholder 4">
            <a:extLst>
              <a:ext uri="{FF2B5EF4-FFF2-40B4-BE49-F238E27FC236}">
                <a16:creationId xmlns:a16="http://schemas.microsoft.com/office/drawing/2014/main" id="{620FFE42-0AD3-E199-0C18-DBE665CDF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7606CA-28B0-D3E4-A2D8-10D58BADF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30508F-1405-47A1-A0AA-8894237B9DDC}" type="slidenum">
              <a:rPr lang="en-US" smtClean="0"/>
              <a:t>‹#›</a:t>
            </a:fld>
            <a:endParaRPr lang="en-US"/>
          </a:p>
        </p:txBody>
      </p:sp>
    </p:spTree>
    <p:extLst>
      <p:ext uri="{BB962C8B-B14F-4D97-AF65-F5344CB8AC3E}">
        <p14:creationId xmlns:p14="http://schemas.microsoft.com/office/powerpoint/2010/main" val="3732319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99DA-33F1-86FC-29F2-EBC5FD5C3EED}"/>
              </a:ext>
            </a:extLst>
          </p:cNvPr>
          <p:cNvSpPr>
            <a:spLocks noGrp="1"/>
          </p:cNvSpPr>
          <p:nvPr>
            <p:ph type="ctrTitle"/>
          </p:nvPr>
        </p:nvSpPr>
        <p:spPr/>
        <p:txBody>
          <a:bodyPr/>
          <a:lstStyle/>
          <a:p>
            <a:r>
              <a:rPr lang="en-US" dirty="0"/>
              <a:t>Approximate Computing</a:t>
            </a:r>
          </a:p>
        </p:txBody>
      </p:sp>
      <p:sp>
        <p:nvSpPr>
          <p:cNvPr id="3" name="Subtitle 2">
            <a:extLst>
              <a:ext uri="{FF2B5EF4-FFF2-40B4-BE49-F238E27FC236}">
                <a16:creationId xmlns:a16="http://schemas.microsoft.com/office/drawing/2014/main" id="{BBF7104B-E9FA-4E01-BAF4-64A44D876208}"/>
              </a:ext>
            </a:extLst>
          </p:cNvPr>
          <p:cNvSpPr>
            <a:spLocks noGrp="1"/>
          </p:cNvSpPr>
          <p:nvPr>
            <p:ph type="subTitle" idx="1"/>
          </p:nvPr>
        </p:nvSpPr>
        <p:spPr/>
        <p:txBody>
          <a:bodyPr/>
          <a:lstStyle/>
          <a:p>
            <a:r>
              <a:rPr lang="en-US" dirty="0"/>
              <a:t>Marvin Sevilla</a:t>
            </a:r>
          </a:p>
        </p:txBody>
      </p:sp>
    </p:spTree>
    <p:extLst>
      <p:ext uri="{BB962C8B-B14F-4D97-AF65-F5344CB8AC3E}">
        <p14:creationId xmlns:p14="http://schemas.microsoft.com/office/powerpoint/2010/main" val="3593525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7EF3-B62E-0C45-228C-AD38CDF38644}"/>
              </a:ext>
            </a:extLst>
          </p:cNvPr>
          <p:cNvSpPr>
            <a:spLocks noGrp="1"/>
          </p:cNvSpPr>
          <p:nvPr>
            <p:ph type="title"/>
          </p:nvPr>
        </p:nvSpPr>
        <p:spPr>
          <a:xfrm>
            <a:off x="838200" y="365125"/>
            <a:ext cx="10354733" cy="1325563"/>
          </a:xfrm>
        </p:spPr>
        <p:txBody>
          <a:bodyPr/>
          <a:lstStyle/>
          <a:p>
            <a:r>
              <a:rPr lang="en-US" dirty="0"/>
              <a:t>Real Life Examples </a:t>
            </a:r>
          </a:p>
        </p:txBody>
      </p:sp>
      <p:sp>
        <p:nvSpPr>
          <p:cNvPr id="3" name="Content Placeholder 2">
            <a:extLst>
              <a:ext uri="{FF2B5EF4-FFF2-40B4-BE49-F238E27FC236}">
                <a16:creationId xmlns:a16="http://schemas.microsoft.com/office/drawing/2014/main" id="{0527B226-97EB-9638-144C-4B452FFAEC0C}"/>
              </a:ext>
            </a:extLst>
          </p:cNvPr>
          <p:cNvSpPr>
            <a:spLocks noGrp="1"/>
          </p:cNvSpPr>
          <p:nvPr>
            <p:ph idx="1"/>
          </p:nvPr>
        </p:nvSpPr>
        <p:spPr/>
        <p:txBody>
          <a:bodyPr>
            <a:normAutofit fontScale="92500" lnSpcReduction="20000"/>
          </a:bodyPr>
          <a:lstStyle/>
          <a:p>
            <a:r>
              <a:rPr lang="en-US" dirty="0"/>
              <a:t>Often used to meet project budget or time requirements </a:t>
            </a:r>
          </a:p>
          <a:p>
            <a:r>
              <a:rPr lang="en-US" dirty="0"/>
              <a:t>Well known approximation methods include fixed point, block floating point, and floating point </a:t>
            </a:r>
          </a:p>
          <a:p>
            <a:r>
              <a:rPr lang="en-US" dirty="0"/>
              <a:t>"...approximate computing techniques need to exploit the error-tolerance of humans and neural networks. This optimization can lead to lightweight neural networks." (21, Srivastava, Srishti, et al. "A Survey of Deep Learning Techniques for Vehicle Detection from UAV Images." CSE Department, IIT Dharwad, India, ECE Department, NIT Trichy, India, ECE Department, IIT Roorkee, India, 2024.)</a:t>
            </a:r>
          </a:p>
          <a:p>
            <a:r>
              <a:rPr lang="en-US" dirty="0" err="1"/>
              <a:t>Stochiastic</a:t>
            </a:r>
            <a:r>
              <a:rPr lang="en-US" dirty="0"/>
              <a:t>/Probabilistic Computing, which is designed to infer based on data (e.g. a person buys yoga pants, a set of dumbbells, books on nutrition: make an inference). Requires testing many scenarios and noting features that are </a:t>
            </a:r>
            <a:r>
              <a:rPr lang="en-US" dirty="0" err="1"/>
              <a:t>freqently</a:t>
            </a:r>
            <a:r>
              <a:rPr lang="en-US" dirty="0"/>
              <a:t> present in all scenarios </a:t>
            </a:r>
          </a:p>
        </p:txBody>
      </p:sp>
    </p:spTree>
    <p:extLst>
      <p:ext uri="{BB962C8B-B14F-4D97-AF65-F5344CB8AC3E}">
        <p14:creationId xmlns:p14="http://schemas.microsoft.com/office/powerpoint/2010/main" val="345198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7EF3-B62E-0C45-228C-AD38CDF38644}"/>
              </a:ext>
            </a:extLst>
          </p:cNvPr>
          <p:cNvSpPr>
            <a:spLocks noGrp="1"/>
          </p:cNvSpPr>
          <p:nvPr>
            <p:ph type="title"/>
          </p:nvPr>
        </p:nvSpPr>
        <p:spPr>
          <a:xfrm>
            <a:off x="838200" y="365125"/>
            <a:ext cx="10354733" cy="1325563"/>
          </a:xfrm>
        </p:spPr>
        <p:txBody>
          <a:bodyPr/>
          <a:lstStyle/>
          <a:p>
            <a:r>
              <a:rPr lang="en-US" dirty="0"/>
              <a:t>Real Life Examples </a:t>
            </a:r>
          </a:p>
        </p:txBody>
      </p:sp>
      <p:sp>
        <p:nvSpPr>
          <p:cNvPr id="3" name="Content Placeholder 2">
            <a:extLst>
              <a:ext uri="{FF2B5EF4-FFF2-40B4-BE49-F238E27FC236}">
                <a16:creationId xmlns:a16="http://schemas.microsoft.com/office/drawing/2014/main" id="{0527B226-97EB-9638-144C-4B452FFAEC0C}"/>
              </a:ext>
            </a:extLst>
          </p:cNvPr>
          <p:cNvSpPr>
            <a:spLocks noGrp="1"/>
          </p:cNvSpPr>
          <p:nvPr>
            <p:ph idx="1"/>
          </p:nvPr>
        </p:nvSpPr>
        <p:spPr/>
        <p:txBody>
          <a:bodyPr>
            <a:normAutofit/>
          </a:bodyPr>
          <a:lstStyle/>
          <a:p>
            <a:r>
              <a:rPr lang="en-US" dirty="0"/>
              <a:t>Video Compression </a:t>
            </a:r>
          </a:p>
          <a:p>
            <a:r>
              <a:rPr lang="en-US" dirty="0"/>
              <a:t>Image Compression</a:t>
            </a:r>
          </a:p>
          <a:p>
            <a:r>
              <a:rPr lang="en-US" dirty="0"/>
              <a:t>Max Pooling </a:t>
            </a:r>
          </a:p>
          <a:p>
            <a:r>
              <a:rPr lang="en-US" dirty="0"/>
              <a:t>ANSYS Mesh Density </a:t>
            </a:r>
          </a:p>
          <a:p>
            <a:r>
              <a:rPr lang="en-US" dirty="0"/>
              <a:t>Function Approximation </a:t>
            </a:r>
          </a:p>
          <a:p>
            <a:r>
              <a:rPr lang="en-US" dirty="0"/>
              <a:t>Single vs. Double Precision GPU computation with Roofline Graph</a:t>
            </a:r>
          </a:p>
          <a:p>
            <a:endParaRPr lang="en-US" dirty="0"/>
          </a:p>
        </p:txBody>
      </p:sp>
    </p:spTree>
    <p:extLst>
      <p:ext uri="{BB962C8B-B14F-4D97-AF65-F5344CB8AC3E}">
        <p14:creationId xmlns:p14="http://schemas.microsoft.com/office/powerpoint/2010/main" val="394072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7EF3-B62E-0C45-228C-AD38CDF38644}"/>
              </a:ext>
            </a:extLst>
          </p:cNvPr>
          <p:cNvSpPr>
            <a:spLocks noGrp="1"/>
          </p:cNvSpPr>
          <p:nvPr>
            <p:ph type="title"/>
          </p:nvPr>
        </p:nvSpPr>
        <p:spPr>
          <a:xfrm>
            <a:off x="838200" y="365125"/>
            <a:ext cx="10354733" cy="1325563"/>
          </a:xfrm>
        </p:spPr>
        <p:txBody>
          <a:bodyPr/>
          <a:lstStyle/>
          <a:p>
            <a:r>
              <a:rPr lang="en-US" dirty="0"/>
              <a:t>Real Life Examples </a:t>
            </a:r>
          </a:p>
        </p:txBody>
      </p:sp>
      <p:pic>
        <p:nvPicPr>
          <p:cNvPr id="7" name="Picture 6">
            <a:extLst>
              <a:ext uri="{FF2B5EF4-FFF2-40B4-BE49-F238E27FC236}">
                <a16:creationId xmlns:a16="http://schemas.microsoft.com/office/drawing/2014/main" id="{CBCB0C5B-2464-752D-6660-68C1B387384D}"/>
              </a:ext>
            </a:extLst>
          </p:cNvPr>
          <p:cNvPicPr>
            <a:picLocks noChangeAspect="1"/>
          </p:cNvPicPr>
          <p:nvPr/>
        </p:nvPicPr>
        <p:blipFill>
          <a:blip r:embed="rId2"/>
          <a:stretch>
            <a:fillRect/>
          </a:stretch>
        </p:blipFill>
        <p:spPr>
          <a:xfrm>
            <a:off x="3588830" y="1537761"/>
            <a:ext cx="4853472" cy="4955114"/>
          </a:xfrm>
          <a:prstGeom prst="rect">
            <a:avLst/>
          </a:prstGeom>
        </p:spPr>
      </p:pic>
    </p:spTree>
    <p:extLst>
      <p:ext uri="{BB962C8B-B14F-4D97-AF65-F5344CB8AC3E}">
        <p14:creationId xmlns:p14="http://schemas.microsoft.com/office/powerpoint/2010/main" val="1036011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7EF3-B62E-0C45-228C-AD38CDF38644}"/>
              </a:ext>
            </a:extLst>
          </p:cNvPr>
          <p:cNvSpPr>
            <a:spLocks noGrp="1"/>
          </p:cNvSpPr>
          <p:nvPr>
            <p:ph type="title"/>
          </p:nvPr>
        </p:nvSpPr>
        <p:spPr>
          <a:xfrm>
            <a:off x="838200" y="365125"/>
            <a:ext cx="10354733" cy="1325563"/>
          </a:xfrm>
        </p:spPr>
        <p:txBody>
          <a:bodyPr/>
          <a:lstStyle/>
          <a:p>
            <a:r>
              <a:rPr lang="en-US" dirty="0"/>
              <a:t>Real Life Examples </a:t>
            </a:r>
          </a:p>
        </p:txBody>
      </p:sp>
      <p:pic>
        <p:nvPicPr>
          <p:cNvPr id="6" name="Picture 5">
            <a:extLst>
              <a:ext uri="{FF2B5EF4-FFF2-40B4-BE49-F238E27FC236}">
                <a16:creationId xmlns:a16="http://schemas.microsoft.com/office/drawing/2014/main" id="{46342041-6A22-21AD-6F4E-21BD0BD28B98}"/>
              </a:ext>
            </a:extLst>
          </p:cNvPr>
          <p:cNvPicPr>
            <a:picLocks noChangeAspect="1"/>
          </p:cNvPicPr>
          <p:nvPr/>
        </p:nvPicPr>
        <p:blipFill>
          <a:blip r:embed="rId2"/>
          <a:stretch>
            <a:fillRect/>
          </a:stretch>
        </p:blipFill>
        <p:spPr>
          <a:xfrm>
            <a:off x="3471333" y="1690688"/>
            <a:ext cx="5249334" cy="4402668"/>
          </a:xfrm>
          <a:prstGeom prst="rect">
            <a:avLst/>
          </a:prstGeom>
        </p:spPr>
      </p:pic>
    </p:spTree>
    <p:extLst>
      <p:ext uri="{BB962C8B-B14F-4D97-AF65-F5344CB8AC3E}">
        <p14:creationId xmlns:p14="http://schemas.microsoft.com/office/powerpoint/2010/main" val="2617170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7EF3-B62E-0C45-228C-AD38CDF38644}"/>
              </a:ext>
            </a:extLst>
          </p:cNvPr>
          <p:cNvSpPr>
            <a:spLocks noGrp="1"/>
          </p:cNvSpPr>
          <p:nvPr>
            <p:ph type="title"/>
          </p:nvPr>
        </p:nvSpPr>
        <p:spPr>
          <a:xfrm>
            <a:off x="838200" y="365125"/>
            <a:ext cx="10354733" cy="1325563"/>
          </a:xfrm>
        </p:spPr>
        <p:txBody>
          <a:bodyPr/>
          <a:lstStyle/>
          <a:p>
            <a:r>
              <a:rPr lang="en-US" dirty="0"/>
              <a:t>Real Life Examples </a:t>
            </a:r>
          </a:p>
        </p:txBody>
      </p:sp>
      <p:pic>
        <p:nvPicPr>
          <p:cNvPr id="5122" name="Picture 2" descr="Roofline Performance Model - NERSC Documentation">
            <a:extLst>
              <a:ext uri="{FF2B5EF4-FFF2-40B4-BE49-F238E27FC236}">
                <a16:creationId xmlns:a16="http://schemas.microsoft.com/office/drawing/2014/main" id="{41B0EC41-93DA-DB06-1541-D3A53CC45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7" y="1812925"/>
            <a:ext cx="5953125"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014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7EF3-B62E-0C45-228C-AD38CDF38644}"/>
              </a:ext>
            </a:extLst>
          </p:cNvPr>
          <p:cNvSpPr>
            <a:spLocks noGrp="1"/>
          </p:cNvSpPr>
          <p:nvPr>
            <p:ph type="title"/>
          </p:nvPr>
        </p:nvSpPr>
        <p:spPr/>
        <p:txBody>
          <a:bodyPr/>
          <a:lstStyle/>
          <a:p>
            <a:r>
              <a:rPr lang="en-US" dirty="0"/>
              <a:t>Real Life Examples </a:t>
            </a:r>
          </a:p>
        </p:txBody>
      </p:sp>
      <p:pic>
        <p:nvPicPr>
          <p:cNvPr id="7" name="Picture 6">
            <a:extLst>
              <a:ext uri="{FF2B5EF4-FFF2-40B4-BE49-F238E27FC236}">
                <a16:creationId xmlns:a16="http://schemas.microsoft.com/office/drawing/2014/main" id="{C3CFEB94-4DE0-8B28-E40B-4B8EFFDCBED2}"/>
              </a:ext>
            </a:extLst>
          </p:cNvPr>
          <p:cNvPicPr>
            <a:picLocks noChangeAspect="1"/>
          </p:cNvPicPr>
          <p:nvPr/>
        </p:nvPicPr>
        <p:blipFill>
          <a:blip r:embed="rId2"/>
          <a:stretch>
            <a:fillRect/>
          </a:stretch>
        </p:blipFill>
        <p:spPr>
          <a:xfrm>
            <a:off x="495488" y="2032000"/>
            <a:ext cx="4732492" cy="2794000"/>
          </a:xfrm>
          <a:prstGeom prst="rect">
            <a:avLst/>
          </a:prstGeom>
        </p:spPr>
      </p:pic>
    </p:spTree>
    <p:extLst>
      <p:ext uri="{BB962C8B-B14F-4D97-AF65-F5344CB8AC3E}">
        <p14:creationId xmlns:p14="http://schemas.microsoft.com/office/powerpoint/2010/main" val="1927827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987E-B874-7CD4-5240-BA3860DDF21B}"/>
              </a:ext>
            </a:extLst>
          </p:cNvPr>
          <p:cNvSpPr>
            <a:spLocks noGrp="1"/>
          </p:cNvSpPr>
          <p:nvPr>
            <p:ph type="title"/>
          </p:nvPr>
        </p:nvSpPr>
        <p:spPr/>
        <p:txBody>
          <a:bodyPr/>
          <a:lstStyle/>
          <a:p>
            <a:r>
              <a:rPr lang="en-US" dirty="0"/>
              <a:t>Practical Applications </a:t>
            </a:r>
          </a:p>
        </p:txBody>
      </p:sp>
      <p:sp>
        <p:nvSpPr>
          <p:cNvPr id="3" name="Content Placeholder 2">
            <a:extLst>
              <a:ext uri="{FF2B5EF4-FFF2-40B4-BE49-F238E27FC236}">
                <a16:creationId xmlns:a16="http://schemas.microsoft.com/office/drawing/2014/main" id="{07BC1C93-AD05-B3DB-6450-88D94F8DC5FC}"/>
              </a:ext>
            </a:extLst>
          </p:cNvPr>
          <p:cNvSpPr>
            <a:spLocks noGrp="1"/>
          </p:cNvSpPr>
          <p:nvPr>
            <p:ph idx="1"/>
          </p:nvPr>
        </p:nvSpPr>
        <p:spPr/>
        <p:txBody>
          <a:bodyPr/>
          <a:lstStyle/>
          <a:p>
            <a:r>
              <a:rPr lang="en-US" dirty="0"/>
              <a:t>Code Perforation, Function Substitution, Approximate </a:t>
            </a:r>
            <a:r>
              <a:rPr lang="en-US" dirty="0" err="1"/>
              <a:t>Memoiztation</a:t>
            </a:r>
            <a:r>
              <a:rPr lang="en-US" dirty="0"/>
              <a:t>, Relaxed Synchronization (Lock Elision), Approximate Hardware </a:t>
            </a:r>
          </a:p>
          <a:p>
            <a:r>
              <a:rPr lang="en-US" dirty="0"/>
              <a:t>For example, choosing between using single and half precision numbers is a difference of ~3 bytes/13 bits </a:t>
            </a:r>
          </a:p>
          <a:p>
            <a:r>
              <a:rPr lang="en-US" dirty="0"/>
              <a:t>In unreliable hardware such as: an ALU that concludes 2+2 = 6 or Secondary Memory that interprets the memory location 0x3452 (12 in decimal) but retrieves from decimal memory location 40 </a:t>
            </a:r>
          </a:p>
          <a:p>
            <a:endParaRPr lang="en-US" dirty="0"/>
          </a:p>
        </p:txBody>
      </p:sp>
    </p:spTree>
    <p:extLst>
      <p:ext uri="{BB962C8B-B14F-4D97-AF65-F5344CB8AC3E}">
        <p14:creationId xmlns:p14="http://schemas.microsoft.com/office/powerpoint/2010/main" val="102951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987E-B874-7CD4-5240-BA3860DDF21B}"/>
              </a:ext>
            </a:extLst>
          </p:cNvPr>
          <p:cNvSpPr>
            <a:spLocks noGrp="1"/>
          </p:cNvSpPr>
          <p:nvPr>
            <p:ph type="title"/>
          </p:nvPr>
        </p:nvSpPr>
        <p:spPr/>
        <p:txBody>
          <a:bodyPr/>
          <a:lstStyle/>
          <a:p>
            <a:r>
              <a:rPr lang="en-US" dirty="0"/>
              <a:t>Practical Applications </a:t>
            </a:r>
          </a:p>
        </p:txBody>
      </p:sp>
      <p:pic>
        <p:nvPicPr>
          <p:cNvPr id="7" name="Picture 6">
            <a:extLst>
              <a:ext uri="{FF2B5EF4-FFF2-40B4-BE49-F238E27FC236}">
                <a16:creationId xmlns:a16="http://schemas.microsoft.com/office/drawing/2014/main" id="{D6DCEAD8-3195-DF55-8F00-3B03650E60CF}"/>
              </a:ext>
            </a:extLst>
          </p:cNvPr>
          <p:cNvPicPr>
            <a:picLocks noChangeAspect="1"/>
          </p:cNvPicPr>
          <p:nvPr/>
        </p:nvPicPr>
        <p:blipFill>
          <a:blip r:embed="rId2"/>
          <a:stretch>
            <a:fillRect/>
          </a:stretch>
        </p:blipFill>
        <p:spPr>
          <a:xfrm>
            <a:off x="2726266" y="1690688"/>
            <a:ext cx="6739468" cy="4622358"/>
          </a:xfrm>
          <a:prstGeom prst="rect">
            <a:avLst/>
          </a:prstGeom>
        </p:spPr>
      </p:pic>
    </p:spTree>
    <p:extLst>
      <p:ext uri="{BB962C8B-B14F-4D97-AF65-F5344CB8AC3E}">
        <p14:creationId xmlns:p14="http://schemas.microsoft.com/office/powerpoint/2010/main" val="62992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987E-B874-7CD4-5240-BA3860DDF21B}"/>
              </a:ext>
            </a:extLst>
          </p:cNvPr>
          <p:cNvSpPr>
            <a:spLocks noGrp="1"/>
          </p:cNvSpPr>
          <p:nvPr>
            <p:ph type="title"/>
          </p:nvPr>
        </p:nvSpPr>
        <p:spPr/>
        <p:txBody>
          <a:bodyPr/>
          <a:lstStyle/>
          <a:p>
            <a:r>
              <a:rPr lang="en-US" dirty="0"/>
              <a:t>Practical Applications </a:t>
            </a:r>
          </a:p>
        </p:txBody>
      </p:sp>
      <p:pic>
        <p:nvPicPr>
          <p:cNvPr id="4" name="Picture 3">
            <a:extLst>
              <a:ext uri="{FF2B5EF4-FFF2-40B4-BE49-F238E27FC236}">
                <a16:creationId xmlns:a16="http://schemas.microsoft.com/office/drawing/2014/main" id="{0B3CCF46-08A5-3E01-DB88-A1025578852B}"/>
              </a:ext>
            </a:extLst>
          </p:cNvPr>
          <p:cNvPicPr>
            <a:picLocks noChangeAspect="1"/>
          </p:cNvPicPr>
          <p:nvPr/>
        </p:nvPicPr>
        <p:blipFill>
          <a:blip r:embed="rId2"/>
          <a:stretch>
            <a:fillRect/>
          </a:stretch>
        </p:blipFill>
        <p:spPr>
          <a:xfrm>
            <a:off x="1551941" y="2031230"/>
            <a:ext cx="9088118" cy="3439005"/>
          </a:xfrm>
          <a:prstGeom prst="rect">
            <a:avLst/>
          </a:prstGeom>
        </p:spPr>
      </p:pic>
    </p:spTree>
    <p:extLst>
      <p:ext uri="{BB962C8B-B14F-4D97-AF65-F5344CB8AC3E}">
        <p14:creationId xmlns:p14="http://schemas.microsoft.com/office/powerpoint/2010/main" val="1618066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70F0-A0F0-5334-FA52-0318F1F7E336}"/>
              </a:ext>
            </a:extLst>
          </p:cNvPr>
          <p:cNvSpPr>
            <a:spLocks noGrp="1"/>
          </p:cNvSpPr>
          <p:nvPr>
            <p:ph type="title"/>
          </p:nvPr>
        </p:nvSpPr>
        <p:spPr/>
        <p:txBody>
          <a:bodyPr/>
          <a:lstStyle/>
          <a:p>
            <a:r>
              <a:rPr lang="en-US" dirty="0"/>
              <a:t>Under The Hood </a:t>
            </a:r>
          </a:p>
        </p:txBody>
      </p:sp>
      <p:sp>
        <p:nvSpPr>
          <p:cNvPr id="3" name="Content Placeholder 2">
            <a:extLst>
              <a:ext uri="{FF2B5EF4-FFF2-40B4-BE49-F238E27FC236}">
                <a16:creationId xmlns:a16="http://schemas.microsoft.com/office/drawing/2014/main" id="{1F762A2C-885D-C6B1-803E-2AAAFF7A066F}"/>
              </a:ext>
            </a:extLst>
          </p:cNvPr>
          <p:cNvSpPr>
            <a:spLocks noGrp="1"/>
          </p:cNvSpPr>
          <p:nvPr>
            <p:ph idx="1"/>
          </p:nvPr>
        </p:nvSpPr>
        <p:spPr/>
        <p:txBody>
          <a:bodyPr/>
          <a:lstStyle/>
          <a:p>
            <a:r>
              <a:rPr lang="en-US" dirty="0"/>
              <a:t>General Steps</a:t>
            </a:r>
          </a:p>
          <a:p>
            <a:pPr lvl="1"/>
            <a:r>
              <a:rPr lang="en-US" dirty="0"/>
              <a:t>Achieve minimal error result </a:t>
            </a:r>
          </a:p>
          <a:p>
            <a:pPr lvl="1"/>
            <a:r>
              <a:rPr lang="en-US" dirty="0"/>
              <a:t>Establish safe execution envelope</a:t>
            </a:r>
          </a:p>
          <a:p>
            <a:pPr lvl="1"/>
            <a:r>
              <a:rPr lang="en-US" dirty="0"/>
              <a:t>Relax semantics of program </a:t>
            </a:r>
          </a:p>
          <a:p>
            <a:pPr lvl="1"/>
            <a:r>
              <a:rPr lang="en-US" dirty="0"/>
              <a:t>Verify program result </a:t>
            </a:r>
          </a:p>
          <a:p>
            <a:r>
              <a:rPr lang="en-US" dirty="0"/>
              <a:t>Uses assertions (e.g. a / b such that b ≠ 0, where b≠0 is the assertion)</a:t>
            </a:r>
          </a:p>
          <a:p>
            <a:r>
              <a:rPr lang="en-US" dirty="0"/>
              <a:t>Prominent concerns with radically inaccurate results, rarely correct results, crashes or other malicious actions </a:t>
            </a:r>
          </a:p>
          <a:p>
            <a:r>
              <a:rPr lang="en-US" dirty="0"/>
              <a:t>These concerns are avoided via error bounding </a:t>
            </a:r>
          </a:p>
          <a:p>
            <a:endParaRPr lang="en-US" dirty="0"/>
          </a:p>
        </p:txBody>
      </p:sp>
    </p:spTree>
    <p:extLst>
      <p:ext uri="{BB962C8B-B14F-4D97-AF65-F5344CB8AC3E}">
        <p14:creationId xmlns:p14="http://schemas.microsoft.com/office/powerpoint/2010/main" val="58254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A89F-30A3-4B79-4AFE-31CCF8F899E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6374FD8-16BD-EA89-7952-5D8FA7123C0D}"/>
              </a:ext>
            </a:extLst>
          </p:cNvPr>
          <p:cNvSpPr>
            <a:spLocks noGrp="1"/>
          </p:cNvSpPr>
          <p:nvPr>
            <p:ph idx="1"/>
          </p:nvPr>
        </p:nvSpPr>
        <p:spPr/>
        <p:txBody>
          <a:bodyPr/>
          <a:lstStyle/>
          <a:p>
            <a:r>
              <a:rPr lang="en-US" dirty="0"/>
              <a:t>What is Approximate Computing </a:t>
            </a:r>
          </a:p>
          <a:p>
            <a:r>
              <a:rPr lang="en-US" dirty="0"/>
              <a:t>Real Life Examples </a:t>
            </a:r>
          </a:p>
          <a:p>
            <a:r>
              <a:rPr lang="en-US" dirty="0"/>
              <a:t>Practical Applications</a:t>
            </a:r>
          </a:p>
          <a:p>
            <a:r>
              <a:rPr lang="en-US" dirty="0"/>
              <a:t>Under The Hood </a:t>
            </a:r>
          </a:p>
          <a:p>
            <a:r>
              <a:rPr lang="en-US" dirty="0"/>
              <a:t>Image Algorithm Demo </a:t>
            </a:r>
          </a:p>
          <a:p>
            <a:r>
              <a:rPr lang="en-US" dirty="0"/>
              <a:t>Practical Coding Demo </a:t>
            </a:r>
          </a:p>
          <a:p>
            <a:r>
              <a:rPr lang="en-US" dirty="0"/>
              <a:t>Closing Remarks </a:t>
            </a:r>
          </a:p>
          <a:p>
            <a:endParaRPr lang="en-US" dirty="0"/>
          </a:p>
          <a:p>
            <a:endParaRPr lang="en-US" dirty="0"/>
          </a:p>
        </p:txBody>
      </p:sp>
    </p:spTree>
    <p:extLst>
      <p:ext uri="{BB962C8B-B14F-4D97-AF65-F5344CB8AC3E}">
        <p14:creationId xmlns:p14="http://schemas.microsoft.com/office/powerpoint/2010/main" val="369453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70F0-A0F0-5334-FA52-0318F1F7E336}"/>
              </a:ext>
            </a:extLst>
          </p:cNvPr>
          <p:cNvSpPr>
            <a:spLocks noGrp="1"/>
          </p:cNvSpPr>
          <p:nvPr>
            <p:ph type="title"/>
          </p:nvPr>
        </p:nvSpPr>
        <p:spPr/>
        <p:txBody>
          <a:bodyPr/>
          <a:lstStyle/>
          <a:p>
            <a:r>
              <a:rPr lang="en-US" dirty="0"/>
              <a:t>Under The Hood </a:t>
            </a:r>
          </a:p>
        </p:txBody>
      </p:sp>
      <p:sp>
        <p:nvSpPr>
          <p:cNvPr id="3" name="Content Placeholder 2">
            <a:extLst>
              <a:ext uri="{FF2B5EF4-FFF2-40B4-BE49-F238E27FC236}">
                <a16:creationId xmlns:a16="http://schemas.microsoft.com/office/drawing/2014/main" id="{1F762A2C-885D-C6B1-803E-2AAAFF7A066F}"/>
              </a:ext>
            </a:extLst>
          </p:cNvPr>
          <p:cNvSpPr>
            <a:spLocks noGrp="1"/>
          </p:cNvSpPr>
          <p:nvPr>
            <p:ph idx="1"/>
          </p:nvPr>
        </p:nvSpPr>
        <p:spPr/>
        <p:txBody>
          <a:bodyPr/>
          <a:lstStyle/>
          <a:p>
            <a:r>
              <a:rPr lang="en-US" dirty="0"/>
              <a:t>First thing’s first: develop quantitative verification systems</a:t>
            </a:r>
          </a:p>
          <a:p>
            <a:pPr lvl="1"/>
            <a:r>
              <a:rPr lang="en-US" dirty="0"/>
              <a:t>E.g. functions that verify the reliability of values or operations </a:t>
            </a:r>
          </a:p>
        </p:txBody>
      </p:sp>
    </p:spTree>
    <p:extLst>
      <p:ext uri="{BB962C8B-B14F-4D97-AF65-F5344CB8AC3E}">
        <p14:creationId xmlns:p14="http://schemas.microsoft.com/office/powerpoint/2010/main" val="2536005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70F0-A0F0-5334-FA52-0318F1F7E336}"/>
              </a:ext>
            </a:extLst>
          </p:cNvPr>
          <p:cNvSpPr>
            <a:spLocks noGrp="1"/>
          </p:cNvSpPr>
          <p:nvPr>
            <p:ph type="title"/>
          </p:nvPr>
        </p:nvSpPr>
        <p:spPr/>
        <p:txBody>
          <a:bodyPr/>
          <a:lstStyle/>
          <a:p>
            <a:r>
              <a:rPr lang="en-US" dirty="0"/>
              <a:t>Under The Hood </a:t>
            </a:r>
          </a:p>
        </p:txBody>
      </p:sp>
      <p:sp>
        <p:nvSpPr>
          <p:cNvPr id="3" name="Content Placeholder 2">
            <a:extLst>
              <a:ext uri="{FF2B5EF4-FFF2-40B4-BE49-F238E27FC236}">
                <a16:creationId xmlns:a16="http://schemas.microsoft.com/office/drawing/2014/main" id="{1F762A2C-885D-C6B1-803E-2AAAFF7A066F}"/>
              </a:ext>
            </a:extLst>
          </p:cNvPr>
          <p:cNvSpPr>
            <a:spLocks noGrp="1"/>
          </p:cNvSpPr>
          <p:nvPr>
            <p:ph idx="1"/>
          </p:nvPr>
        </p:nvSpPr>
        <p:spPr/>
        <p:txBody>
          <a:bodyPr>
            <a:normAutofit lnSpcReduction="10000"/>
          </a:bodyPr>
          <a:lstStyle/>
          <a:p>
            <a:r>
              <a:rPr lang="en-US" dirty="0"/>
              <a:t>Error Resilience Domains are application environments where approximate results are acceptable </a:t>
            </a:r>
          </a:p>
          <a:p>
            <a:pPr lvl="1"/>
            <a:r>
              <a:rPr lang="en-US" dirty="0"/>
              <a:t>Human Perception (e.g. things we can’t hear)</a:t>
            </a:r>
          </a:p>
          <a:p>
            <a:pPr lvl="1"/>
            <a:r>
              <a:rPr lang="en-US" dirty="0"/>
              <a:t>Data Redundancy (e.g. noisy data)</a:t>
            </a:r>
          </a:p>
          <a:p>
            <a:pPr lvl="1"/>
            <a:r>
              <a:rPr lang="en-US" dirty="0"/>
              <a:t>Generally, areas that have “No Golden Result” </a:t>
            </a:r>
          </a:p>
          <a:p>
            <a:r>
              <a:rPr lang="en-US" dirty="0"/>
              <a:t>End performance can be measured via things like data processing and feature extraction </a:t>
            </a:r>
          </a:p>
          <a:p>
            <a:r>
              <a:rPr lang="en-US" dirty="0"/>
              <a:t>Data processing refers to the quality of filtering, compression, or equivalent action which can be measured by human perception </a:t>
            </a:r>
          </a:p>
          <a:p>
            <a:r>
              <a:rPr lang="en-US" dirty="0"/>
              <a:t>Feature extraction refers to the identification of properties or characteristics of a data instance using algorithms/methods </a:t>
            </a:r>
          </a:p>
        </p:txBody>
      </p:sp>
    </p:spTree>
    <p:extLst>
      <p:ext uri="{BB962C8B-B14F-4D97-AF65-F5344CB8AC3E}">
        <p14:creationId xmlns:p14="http://schemas.microsoft.com/office/powerpoint/2010/main" val="2667012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70F0-A0F0-5334-FA52-0318F1F7E336}"/>
              </a:ext>
            </a:extLst>
          </p:cNvPr>
          <p:cNvSpPr>
            <a:spLocks noGrp="1"/>
          </p:cNvSpPr>
          <p:nvPr>
            <p:ph type="title"/>
          </p:nvPr>
        </p:nvSpPr>
        <p:spPr/>
        <p:txBody>
          <a:bodyPr/>
          <a:lstStyle/>
          <a:p>
            <a:r>
              <a:rPr lang="en-US" dirty="0"/>
              <a:t>Under The Hood </a:t>
            </a:r>
          </a:p>
        </p:txBody>
      </p:sp>
      <p:sp>
        <p:nvSpPr>
          <p:cNvPr id="3" name="Content Placeholder 2">
            <a:extLst>
              <a:ext uri="{FF2B5EF4-FFF2-40B4-BE49-F238E27FC236}">
                <a16:creationId xmlns:a16="http://schemas.microsoft.com/office/drawing/2014/main" id="{1F762A2C-885D-C6B1-803E-2AAAFF7A066F}"/>
              </a:ext>
            </a:extLst>
          </p:cNvPr>
          <p:cNvSpPr>
            <a:spLocks noGrp="1"/>
          </p:cNvSpPr>
          <p:nvPr>
            <p:ph idx="1"/>
          </p:nvPr>
        </p:nvSpPr>
        <p:spPr/>
        <p:txBody>
          <a:bodyPr>
            <a:normAutofit/>
          </a:bodyPr>
          <a:lstStyle/>
          <a:p>
            <a:r>
              <a:rPr lang="en-US" dirty="0"/>
              <a:t>Quantified Reliability</a:t>
            </a:r>
          </a:p>
          <a:p>
            <a:pPr lvl="1"/>
            <a:r>
              <a:rPr lang="en-US" dirty="0"/>
              <a:t>.99 * R(</a:t>
            </a:r>
            <a:r>
              <a:rPr lang="en-US" dirty="0" err="1"/>
              <a:t>x,y,src,dest</a:t>
            </a:r>
            <a:r>
              <a:rPr lang="en-US" dirty="0"/>
              <a:t>) &lt;= </a:t>
            </a:r>
            <a:r>
              <a:rPr lang="en-US" dirty="0" err="1"/>
              <a:t>rd</a:t>
            </a:r>
            <a:r>
              <a:rPr lang="en-US" dirty="0"/>
              <a:t>(</a:t>
            </a:r>
            <a:r>
              <a:rPr lang="en-US" dirty="0" err="1"/>
              <a:t>val</a:t>
            </a:r>
            <a:r>
              <a:rPr lang="en-US" dirty="0"/>
              <a:t>) * op(*.) * R(</a:t>
            </a:r>
            <a:r>
              <a:rPr lang="en-US" dirty="0" err="1"/>
              <a:t>val</a:t>
            </a:r>
            <a:r>
              <a:rPr lang="en-US" dirty="0"/>
              <a:t>)</a:t>
            </a:r>
          </a:p>
          <a:p>
            <a:pPr lvl="1"/>
            <a:r>
              <a:rPr lang="en-US" dirty="0"/>
              <a:t>In English:</a:t>
            </a:r>
          </a:p>
          <a:p>
            <a:pPr lvl="2"/>
            <a:r>
              <a:rPr lang="en-US" dirty="0"/>
              <a:t>Specified Bound * Reliability of Operation &lt;= the probability we read the value right * the probability the operand performs right * the probability that the input value itself is right </a:t>
            </a:r>
          </a:p>
          <a:p>
            <a:r>
              <a:rPr lang="en-US" dirty="0"/>
              <a:t>Then, we evaluate the reliability of everything (e.g. reading, writing, arithmetic, the representation of values themselves</a:t>
            </a:r>
          </a:p>
          <a:p>
            <a:r>
              <a:rPr lang="en-US" dirty="0"/>
              <a:t>It’s important that we use reliable inputs (determined by a function that measures their reliability), because if we put junk in, we get junk out</a:t>
            </a:r>
          </a:p>
        </p:txBody>
      </p:sp>
    </p:spTree>
    <p:extLst>
      <p:ext uri="{BB962C8B-B14F-4D97-AF65-F5344CB8AC3E}">
        <p14:creationId xmlns:p14="http://schemas.microsoft.com/office/powerpoint/2010/main" val="3521629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70F0-A0F0-5334-FA52-0318F1F7E336}"/>
              </a:ext>
            </a:extLst>
          </p:cNvPr>
          <p:cNvSpPr>
            <a:spLocks noGrp="1"/>
          </p:cNvSpPr>
          <p:nvPr>
            <p:ph type="title"/>
          </p:nvPr>
        </p:nvSpPr>
        <p:spPr/>
        <p:txBody>
          <a:bodyPr/>
          <a:lstStyle/>
          <a:p>
            <a:r>
              <a:rPr lang="en-US" dirty="0"/>
              <a:t>Under The Hood </a:t>
            </a:r>
          </a:p>
        </p:txBody>
      </p:sp>
      <p:pic>
        <p:nvPicPr>
          <p:cNvPr id="5" name="Picture 4">
            <a:extLst>
              <a:ext uri="{FF2B5EF4-FFF2-40B4-BE49-F238E27FC236}">
                <a16:creationId xmlns:a16="http://schemas.microsoft.com/office/drawing/2014/main" id="{533AE972-CDE8-962F-95FA-377B50C805F2}"/>
              </a:ext>
            </a:extLst>
          </p:cNvPr>
          <p:cNvPicPr>
            <a:picLocks noChangeAspect="1"/>
          </p:cNvPicPr>
          <p:nvPr/>
        </p:nvPicPr>
        <p:blipFill>
          <a:blip r:embed="rId2"/>
          <a:stretch>
            <a:fillRect/>
          </a:stretch>
        </p:blipFill>
        <p:spPr>
          <a:xfrm>
            <a:off x="3014133" y="2453971"/>
            <a:ext cx="6163734" cy="3217546"/>
          </a:xfrm>
          <a:prstGeom prst="rect">
            <a:avLst/>
          </a:prstGeom>
        </p:spPr>
      </p:pic>
    </p:spTree>
    <p:extLst>
      <p:ext uri="{BB962C8B-B14F-4D97-AF65-F5344CB8AC3E}">
        <p14:creationId xmlns:p14="http://schemas.microsoft.com/office/powerpoint/2010/main" val="1860444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70F0-A0F0-5334-FA52-0318F1F7E336}"/>
              </a:ext>
            </a:extLst>
          </p:cNvPr>
          <p:cNvSpPr>
            <a:spLocks noGrp="1"/>
          </p:cNvSpPr>
          <p:nvPr>
            <p:ph type="title"/>
          </p:nvPr>
        </p:nvSpPr>
        <p:spPr/>
        <p:txBody>
          <a:bodyPr/>
          <a:lstStyle/>
          <a:p>
            <a:r>
              <a:rPr lang="en-US" dirty="0"/>
              <a:t>Under The Hood </a:t>
            </a:r>
          </a:p>
        </p:txBody>
      </p:sp>
      <p:sp>
        <p:nvSpPr>
          <p:cNvPr id="3" name="Content Placeholder 2">
            <a:extLst>
              <a:ext uri="{FF2B5EF4-FFF2-40B4-BE49-F238E27FC236}">
                <a16:creationId xmlns:a16="http://schemas.microsoft.com/office/drawing/2014/main" id="{1F762A2C-885D-C6B1-803E-2AAAFF7A066F}"/>
              </a:ext>
            </a:extLst>
          </p:cNvPr>
          <p:cNvSpPr>
            <a:spLocks noGrp="1"/>
          </p:cNvSpPr>
          <p:nvPr>
            <p:ph idx="1"/>
          </p:nvPr>
        </p:nvSpPr>
        <p:spPr/>
        <p:txBody>
          <a:bodyPr/>
          <a:lstStyle/>
          <a:p>
            <a:r>
              <a:rPr lang="en-US" dirty="0"/>
              <a:t>Ultimately, </a:t>
            </a:r>
          </a:p>
          <a:p>
            <a:pPr lvl="1"/>
            <a:r>
              <a:rPr lang="en-US" dirty="0"/>
              <a:t>Probability operations must stay within the established acceptable error threshold</a:t>
            </a:r>
          </a:p>
          <a:p>
            <a:pPr lvl="1"/>
            <a:r>
              <a:rPr lang="en-US" dirty="0"/>
              <a:t>Computations must still meet reliability requirements (though tolerant of errors) which can be ensured using error detection and correction mechanisms or algorithmic adjustments that compensate for potential errors </a:t>
            </a:r>
          </a:p>
          <a:p>
            <a:pPr lvl="1"/>
            <a:r>
              <a:rPr lang="en-US" dirty="0"/>
              <a:t>Error-tolerant software must be tested, validated, or verified at an appropriate frequency to ensure reliable results despite the uncertainties introduced by the computer’s hardware or lower-level processes </a:t>
            </a:r>
          </a:p>
          <a:p>
            <a:endParaRPr lang="en-US" dirty="0"/>
          </a:p>
        </p:txBody>
      </p:sp>
    </p:spTree>
    <p:extLst>
      <p:ext uri="{BB962C8B-B14F-4D97-AF65-F5344CB8AC3E}">
        <p14:creationId xmlns:p14="http://schemas.microsoft.com/office/powerpoint/2010/main" val="1999355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3A49-A083-ECB2-002D-34103DDF85D9}"/>
              </a:ext>
            </a:extLst>
          </p:cNvPr>
          <p:cNvSpPr>
            <a:spLocks noGrp="1"/>
          </p:cNvSpPr>
          <p:nvPr>
            <p:ph type="ctrTitle"/>
          </p:nvPr>
        </p:nvSpPr>
        <p:spPr/>
        <p:txBody>
          <a:bodyPr/>
          <a:lstStyle/>
          <a:p>
            <a:r>
              <a:rPr lang="en-US" dirty="0"/>
              <a:t>Image Algorithm Demo </a:t>
            </a:r>
          </a:p>
        </p:txBody>
      </p:sp>
      <p:sp>
        <p:nvSpPr>
          <p:cNvPr id="3" name="Subtitle 2">
            <a:extLst>
              <a:ext uri="{FF2B5EF4-FFF2-40B4-BE49-F238E27FC236}">
                <a16:creationId xmlns:a16="http://schemas.microsoft.com/office/drawing/2014/main" id="{BADF8EE3-E4ED-1184-2D6D-6267E07201D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2843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BC80-1382-F4B1-8740-A2C5384C089B}"/>
              </a:ext>
            </a:extLst>
          </p:cNvPr>
          <p:cNvSpPr>
            <a:spLocks noGrp="1"/>
          </p:cNvSpPr>
          <p:nvPr>
            <p:ph type="ctrTitle"/>
          </p:nvPr>
        </p:nvSpPr>
        <p:spPr/>
        <p:txBody>
          <a:bodyPr/>
          <a:lstStyle/>
          <a:p>
            <a:r>
              <a:rPr lang="en-US" dirty="0"/>
              <a:t>Practical Coding Demo</a:t>
            </a:r>
          </a:p>
        </p:txBody>
      </p:sp>
      <p:sp>
        <p:nvSpPr>
          <p:cNvPr id="3" name="Subtitle 2">
            <a:extLst>
              <a:ext uri="{FF2B5EF4-FFF2-40B4-BE49-F238E27FC236}">
                <a16:creationId xmlns:a16="http://schemas.microsoft.com/office/drawing/2014/main" id="{547A152A-A9A4-BC50-FB3C-A5D22B4E81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5113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3221-108B-4D77-C3E3-2020FCF9E193}"/>
              </a:ext>
            </a:extLst>
          </p:cNvPr>
          <p:cNvSpPr>
            <a:spLocks noGrp="1"/>
          </p:cNvSpPr>
          <p:nvPr>
            <p:ph type="title"/>
          </p:nvPr>
        </p:nvSpPr>
        <p:spPr/>
        <p:txBody>
          <a:bodyPr/>
          <a:lstStyle/>
          <a:p>
            <a:r>
              <a:rPr lang="en-US" dirty="0"/>
              <a:t>Closing Remarks </a:t>
            </a:r>
          </a:p>
        </p:txBody>
      </p:sp>
      <p:sp>
        <p:nvSpPr>
          <p:cNvPr id="3" name="Content Placeholder 2">
            <a:extLst>
              <a:ext uri="{FF2B5EF4-FFF2-40B4-BE49-F238E27FC236}">
                <a16:creationId xmlns:a16="http://schemas.microsoft.com/office/drawing/2014/main" id="{D9A6E328-A47F-6773-A63C-499E635803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264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A287-E5F5-2320-FE10-A650741AAE9D}"/>
              </a:ext>
            </a:extLst>
          </p:cNvPr>
          <p:cNvSpPr>
            <a:spLocks noGrp="1"/>
          </p:cNvSpPr>
          <p:nvPr>
            <p:ph type="title"/>
          </p:nvPr>
        </p:nvSpPr>
        <p:spPr/>
        <p:txBody>
          <a:bodyPr/>
          <a:lstStyle/>
          <a:p>
            <a:r>
              <a:rPr lang="en-US" dirty="0"/>
              <a:t>What is Approximate Computing </a:t>
            </a:r>
          </a:p>
        </p:txBody>
      </p:sp>
      <p:sp>
        <p:nvSpPr>
          <p:cNvPr id="3" name="Content Placeholder 2">
            <a:extLst>
              <a:ext uri="{FF2B5EF4-FFF2-40B4-BE49-F238E27FC236}">
                <a16:creationId xmlns:a16="http://schemas.microsoft.com/office/drawing/2014/main" id="{36E5206F-BA13-5545-CDAB-4E2EA46E835B}"/>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effectLst/>
              </a:rPr>
              <a:t>What is the point of approximate computing?</a:t>
            </a:r>
          </a:p>
          <a:p>
            <a:pPr marL="742950" lvl="1" indent="-285750">
              <a:buFont typeface="Arial" panose="020B0604020202020204" pitchFamily="34" charset="0"/>
              <a:buChar char="•"/>
            </a:pPr>
            <a:r>
              <a:rPr lang="en-US" dirty="0">
                <a:effectLst/>
              </a:rPr>
              <a:t>To achieve a satisfactory computational result with reliable and controllable error thresholds, in other words: relaxed precision. Basically, as Jie Han form the University of Alberta puts it, "...[it] employs active design methodologies that exploit the nature that many systems and applications can tolerate some loss of accuracy in the computation result." </a:t>
            </a:r>
          </a:p>
          <a:p>
            <a:pPr>
              <a:buFont typeface="Arial" panose="020B0604020202020204" pitchFamily="34" charset="0"/>
              <a:buChar char="•"/>
            </a:pPr>
            <a:r>
              <a:rPr lang="en-US" dirty="0">
                <a:effectLst/>
              </a:rPr>
              <a:t>Where does approximate computing help?</a:t>
            </a:r>
          </a:p>
          <a:p>
            <a:pPr marL="742950" lvl="1" indent="-285750">
              <a:buFont typeface="Arial" panose="020B0604020202020204" pitchFamily="34" charset="0"/>
              <a:buChar char="•"/>
            </a:pPr>
            <a:r>
              <a:rPr lang="en-US" dirty="0">
                <a:effectLst/>
              </a:rPr>
              <a:t>Approximate computing covers things from programming language all the way down to circuit design and transistor/logic-gate scrutiny. It helps improve energy efficiency while maintaining a satisfactory level of computational accuracy. </a:t>
            </a:r>
          </a:p>
          <a:p>
            <a:pPr>
              <a:buFont typeface="Arial" panose="020B0604020202020204" pitchFamily="34" charset="0"/>
              <a:buChar char="•"/>
            </a:pPr>
            <a:r>
              <a:rPr lang="en-US" dirty="0">
                <a:effectLst/>
              </a:rPr>
              <a:t>Where might approximate computing be beneficial?</a:t>
            </a:r>
          </a:p>
          <a:p>
            <a:pPr marL="742950" lvl="1" indent="-285750">
              <a:buFont typeface="Arial" panose="020B0604020202020204" pitchFamily="34" charset="0"/>
              <a:buChar char="•"/>
            </a:pPr>
            <a:r>
              <a:rPr lang="en-US" dirty="0">
                <a:effectLst/>
              </a:rPr>
              <a:t>Definitely in computing clusters used for deep learning or LLMs. The amount of heat generated from those clusters is enormous and requires a ton of power to keep cool. Reducing the amount of energy needed to power the clusters and cool them would mean money saved, cheaper and smaller hardware, and more computational efficiency per unit of space in such a facility. </a:t>
            </a:r>
          </a:p>
          <a:p>
            <a:pPr marL="742950" lvl="1" indent="-285750">
              <a:buFont typeface="Arial" panose="020B0604020202020204" pitchFamily="34" charset="0"/>
              <a:buChar char="•"/>
            </a:pPr>
            <a:endParaRPr lang="en-US" dirty="0">
              <a:effectLst/>
            </a:endParaRPr>
          </a:p>
          <a:p>
            <a:pPr marL="742950" lvl="1" indent="-285750">
              <a:buFont typeface="Arial" panose="020B0604020202020204" pitchFamily="34" charset="0"/>
              <a:buChar char="•"/>
            </a:pPr>
            <a:endParaRPr lang="en-US" dirty="0">
              <a:effectLst/>
            </a:endParaRPr>
          </a:p>
        </p:txBody>
      </p:sp>
    </p:spTree>
    <p:extLst>
      <p:ext uri="{BB962C8B-B14F-4D97-AF65-F5344CB8AC3E}">
        <p14:creationId xmlns:p14="http://schemas.microsoft.com/office/powerpoint/2010/main" val="73316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A287-E5F5-2320-FE10-A650741AAE9D}"/>
              </a:ext>
            </a:extLst>
          </p:cNvPr>
          <p:cNvSpPr>
            <a:spLocks noGrp="1"/>
          </p:cNvSpPr>
          <p:nvPr>
            <p:ph type="title"/>
          </p:nvPr>
        </p:nvSpPr>
        <p:spPr/>
        <p:txBody>
          <a:bodyPr/>
          <a:lstStyle/>
          <a:p>
            <a:r>
              <a:rPr lang="en-US" dirty="0"/>
              <a:t>What is Approximate Computing </a:t>
            </a:r>
          </a:p>
        </p:txBody>
      </p:sp>
      <p:sp>
        <p:nvSpPr>
          <p:cNvPr id="3" name="Content Placeholder 2">
            <a:extLst>
              <a:ext uri="{FF2B5EF4-FFF2-40B4-BE49-F238E27FC236}">
                <a16:creationId xmlns:a16="http://schemas.microsoft.com/office/drawing/2014/main" id="{36E5206F-BA13-5545-CDAB-4E2EA46E835B}"/>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US" dirty="0">
                <a:effectLst/>
              </a:rPr>
              <a:t>How does approximate computing get all of this done?</a:t>
            </a:r>
          </a:p>
          <a:p>
            <a:pPr marL="742950" lvl="1" indent="-285750">
              <a:buFont typeface="Arial" panose="020B0604020202020204" pitchFamily="34" charset="0"/>
              <a:buChar char="•"/>
            </a:pPr>
            <a:r>
              <a:rPr lang="en-US" dirty="0">
                <a:effectLst/>
              </a:rPr>
              <a:t>Voltage Scaling + Dynamic Voltage and Frequency Scaling (DVFS). This means reducing the operating voltage of the processor. The technique even goes as far as to adjust the voltage dynamically based on the input/workload. </a:t>
            </a:r>
          </a:p>
          <a:p>
            <a:pPr marL="742950" lvl="1" indent="-285750">
              <a:buFont typeface="Arial" panose="020B0604020202020204" pitchFamily="34" charset="0"/>
              <a:buChar char="•"/>
            </a:pPr>
            <a:r>
              <a:rPr lang="en-US" dirty="0">
                <a:effectLst/>
              </a:rPr>
              <a:t>Error Resilient Algorithms</a:t>
            </a:r>
          </a:p>
          <a:p>
            <a:pPr marL="1143000" lvl="2" indent="-228600">
              <a:buFont typeface="Arial" panose="020B0604020202020204" pitchFamily="34" charset="0"/>
              <a:buChar char="•"/>
            </a:pPr>
            <a:r>
              <a:rPr lang="en-US" dirty="0">
                <a:effectLst/>
              </a:rPr>
              <a:t>Algorithms such as the Newton-Raphson method, lossy compression (like JPEG), sorting algorithms like </a:t>
            </a:r>
            <a:r>
              <a:rPr lang="en-US" dirty="0" err="1">
                <a:effectLst/>
              </a:rPr>
              <a:t>TeraSort</a:t>
            </a:r>
            <a:r>
              <a:rPr lang="en-US" dirty="0">
                <a:effectLst/>
              </a:rPr>
              <a:t> (which highly performant but slightly imprecise), </a:t>
            </a:r>
          </a:p>
          <a:p>
            <a:pPr marL="742950" lvl="1" indent="-285750">
              <a:buFont typeface="Arial" panose="020B0604020202020204" pitchFamily="34" charset="0"/>
              <a:buChar char="•"/>
            </a:pPr>
            <a:r>
              <a:rPr lang="en-US" dirty="0">
                <a:effectLst/>
              </a:rPr>
              <a:t>Application Approximation </a:t>
            </a:r>
          </a:p>
          <a:p>
            <a:pPr marL="1143000" lvl="2" indent="-228600">
              <a:buFont typeface="Arial" panose="020B0604020202020204" pitchFamily="34" charset="0"/>
              <a:buChar char="•"/>
            </a:pPr>
            <a:r>
              <a:rPr lang="en-US" dirty="0">
                <a:effectLst/>
              </a:rPr>
              <a:t>This means instead of approximating the entirety of an application, we approximate only parts of it while leaving other parts of it with higher levels of accuracy </a:t>
            </a:r>
          </a:p>
          <a:p>
            <a:pPr marL="742950" lvl="1" indent="-285750">
              <a:buFont typeface="Arial" panose="020B0604020202020204" pitchFamily="34" charset="0"/>
              <a:buChar char="•"/>
            </a:pPr>
            <a:r>
              <a:rPr lang="en-US" dirty="0">
                <a:effectLst/>
              </a:rPr>
              <a:t>Quality-Aware Programming</a:t>
            </a:r>
          </a:p>
          <a:p>
            <a:pPr marL="1143000" lvl="2" indent="-228600">
              <a:buFont typeface="Arial" panose="020B0604020202020204" pitchFamily="34" charset="0"/>
              <a:buChar char="•"/>
            </a:pPr>
            <a:r>
              <a:rPr lang="en-US" dirty="0">
                <a:effectLst/>
              </a:rPr>
              <a:t>A programming tactic which requires that software developers be keenly aware and constantly attempting to reduce the space complexity of a program as much as possible. </a:t>
            </a:r>
          </a:p>
          <a:p>
            <a:pPr marL="742950" lvl="1" indent="-285750">
              <a:buFont typeface="Arial" panose="020B0604020202020204" pitchFamily="34" charset="0"/>
              <a:buChar char="•"/>
            </a:pPr>
            <a:r>
              <a:rPr lang="en-US" dirty="0">
                <a:effectLst/>
              </a:rPr>
              <a:t>If the relaxed version of a program is different to the original, when will they converge? When can they be related again? </a:t>
            </a:r>
          </a:p>
          <a:p>
            <a:pPr marL="1143000" lvl="2" indent="-228600">
              <a:buFont typeface="Arial" panose="020B0604020202020204" pitchFamily="34" charset="0"/>
              <a:buChar char="•"/>
            </a:pPr>
            <a:r>
              <a:rPr lang="en-US" dirty="0">
                <a:effectLst/>
              </a:rPr>
              <a:t>There are synchronization points where the 2 converge, and often times those </a:t>
            </a:r>
          </a:p>
          <a:p>
            <a:pPr marL="1143000" lvl="2" indent="-228600">
              <a:buFont typeface="Arial" panose="020B0604020202020204" pitchFamily="34" charset="0"/>
              <a:buChar char="•"/>
            </a:pPr>
            <a:r>
              <a:rPr lang="en-US" dirty="0">
                <a:effectLst/>
              </a:rPr>
              <a:t>We bring the assertion or result to a previous (or sometimes future) synchronization point and verify it there </a:t>
            </a:r>
          </a:p>
          <a:p>
            <a:pPr marL="1143000" lvl="2" indent="-228600">
              <a:buFont typeface="Arial" panose="020B0604020202020204" pitchFamily="34" charset="0"/>
              <a:buChar char="•"/>
            </a:pPr>
            <a:r>
              <a:rPr lang="en-US" dirty="0">
                <a:effectLst/>
              </a:rPr>
              <a:t>Verification reuses existing reasoning from the original program</a:t>
            </a:r>
          </a:p>
          <a:p>
            <a:pPr marL="1143000" lvl="2" indent="-228600">
              <a:buFont typeface="Arial" panose="020B0604020202020204" pitchFamily="34" charset="0"/>
              <a:buChar char="•"/>
            </a:pPr>
            <a:r>
              <a:rPr lang="en-US" dirty="0">
                <a:effectLst/>
              </a:rPr>
              <a:t>Languages such as Coq analyze raw source code using user-given inference rules to validate logic </a:t>
            </a:r>
          </a:p>
        </p:txBody>
      </p:sp>
    </p:spTree>
    <p:extLst>
      <p:ext uri="{BB962C8B-B14F-4D97-AF65-F5344CB8AC3E}">
        <p14:creationId xmlns:p14="http://schemas.microsoft.com/office/powerpoint/2010/main" val="153070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A287-E5F5-2320-FE10-A650741AAE9D}"/>
              </a:ext>
            </a:extLst>
          </p:cNvPr>
          <p:cNvSpPr>
            <a:spLocks noGrp="1"/>
          </p:cNvSpPr>
          <p:nvPr>
            <p:ph type="title"/>
          </p:nvPr>
        </p:nvSpPr>
        <p:spPr/>
        <p:txBody>
          <a:bodyPr/>
          <a:lstStyle/>
          <a:p>
            <a:r>
              <a:rPr lang="en-US" dirty="0"/>
              <a:t>What is Approximate Computing </a:t>
            </a:r>
          </a:p>
        </p:txBody>
      </p:sp>
      <p:sp>
        <p:nvSpPr>
          <p:cNvPr id="3" name="Content Placeholder 2">
            <a:extLst>
              <a:ext uri="{FF2B5EF4-FFF2-40B4-BE49-F238E27FC236}">
                <a16:creationId xmlns:a16="http://schemas.microsoft.com/office/drawing/2014/main" id="{36E5206F-BA13-5545-CDAB-4E2EA46E835B}"/>
              </a:ext>
            </a:extLst>
          </p:cNvPr>
          <p:cNvSpPr>
            <a:spLocks noGrp="1"/>
          </p:cNvSpPr>
          <p:nvPr>
            <p:ph idx="1"/>
          </p:nvPr>
        </p:nvSpPr>
        <p:spPr/>
        <p:txBody>
          <a:bodyPr/>
          <a:lstStyle/>
          <a:p>
            <a:r>
              <a:rPr lang="en-US" dirty="0"/>
              <a:t>Techniques for computationally faster algorithms that use less energy, yielding inexpensive results of lower quality with negligible error </a:t>
            </a:r>
          </a:p>
          <a:p>
            <a:r>
              <a:rPr lang="en-US" dirty="0"/>
              <a:t>Levels of Approximate Computing</a:t>
            </a:r>
          </a:p>
          <a:p>
            <a:pPr lvl="1"/>
            <a:r>
              <a:rPr lang="en-US" dirty="0"/>
              <a:t>Logic &amp; Circuit</a:t>
            </a:r>
          </a:p>
          <a:p>
            <a:pPr lvl="1"/>
            <a:r>
              <a:rPr lang="en-US" dirty="0"/>
              <a:t>Microarchitecture (atomic functions)</a:t>
            </a:r>
          </a:p>
          <a:p>
            <a:pPr lvl="1"/>
            <a:r>
              <a:rPr lang="en-US" dirty="0"/>
              <a:t>Algorithms</a:t>
            </a:r>
          </a:p>
          <a:p>
            <a:pPr lvl="1"/>
            <a:r>
              <a:rPr lang="en-US" dirty="0"/>
              <a:t>Parameters </a:t>
            </a:r>
          </a:p>
          <a:p>
            <a:r>
              <a:rPr lang="en-US" dirty="0"/>
              <a:t>Is undeniably faster and lower-power as it is unreliable </a:t>
            </a:r>
          </a:p>
          <a:p>
            <a:endParaRPr lang="en-US" dirty="0"/>
          </a:p>
        </p:txBody>
      </p:sp>
    </p:spTree>
    <p:extLst>
      <p:ext uri="{BB962C8B-B14F-4D97-AF65-F5344CB8AC3E}">
        <p14:creationId xmlns:p14="http://schemas.microsoft.com/office/powerpoint/2010/main" val="373233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A287-E5F5-2320-FE10-A650741AAE9D}"/>
              </a:ext>
            </a:extLst>
          </p:cNvPr>
          <p:cNvSpPr>
            <a:spLocks noGrp="1"/>
          </p:cNvSpPr>
          <p:nvPr>
            <p:ph type="title"/>
          </p:nvPr>
        </p:nvSpPr>
        <p:spPr/>
        <p:txBody>
          <a:bodyPr/>
          <a:lstStyle/>
          <a:p>
            <a:r>
              <a:rPr lang="en-US" dirty="0"/>
              <a:t>What is Approximate Computing </a:t>
            </a:r>
          </a:p>
        </p:txBody>
      </p:sp>
      <p:sp>
        <p:nvSpPr>
          <p:cNvPr id="3" name="Content Placeholder 2">
            <a:extLst>
              <a:ext uri="{FF2B5EF4-FFF2-40B4-BE49-F238E27FC236}">
                <a16:creationId xmlns:a16="http://schemas.microsoft.com/office/drawing/2014/main" id="{36E5206F-BA13-5545-CDAB-4E2EA46E835B}"/>
              </a:ext>
            </a:extLst>
          </p:cNvPr>
          <p:cNvSpPr>
            <a:spLocks noGrp="1"/>
          </p:cNvSpPr>
          <p:nvPr>
            <p:ph idx="1"/>
          </p:nvPr>
        </p:nvSpPr>
        <p:spPr/>
        <p:txBody>
          <a:bodyPr>
            <a:normAutofit fontScale="92500" lnSpcReduction="20000"/>
          </a:bodyPr>
          <a:lstStyle/>
          <a:p>
            <a:r>
              <a:rPr lang="en-US" dirty="0"/>
              <a:t>Classes of Approximate Computing Techniques</a:t>
            </a:r>
          </a:p>
          <a:p>
            <a:pPr lvl="1"/>
            <a:r>
              <a:rPr lang="en-US" dirty="0"/>
              <a:t>Error Occurrence </a:t>
            </a:r>
          </a:p>
          <a:p>
            <a:pPr lvl="2"/>
            <a:r>
              <a:rPr lang="en-US" dirty="0"/>
              <a:t>Either non-deterministic (errors happen randomly) or deterministic (achieve same every time) </a:t>
            </a:r>
          </a:p>
          <a:p>
            <a:pPr lvl="1"/>
            <a:r>
              <a:rPr lang="en-US" dirty="0"/>
              <a:t>Degradation</a:t>
            </a:r>
          </a:p>
          <a:p>
            <a:pPr lvl="2"/>
            <a:r>
              <a:rPr lang="en-US" dirty="0"/>
              <a:t>Concerned with error rates and outcomes </a:t>
            </a:r>
          </a:p>
          <a:p>
            <a:pPr lvl="2"/>
            <a:r>
              <a:rPr lang="en-US" dirty="0"/>
              <a:t>Error rates refer to toggle-able or gradual degradation </a:t>
            </a:r>
          </a:p>
          <a:p>
            <a:pPr lvl="2"/>
            <a:r>
              <a:rPr lang="en-US" dirty="0"/>
              <a:t>Error outcomes refer to</a:t>
            </a:r>
          </a:p>
          <a:p>
            <a:pPr lvl="3"/>
            <a:r>
              <a:rPr lang="en-US" dirty="0"/>
              <a:t>Bounded (Toggleable) </a:t>
            </a:r>
          </a:p>
          <a:p>
            <a:pPr lvl="3"/>
            <a:r>
              <a:rPr lang="en-US" dirty="0"/>
              <a:t>Catastrophic (Togglable and Gradual) </a:t>
            </a:r>
          </a:p>
          <a:p>
            <a:pPr lvl="3"/>
            <a:r>
              <a:rPr lang="en-US" dirty="0"/>
              <a:t>Graceful (Gradual) </a:t>
            </a:r>
          </a:p>
          <a:p>
            <a:pPr lvl="1"/>
            <a:r>
              <a:rPr lang="en-US" dirty="0"/>
              <a:t>Level</a:t>
            </a:r>
          </a:p>
          <a:p>
            <a:pPr lvl="2"/>
            <a:r>
              <a:rPr lang="en-US" dirty="0"/>
              <a:t>Transistor, logic, or algorithmic </a:t>
            </a:r>
          </a:p>
          <a:p>
            <a:pPr lvl="1"/>
            <a:r>
              <a:rPr lang="en-US" dirty="0"/>
              <a:t>Evaluation</a:t>
            </a:r>
          </a:p>
          <a:p>
            <a:pPr lvl="2"/>
            <a:r>
              <a:rPr lang="en-US" dirty="0"/>
              <a:t>Atomic or Application </a:t>
            </a:r>
          </a:p>
        </p:txBody>
      </p:sp>
    </p:spTree>
    <p:extLst>
      <p:ext uri="{BB962C8B-B14F-4D97-AF65-F5344CB8AC3E}">
        <p14:creationId xmlns:p14="http://schemas.microsoft.com/office/powerpoint/2010/main" val="389083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A287-E5F5-2320-FE10-A650741AAE9D}"/>
              </a:ext>
            </a:extLst>
          </p:cNvPr>
          <p:cNvSpPr>
            <a:spLocks noGrp="1"/>
          </p:cNvSpPr>
          <p:nvPr>
            <p:ph type="title"/>
          </p:nvPr>
        </p:nvSpPr>
        <p:spPr/>
        <p:txBody>
          <a:bodyPr/>
          <a:lstStyle/>
          <a:p>
            <a:r>
              <a:rPr lang="en-US"/>
              <a:t>What is Approximate Computing </a:t>
            </a:r>
            <a:endParaRPr lang="en-US" dirty="0"/>
          </a:p>
        </p:txBody>
      </p:sp>
      <p:sp>
        <p:nvSpPr>
          <p:cNvPr id="3" name="Content Placeholder 2">
            <a:extLst>
              <a:ext uri="{FF2B5EF4-FFF2-40B4-BE49-F238E27FC236}">
                <a16:creationId xmlns:a16="http://schemas.microsoft.com/office/drawing/2014/main" id="{36E5206F-BA13-5545-CDAB-4E2EA46E835B}"/>
              </a:ext>
            </a:extLst>
          </p:cNvPr>
          <p:cNvSpPr>
            <a:spLocks noGrp="1"/>
          </p:cNvSpPr>
          <p:nvPr>
            <p:ph idx="1"/>
          </p:nvPr>
        </p:nvSpPr>
        <p:spPr/>
        <p:txBody>
          <a:bodyPr>
            <a:normAutofit/>
          </a:bodyPr>
          <a:lstStyle/>
          <a:p>
            <a:r>
              <a:rPr lang="en-US"/>
              <a:t>The success of an approximated application is its reliability</a:t>
            </a:r>
          </a:p>
          <a:p>
            <a:r>
              <a:rPr lang="en-US"/>
              <a:t>Reliability looks like executing the process multiple times, and the end-state of the relaxed version matches the original version a specified number of times, we deem the program reliable to that point </a:t>
            </a:r>
          </a:p>
          <a:p>
            <a:endParaRPr lang="en-US" dirty="0"/>
          </a:p>
        </p:txBody>
      </p:sp>
    </p:spTree>
    <p:extLst>
      <p:ext uri="{BB962C8B-B14F-4D97-AF65-F5344CB8AC3E}">
        <p14:creationId xmlns:p14="http://schemas.microsoft.com/office/powerpoint/2010/main" val="307112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A287-E5F5-2320-FE10-A650741AAE9D}"/>
              </a:ext>
            </a:extLst>
          </p:cNvPr>
          <p:cNvSpPr>
            <a:spLocks noGrp="1"/>
          </p:cNvSpPr>
          <p:nvPr>
            <p:ph type="title"/>
          </p:nvPr>
        </p:nvSpPr>
        <p:spPr/>
        <p:txBody>
          <a:bodyPr/>
          <a:lstStyle/>
          <a:p>
            <a:r>
              <a:rPr lang="en-US"/>
              <a:t>What is Approximate Computing </a:t>
            </a:r>
            <a:endParaRPr lang="en-US" dirty="0"/>
          </a:p>
        </p:txBody>
      </p:sp>
      <p:pic>
        <p:nvPicPr>
          <p:cNvPr id="5" name="Picture 4">
            <a:extLst>
              <a:ext uri="{FF2B5EF4-FFF2-40B4-BE49-F238E27FC236}">
                <a16:creationId xmlns:a16="http://schemas.microsoft.com/office/drawing/2014/main" id="{D26D37BE-53B9-152C-317A-742300462C65}"/>
              </a:ext>
            </a:extLst>
          </p:cNvPr>
          <p:cNvPicPr>
            <a:picLocks noChangeAspect="1"/>
          </p:cNvPicPr>
          <p:nvPr/>
        </p:nvPicPr>
        <p:blipFill>
          <a:blip r:embed="rId2"/>
          <a:stretch>
            <a:fillRect/>
          </a:stretch>
        </p:blipFill>
        <p:spPr>
          <a:xfrm>
            <a:off x="2489200" y="2321142"/>
            <a:ext cx="7213600" cy="3326438"/>
          </a:xfrm>
          <a:prstGeom prst="rect">
            <a:avLst/>
          </a:prstGeom>
        </p:spPr>
      </p:pic>
    </p:spTree>
    <p:extLst>
      <p:ext uri="{BB962C8B-B14F-4D97-AF65-F5344CB8AC3E}">
        <p14:creationId xmlns:p14="http://schemas.microsoft.com/office/powerpoint/2010/main" val="193440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A287-E5F5-2320-FE10-A650741AAE9D}"/>
              </a:ext>
            </a:extLst>
          </p:cNvPr>
          <p:cNvSpPr>
            <a:spLocks noGrp="1"/>
          </p:cNvSpPr>
          <p:nvPr>
            <p:ph type="title"/>
          </p:nvPr>
        </p:nvSpPr>
        <p:spPr/>
        <p:txBody>
          <a:bodyPr/>
          <a:lstStyle/>
          <a:p>
            <a:r>
              <a:rPr lang="en-US"/>
              <a:t>What is Approximate Computing </a:t>
            </a:r>
            <a:endParaRPr lang="en-US" dirty="0"/>
          </a:p>
        </p:txBody>
      </p:sp>
      <p:pic>
        <p:nvPicPr>
          <p:cNvPr id="7" name="Picture 6">
            <a:extLst>
              <a:ext uri="{FF2B5EF4-FFF2-40B4-BE49-F238E27FC236}">
                <a16:creationId xmlns:a16="http://schemas.microsoft.com/office/drawing/2014/main" id="{FCD43B34-0C22-0666-2C82-C334A89A165D}"/>
              </a:ext>
            </a:extLst>
          </p:cNvPr>
          <p:cNvPicPr>
            <a:picLocks noChangeAspect="1"/>
          </p:cNvPicPr>
          <p:nvPr/>
        </p:nvPicPr>
        <p:blipFill>
          <a:blip r:embed="rId2"/>
          <a:stretch>
            <a:fillRect/>
          </a:stretch>
        </p:blipFill>
        <p:spPr>
          <a:xfrm>
            <a:off x="711200" y="2188271"/>
            <a:ext cx="5994400" cy="3091058"/>
          </a:xfrm>
          <a:prstGeom prst="rect">
            <a:avLst/>
          </a:prstGeom>
        </p:spPr>
      </p:pic>
    </p:spTree>
    <p:extLst>
      <p:ext uri="{BB962C8B-B14F-4D97-AF65-F5344CB8AC3E}">
        <p14:creationId xmlns:p14="http://schemas.microsoft.com/office/powerpoint/2010/main" val="3006917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TotalTime>
  <Words>1261</Words>
  <Application>Microsoft Office PowerPoint</Application>
  <PresentationFormat>Widescreen</PresentationFormat>
  <Paragraphs>117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Aptos Display</vt:lpstr>
      <vt:lpstr>Arial</vt:lpstr>
      <vt:lpstr>Office Theme</vt:lpstr>
      <vt:lpstr>Approximate Computing</vt:lpstr>
      <vt:lpstr>Overview</vt:lpstr>
      <vt:lpstr>What is Approximate Computing </vt:lpstr>
      <vt:lpstr>What is Approximate Computing </vt:lpstr>
      <vt:lpstr>What is Approximate Computing </vt:lpstr>
      <vt:lpstr>What is Approximate Computing </vt:lpstr>
      <vt:lpstr>What is Approximate Computing </vt:lpstr>
      <vt:lpstr>What is Approximate Computing </vt:lpstr>
      <vt:lpstr>What is Approximate Computing </vt:lpstr>
      <vt:lpstr>Real Life Examples </vt:lpstr>
      <vt:lpstr>Real Life Examples </vt:lpstr>
      <vt:lpstr>Real Life Examples </vt:lpstr>
      <vt:lpstr>Real Life Examples </vt:lpstr>
      <vt:lpstr>Real Life Examples </vt:lpstr>
      <vt:lpstr>Real Life Examples </vt:lpstr>
      <vt:lpstr>Practical Applications </vt:lpstr>
      <vt:lpstr>Practical Applications </vt:lpstr>
      <vt:lpstr>Practical Applications </vt:lpstr>
      <vt:lpstr>Under The Hood </vt:lpstr>
      <vt:lpstr>Under The Hood </vt:lpstr>
      <vt:lpstr>Under The Hood </vt:lpstr>
      <vt:lpstr>Under The Hood </vt:lpstr>
      <vt:lpstr>Under The Hood </vt:lpstr>
      <vt:lpstr>Under The Hood </vt:lpstr>
      <vt:lpstr>Image Algorithm Demo </vt:lpstr>
      <vt:lpstr>Practical Coding Demo</vt:lpstr>
      <vt:lpstr>Closing Remarks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Computing</dc:title>
  <dc:creator>Marvin P. Sevilla</dc:creator>
  <cp:lastModifiedBy>Marvin P. Sevilla</cp:lastModifiedBy>
  <cp:revision>13</cp:revision>
  <dcterms:created xsi:type="dcterms:W3CDTF">2024-04-22T20:14:34Z</dcterms:created>
  <dcterms:modified xsi:type="dcterms:W3CDTF">2024-04-22T21:31:26Z</dcterms:modified>
</cp:coreProperties>
</file>