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8" r:id="rId2"/>
    <p:sldId id="279" r:id="rId3"/>
    <p:sldId id="289" r:id="rId4"/>
    <p:sldId id="290" r:id="rId5"/>
    <p:sldId id="293" r:id="rId6"/>
    <p:sldId id="294" r:id="rId7"/>
    <p:sldId id="295" r:id="rId8"/>
    <p:sldId id="296" r:id="rId9"/>
    <p:sldId id="297" r:id="rId10"/>
    <p:sldId id="298" r:id="rId11"/>
    <p:sldId id="299" r:id="rId12"/>
    <p:sldId id="300" r:id="rId13"/>
    <p:sldId id="301" r:id="rId14"/>
    <p:sldId id="302" r:id="rId15"/>
    <p:sldId id="304" r:id="rId16"/>
    <p:sldId id="318" r:id="rId17"/>
    <p:sldId id="319" r:id="rId18"/>
    <p:sldId id="306" r:id="rId19"/>
    <p:sldId id="307" r:id="rId20"/>
    <p:sldId id="321" r:id="rId21"/>
    <p:sldId id="308" r:id="rId22"/>
    <p:sldId id="309" r:id="rId23"/>
    <p:sldId id="310" r:id="rId24"/>
    <p:sldId id="311" r:id="rId25"/>
    <p:sldId id="314" r:id="rId26"/>
    <p:sldId id="313" r:id="rId27"/>
    <p:sldId id="323"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610E3-5BD4-416B-989C-333B8C24BEE9}" v="10" dt="2024-05-14T04:56:00.649"/>
    <p1510:client id="{B2D134B8-1896-477D-AED6-4C245C94BC1E}" v="344" dt="2024-05-14T05:37:18.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7C53B-36B6-489C-BE64-598A140491DD}"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24996-7CAD-47CC-9A38-FBC7C530E411}" type="slidenum">
              <a:rPr lang="en-US" smtClean="0"/>
              <a:t>‹#›</a:t>
            </a:fld>
            <a:endParaRPr lang="en-US"/>
          </a:p>
        </p:txBody>
      </p:sp>
    </p:spTree>
    <p:extLst>
      <p:ext uri="{BB962C8B-B14F-4D97-AF65-F5344CB8AC3E}">
        <p14:creationId xmlns:p14="http://schemas.microsoft.com/office/powerpoint/2010/main" val="26131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a:t>
            </a:fld>
            <a:endParaRPr lang="en-US"/>
          </a:p>
        </p:txBody>
      </p:sp>
    </p:spTree>
    <p:extLst>
      <p:ext uri="{BB962C8B-B14F-4D97-AF65-F5344CB8AC3E}">
        <p14:creationId xmlns:p14="http://schemas.microsoft.com/office/powerpoint/2010/main" val="107370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10</a:t>
            </a:fld>
            <a:endParaRPr lang="en-US"/>
          </a:p>
        </p:txBody>
      </p:sp>
    </p:spTree>
    <p:extLst>
      <p:ext uri="{BB962C8B-B14F-4D97-AF65-F5344CB8AC3E}">
        <p14:creationId xmlns:p14="http://schemas.microsoft.com/office/powerpoint/2010/main" val="62447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11</a:t>
            </a:fld>
            <a:endParaRPr lang="en-US"/>
          </a:p>
        </p:txBody>
      </p:sp>
    </p:spTree>
    <p:extLst>
      <p:ext uri="{BB962C8B-B14F-4D97-AF65-F5344CB8AC3E}">
        <p14:creationId xmlns:p14="http://schemas.microsoft.com/office/powerpoint/2010/main" val="53478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12</a:t>
            </a:fld>
            <a:endParaRPr lang="en-US"/>
          </a:p>
        </p:txBody>
      </p:sp>
    </p:spTree>
    <p:extLst>
      <p:ext uri="{BB962C8B-B14F-4D97-AF65-F5344CB8AC3E}">
        <p14:creationId xmlns:p14="http://schemas.microsoft.com/office/powerpoint/2010/main" val="43279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13</a:t>
            </a:fld>
            <a:endParaRPr lang="en-US"/>
          </a:p>
        </p:txBody>
      </p:sp>
    </p:spTree>
    <p:extLst>
      <p:ext uri="{BB962C8B-B14F-4D97-AF65-F5344CB8AC3E}">
        <p14:creationId xmlns:p14="http://schemas.microsoft.com/office/powerpoint/2010/main" val="96131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14</a:t>
            </a:fld>
            <a:endParaRPr lang="en-US"/>
          </a:p>
        </p:txBody>
      </p:sp>
    </p:spTree>
    <p:extLst>
      <p:ext uri="{BB962C8B-B14F-4D97-AF65-F5344CB8AC3E}">
        <p14:creationId xmlns:p14="http://schemas.microsoft.com/office/powerpoint/2010/main" val="257854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15</a:t>
            </a:fld>
            <a:endParaRPr lang="en-US"/>
          </a:p>
        </p:txBody>
      </p:sp>
    </p:spTree>
    <p:extLst>
      <p:ext uri="{BB962C8B-B14F-4D97-AF65-F5344CB8AC3E}">
        <p14:creationId xmlns:p14="http://schemas.microsoft.com/office/powerpoint/2010/main" val="408675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16</a:t>
            </a:fld>
            <a:endParaRPr lang="en-US"/>
          </a:p>
        </p:txBody>
      </p:sp>
    </p:spTree>
    <p:extLst>
      <p:ext uri="{BB962C8B-B14F-4D97-AF65-F5344CB8AC3E}">
        <p14:creationId xmlns:p14="http://schemas.microsoft.com/office/powerpoint/2010/main" val="3087251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17</a:t>
            </a:fld>
            <a:endParaRPr lang="en-US"/>
          </a:p>
        </p:txBody>
      </p:sp>
    </p:spTree>
    <p:extLst>
      <p:ext uri="{BB962C8B-B14F-4D97-AF65-F5344CB8AC3E}">
        <p14:creationId xmlns:p14="http://schemas.microsoft.com/office/powerpoint/2010/main" val="569092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18</a:t>
            </a:fld>
            <a:endParaRPr lang="en-US"/>
          </a:p>
        </p:txBody>
      </p:sp>
    </p:spTree>
    <p:extLst>
      <p:ext uri="{BB962C8B-B14F-4D97-AF65-F5344CB8AC3E}">
        <p14:creationId xmlns:p14="http://schemas.microsoft.com/office/powerpoint/2010/main" val="1958714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19</a:t>
            </a:fld>
            <a:endParaRPr lang="en-US"/>
          </a:p>
        </p:txBody>
      </p:sp>
    </p:spTree>
    <p:extLst>
      <p:ext uri="{BB962C8B-B14F-4D97-AF65-F5344CB8AC3E}">
        <p14:creationId xmlns:p14="http://schemas.microsoft.com/office/powerpoint/2010/main" val="165001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a:t>
            </a:fld>
            <a:endParaRPr lang="en-US"/>
          </a:p>
        </p:txBody>
      </p:sp>
    </p:spTree>
    <p:extLst>
      <p:ext uri="{BB962C8B-B14F-4D97-AF65-F5344CB8AC3E}">
        <p14:creationId xmlns:p14="http://schemas.microsoft.com/office/powerpoint/2010/main" val="4235578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20</a:t>
            </a:fld>
            <a:endParaRPr lang="en-US"/>
          </a:p>
        </p:txBody>
      </p:sp>
    </p:spTree>
    <p:extLst>
      <p:ext uri="{BB962C8B-B14F-4D97-AF65-F5344CB8AC3E}">
        <p14:creationId xmlns:p14="http://schemas.microsoft.com/office/powerpoint/2010/main" val="21135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21</a:t>
            </a:fld>
            <a:endParaRPr lang="en-US"/>
          </a:p>
        </p:txBody>
      </p:sp>
    </p:spTree>
    <p:extLst>
      <p:ext uri="{BB962C8B-B14F-4D97-AF65-F5344CB8AC3E}">
        <p14:creationId xmlns:p14="http://schemas.microsoft.com/office/powerpoint/2010/main" val="2936012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22</a:t>
            </a:fld>
            <a:endParaRPr lang="en-US"/>
          </a:p>
        </p:txBody>
      </p:sp>
    </p:spTree>
    <p:extLst>
      <p:ext uri="{BB962C8B-B14F-4D97-AF65-F5344CB8AC3E}">
        <p14:creationId xmlns:p14="http://schemas.microsoft.com/office/powerpoint/2010/main" val="804514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23</a:t>
            </a:fld>
            <a:endParaRPr lang="en-US"/>
          </a:p>
        </p:txBody>
      </p:sp>
    </p:spTree>
    <p:extLst>
      <p:ext uri="{BB962C8B-B14F-4D97-AF65-F5344CB8AC3E}">
        <p14:creationId xmlns:p14="http://schemas.microsoft.com/office/powerpoint/2010/main" val="147445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24</a:t>
            </a:fld>
            <a:endParaRPr lang="en-US"/>
          </a:p>
        </p:txBody>
      </p:sp>
    </p:spTree>
    <p:extLst>
      <p:ext uri="{BB962C8B-B14F-4D97-AF65-F5344CB8AC3E}">
        <p14:creationId xmlns:p14="http://schemas.microsoft.com/office/powerpoint/2010/main" val="2327490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25</a:t>
            </a:fld>
            <a:endParaRPr lang="en-US"/>
          </a:p>
        </p:txBody>
      </p:sp>
    </p:spTree>
    <p:extLst>
      <p:ext uri="{BB962C8B-B14F-4D97-AF65-F5344CB8AC3E}">
        <p14:creationId xmlns:p14="http://schemas.microsoft.com/office/powerpoint/2010/main" val="527567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26</a:t>
            </a:fld>
            <a:endParaRPr lang="en-US"/>
          </a:p>
        </p:txBody>
      </p:sp>
    </p:spTree>
    <p:extLst>
      <p:ext uri="{BB962C8B-B14F-4D97-AF65-F5344CB8AC3E}">
        <p14:creationId xmlns:p14="http://schemas.microsoft.com/office/powerpoint/2010/main" val="1973458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27</a:t>
            </a:fld>
            <a:endParaRPr lang="en-US"/>
          </a:p>
        </p:txBody>
      </p:sp>
    </p:spTree>
    <p:extLst>
      <p:ext uri="{BB962C8B-B14F-4D97-AF65-F5344CB8AC3E}">
        <p14:creationId xmlns:p14="http://schemas.microsoft.com/office/powerpoint/2010/main" val="3787034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28</a:t>
            </a:fld>
            <a:endParaRPr lang="en-US"/>
          </a:p>
        </p:txBody>
      </p:sp>
    </p:spTree>
    <p:extLst>
      <p:ext uri="{BB962C8B-B14F-4D97-AF65-F5344CB8AC3E}">
        <p14:creationId xmlns:p14="http://schemas.microsoft.com/office/powerpoint/2010/main" val="93852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a:t>
            </a:fld>
            <a:endParaRPr lang="en-US"/>
          </a:p>
        </p:txBody>
      </p:sp>
    </p:spTree>
    <p:extLst>
      <p:ext uri="{BB962C8B-B14F-4D97-AF65-F5344CB8AC3E}">
        <p14:creationId xmlns:p14="http://schemas.microsoft.com/office/powerpoint/2010/main" val="209684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4</a:t>
            </a:fld>
            <a:endParaRPr lang="en-US"/>
          </a:p>
        </p:txBody>
      </p:sp>
    </p:spTree>
    <p:extLst>
      <p:ext uri="{BB962C8B-B14F-4D97-AF65-F5344CB8AC3E}">
        <p14:creationId xmlns:p14="http://schemas.microsoft.com/office/powerpoint/2010/main" val="324930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5</a:t>
            </a:fld>
            <a:endParaRPr lang="en-US"/>
          </a:p>
        </p:txBody>
      </p:sp>
    </p:spTree>
    <p:extLst>
      <p:ext uri="{BB962C8B-B14F-4D97-AF65-F5344CB8AC3E}">
        <p14:creationId xmlns:p14="http://schemas.microsoft.com/office/powerpoint/2010/main" val="46085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6</a:t>
            </a:fld>
            <a:endParaRPr lang="en-US"/>
          </a:p>
        </p:txBody>
      </p:sp>
    </p:spTree>
    <p:extLst>
      <p:ext uri="{BB962C8B-B14F-4D97-AF65-F5344CB8AC3E}">
        <p14:creationId xmlns:p14="http://schemas.microsoft.com/office/powerpoint/2010/main" val="36595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7</a:t>
            </a:fld>
            <a:endParaRPr lang="en-US"/>
          </a:p>
        </p:txBody>
      </p:sp>
    </p:spTree>
    <p:extLst>
      <p:ext uri="{BB962C8B-B14F-4D97-AF65-F5344CB8AC3E}">
        <p14:creationId xmlns:p14="http://schemas.microsoft.com/office/powerpoint/2010/main" val="60144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8</a:t>
            </a:fld>
            <a:endParaRPr lang="en-US"/>
          </a:p>
        </p:txBody>
      </p:sp>
    </p:spTree>
    <p:extLst>
      <p:ext uri="{BB962C8B-B14F-4D97-AF65-F5344CB8AC3E}">
        <p14:creationId xmlns:p14="http://schemas.microsoft.com/office/powerpoint/2010/main" val="17250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Times New Roman" panose="02020603050405020304" pitchFamily="18" charset="0"/>
              </a:rPr>
              <a:t> </a:t>
            </a:r>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9</a:t>
            </a:fld>
            <a:endParaRPr lang="en-US"/>
          </a:p>
        </p:txBody>
      </p:sp>
    </p:spTree>
    <p:extLst>
      <p:ext uri="{BB962C8B-B14F-4D97-AF65-F5344CB8AC3E}">
        <p14:creationId xmlns:p14="http://schemas.microsoft.com/office/powerpoint/2010/main" val="207990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22A5-62BA-B8F8-4A82-947E7617D4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090E9-E4CF-4C10-6090-EF67938A0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B4395-6FB1-4F55-4F3B-7924DF09601A}"/>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5" name="Footer Placeholder 4">
            <a:extLst>
              <a:ext uri="{FF2B5EF4-FFF2-40B4-BE49-F238E27FC236}">
                <a16:creationId xmlns:a16="http://schemas.microsoft.com/office/drawing/2014/main" id="{6861F17D-D8D4-0E12-8BBB-D899288CB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D99DE-F667-261A-5B0B-840F9F27201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4623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9D666485-DDD5-1205-8C5A-63442BBFE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0A567-F6E4-079F-1C26-8E44F681771A}"/>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5" name="Footer Placeholder 4">
            <a:extLst>
              <a:ext uri="{FF2B5EF4-FFF2-40B4-BE49-F238E27FC236}">
                <a16:creationId xmlns:a16="http://schemas.microsoft.com/office/drawing/2014/main" id="{A7ADA99D-800B-9AB3-E4BC-14E18F3BB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C7207-BAB0-BBF0-AF7B-99859E18165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F6275765-FF72-E509-8AFF-67A2EDD12984}"/>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4374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4411D-0801-E0C6-5735-3F9408D8468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A3AAB0-2478-AD05-CEAF-4A2CDD2AF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E37BD-9006-8ECA-49B0-C214BB033FC9}"/>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5" name="Footer Placeholder 4">
            <a:extLst>
              <a:ext uri="{FF2B5EF4-FFF2-40B4-BE49-F238E27FC236}">
                <a16:creationId xmlns:a16="http://schemas.microsoft.com/office/drawing/2014/main" id="{56C917F4-F1EB-ED0C-D889-8321B80EF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1ABAE-CD33-8ED8-009E-C7E674EEBD74}"/>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30993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black screen shot of a diagram&#10;&#10;Description automatically generated">
            <a:extLst>
              <a:ext uri="{FF2B5EF4-FFF2-40B4-BE49-F238E27FC236}">
                <a16:creationId xmlns:a16="http://schemas.microsoft.com/office/drawing/2014/main" id="{62F25BE2-B4F7-B854-06BB-BD2DA39D3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1">
            <a:extLst>
              <a:ext uri="{FF2B5EF4-FFF2-40B4-BE49-F238E27FC236}">
                <a16:creationId xmlns:a16="http://schemas.microsoft.com/office/drawing/2014/main" id="{CBFE4F3D-E8AB-F5AE-253F-7F1ABD07029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BD1DDBB-D6C0-8E19-15A5-99598A0159D3}"/>
              </a:ext>
            </a:extLst>
          </p:cNvPr>
          <p:cNvSpPr>
            <a:spLocks noGrp="1"/>
          </p:cNvSpPr>
          <p:nvPr>
            <p:ph idx="1"/>
          </p:nvPr>
        </p:nvSpPr>
        <p:spPr/>
        <p:txBody>
          <a:bodyPr/>
          <a:lstStyle>
            <a:lvl1pPr>
              <a:defRPr>
                <a:solidFill>
                  <a:schemeClr val="bg1"/>
                </a:solidFill>
                <a:latin typeface="Corbel Light" panose="020B0303020204020204" pitchFamily="34" charset="0"/>
              </a:defRPr>
            </a:lvl1pPr>
            <a:lvl2pPr>
              <a:defRPr>
                <a:solidFill>
                  <a:schemeClr val="bg1"/>
                </a:solidFill>
                <a:latin typeface="Corbel Light" panose="020B0303020204020204" pitchFamily="34" charset="0"/>
              </a:defRPr>
            </a:lvl2pPr>
            <a:lvl3pPr>
              <a:defRPr>
                <a:solidFill>
                  <a:schemeClr val="bg1"/>
                </a:solidFill>
                <a:latin typeface="Corbel Light" panose="020B0303020204020204" pitchFamily="34" charset="0"/>
              </a:defRPr>
            </a:lvl3pPr>
            <a:lvl4pPr>
              <a:defRPr>
                <a:solidFill>
                  <a:schemeClr val="bg1"/>
                </a:solidFill>
                <a:latin typeface="Corbel Light" panose="020B0303020204020204" pitchFamily="34" charset="0"/>
              </a:defRPr>
            </a:lvl4pPr>
            <a:lvl5pPr>
              <a:defRPr>
                <a:solidFill>
                  <a:schemeClr val="bg1"/>
                </a:solidFill>
                <a:latin typeface="Corbel Light" panose="020B03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17ACA-0E07-7AEE-05BD-D881292A1CA2}"/>
              </a:ext>
            </a:extLst>
          </p:cNvPr>
          <p:cNvSpPr>
            <a:spLocks noGrp="1"/>
          </p:cNvSpPr>
          <p:nvPr>
            <p:ph type="dt" sz="half" idx="10"/>
          </p:nvPr>
        </p:nvSpPr>
        <p:spPr/>
        <p:txBody>
          <a:bodyPr/>
          <a:lstStyle>
            <a:lvl1pPr>
              <a:defRPr>
                <a:solidFill>
                  <a:schemeClr val="bg1"/>
                </a:solidFill>
              </a:defRPr>
            </a:lvl1pPr>
          </a:lstStyle>
          <a:p>
            <a:fld id="{AD76DE2C-ADBB-4C47-9960-C3B8264C0560}" type="datetimeFigureOut">
              <a:rPr lang="en-US" smtClean="0"/>
              <a:pPr/>
              <a:t>5/14/2024</a:t>
            </a:fld>
            <a:endParaRPr lang="en-US"/>
          </a:p>
        </p:txBody>
      </p:sp>
      <p:sp>
        <p:nvSpPr>
          <p:cNvPr id="5" name="Footer Placeholder 4">
            <a:extLst>
              <a:ext uri="{FF2B5EF4-FFF2-40B4-BE49-F238E27FC236}">
                <a16:creationId xmlns:a16="http://schemas.microsoft.com/office/drawing/2014/main" id="{7168D9DC-EBAC-9916-4604-52BC9812F051}"/>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D6A32EF-24F2-3264-72DB-C509101CE5DD}"/>
              </a:ext>
            </a:extLst>
          </p:cNvPr>
          <p:cNvSpPr>
            <a:spLocks noGrp="1"/>
          </p:cNvSpPr>
          <p:nvPr>
            <p:ph type="sldNum" sz="quarter" idx="12"/>
          </p:nvPr>
        </p:nvSpPr>
        <p:spPr/>
        <p:txBody>
          <a:bodyPr/>
          <a:lstStyle>
            <a:lvl1pPr>
              <a:defRPr>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24042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231-5B50-DCBA-BD9F-3AF888EC15C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9F71-7457-048B-EF05-32F9FC9A4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801315-A257-0FAC-87A7-8225301A71D3}"/>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5" name="Footer Placeholder 4">
            <a:extLst>
              <a:ext uri="{FF2B5EF4-FFF2-40B4-BE49-F238E27FC236}">
                <a16:creationId xmlns:a16="http://schemas.microsoft.com/office/drawing/2014/main" id="{6BE79656-70BA-011A-6EDC-C56F41CFA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9D694-3D83-E749-09F0-EC4883C35BF7}"/>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80650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183E1-1EAE-DE4E-FE9C-C6CEA095D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5E8BE7-0C1F-32E3-3386-F21C31943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D99EF8-DBCE-5FA4-2F4E-F9DECED4FF07}"/>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6" name="Footer Placeholder 5">
            <a:extLst>
              <a:ext uri="{FF2B5EF4-FFF2-40B4-BE49-F238E27FC236}">
                <a16:creationId xmlns:a16="http://schemas.microsoft.com/office/drawing/2014/main" id="{AC1D7BFD-C9F7-6CF8-76CC-A038D1EB3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5DCBB-6FCA-93EA-A4A0-DC0863244C0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9" name="Title 1">
            <a:extLst>
              <a:ext uri="{FF2B5EF4-FFF2-40B4-BE49-F238E27FC236}">
                <a16:creationId xmlns:a16="http://schemas.microsoft.com/office/drawing/2014/main" id="{561FFB1E-6300-2136-8EC3-6FBC9F3E2C71}"/>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3530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B9C49D-C97C-90AD-6311-00F4987D3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0220-8517-1225-66A9-39C32CFEE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86445-A19B-78D0-A5DD-C56C2E938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8462B-3469-1C2E-9124-49316EE31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A19B8-709A-BDA6-1932-5CA0C999E23C}"/>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8" name="Footer Placeholder 7">
            <a:extLst>
              <a:ext uri="{FF2B5EF4-FFF2-40B4-BE49-F238E27FC236}">
                <a16:creationId xmlns:a16="http://schemas.microsoft.com/office/drawing/2014/main" id="{93B1CC22-48A5-5089-B588-74E8EB348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9DE2EE-7ACB-7A36-C06F-9A07B57E201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11" name="Title 1">
            <a:extLst>
              <a:ext uri="{FF2B5EF4-FFF2-40B4-BE49-F238E27FC236}">
                <a16:creationId xmlns:a16="http://schemas.microsoft.com/office/drawing/2014/main" id="{FDFAB00E-D66B-FA2B-0A90-95A9CB5DB672}"/>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9137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928AD3E-87E9-64AC-20BA-14C8B881E82F}"/>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4" name="Footer Placeholder 3">
            <a:extLst>
              <a:ext uri="{FF2B5EF4-FFF2-40B4-BE49-F238E27FC236}">
                <a16:creationId xmlns:a16="http://schemas.microsoft.com/office/drawing/2014/main" id="{909ACB2E-4ADE-AFAD-2BE0-98699C651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77A6B-B237-CA79-E1A0-FFD57A91BECE}"/>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820622C6-AB47-990C-E704-DD61D8F94BA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6281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BC69B-5560-B65F-42B1-901B42201D06}"/>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3" name="Footer Placeholder 2">
            <a:extLst>
              <a:ext uri="{FF2B5EF4-FFF2-40B4-BE49-F238E27FC236}">
                <a16:creationId xmlns:a16="http://schemas.microsoft.com/office/drawing/2014/main" id="{A47EF058-5354-A630-C0CD-5E1FB2752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7692B-59D5-0E01-D994-CFD4A1102D61}"/>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6988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1B1C-A99A-A9F5-0074-E4D8FF3D473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87D1B6-4194-1482-BA0F-5DC9789F7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EC9BA6-2AF2-E4A4-5109-37BA2D894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A9151-8E71-BA84-61D7-DE5B269AE7F1}"/>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6" name="Footer Placeholder 5">
            <a:extLst>
              <a:ext uri="{FF2B5EF4-FFF2-40B4-BE49-F238E27FC236}">
                <a16:creationId xmlns:a16="http://schemas.microsoft.com/office/drawing/2014/main" id="{6FD2E5E8-4ACE-16D7-D1BD-4690BCAE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8F29D-1E4E-45DC-7C16-EFCEBE3E0A8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05022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2DB7-0E89-9C1D-9889-621B114A5FE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987E7-D75E-066C-6F34-5D72CB133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F8F0C4-BF45-6A43-BB8B-9DDB9C803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429D3-D0DB-4237-C174-42D4FA7B6A45}"/>
              </a:ext>
            </a:extLst>
          </p:cNvPr>
          <p:cNvSpPr>
            <a:spLocks noGrp="1"/>
          </p:cNvSpPr>
          <p:nvPr>
            <p:ph type="dt" sz="half" idx="10"/>
          </p:nvPr>
        </p:nvSpPr>
        <p:spPr/>
        <p:txBody>
          <a:bodyPr/>
          <a:lstStyle/>
          <a:p>
            <a:fld id="{AD76DE2C-ADBB-4C47-9960-C3B8264C0560}" type="datetimeFigureOut">
              <a:rPr lang="en-US" smtClean="0"/>
              <a:t>5/14/2024</a:t>
            </a:fld>
            <a:endParaRPr lang="en-US"/>
          </a:p>
        </p:txBody>
      </p:sp>
      <p:sp>
        <p:nvSpPr>
          <p:cNvPr id="6" name="Footer Placeholder 5">
            <a:extLst>
              <a:ext uri="{FF2B5EF4-FFF2-40B4-BE49-F238E27FC236}">
                <a16:creationId xmlns:a16="http://schemas.microsoft.com/office/drawing/2014/main" id="{72A865B1-A798-EB5A-B8C7-F7178873B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A92-B9BF-7F0B-B327-E3681CB2DBC6}"/>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94070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black screen shot of a diagram&#10;&#10;Description automatically generated">
            <a:extLst>
              <a:ext uri="{FF2B5EF4-FFF2-40B4-BE49-F238E27FC236}">
                <a16:creationId xmlns:a16="http://schemas.microsoft.com/office/drawing/2014/main" id="{4F7DD6BE-7AEB-92A7-A794-AE3331B5BDF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Placeholder 1">
            <a:extLst>
              <a:ext uri="{FF2B5EF4-FFF2-40B4-BE49-F238E27FC236}">
                <a16:creationId xmlns:a16="http://schemas.microsoft.com/office/drawing/2014/main" id="{20320871-B9C4-E7E9-DC09-D4D0B1B07B7B}"/>
              </a:ext>
            </a:extLst>
          </p:cNvPr>
          <p:cNvSpPr>
            <a:spLocks noGrp="1"/>
          </p:cNvSpPr>
          <p:nvPr>
            <p:ph type="title"/>
          </p:nvPr>
        </p:nvSpPr>
        <p:spPr>
          <a:xfrm>
            <a:off x="838200" y="365125"/>
            <a:ext cx="10515600" cy="1325563"/>
          </a:xfrm>
          <a:prstGeom prst="rect">
            <a:avLst/>
          </a:prstGeom>
          <a:solidFill>
            <a:schemeClr val="bg1"/>
          </a:solidFill>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03C451-9D73-8AA7-D502-50A68A8A0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E4661-42E8-3567-99C8-38C1A85FD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D76DE2C-ADBB-4C47-9960-C3B8264C0560}" type="datetimeFigureOut">
              <a:rPr lang="en-US" smtClean="0"/>
              <a:pPr/>
              <a:t>5/14/2024</a:t>
            </a:fld>
            <a:endParaRPr lang="en-US"/>
          </a:p>
        </p:txBody>
      </p:sp>
      <p:sp>
        <p:nvSpPr>
          <p:cNvPr id="5" name="Footer Placeholder 4">
            <a:extLst>
              <a:ext uri="{FF2B5EF4-FFF2-40B4-BE49-F238E27FC236}">
                <a16:creationId xmlns:a16="http://schemas.microsoft.com/office/drawing/2014/main" id="{B66209D8-1693-4C7F-C036-18C77CBFE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529F4ADA-36D8-16C7-56B9-A71A84E55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899229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odern No. 20" panose="020707040705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1.jpeg"/><Relationship Id="rId4" Type="http://schemas.openxmlformats.org/officeDocument/2006/relationships/image" Target="../media/image4.svg"/><Relationship Id="rId9" Type="http://schemas.openxmlformats.org/officeDocument/2006/relationships/image" Target="../media/image20.jpe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1.jpeg"/><Relationship Id="rId4" Type="http://schemas.openxmlformats.org/officeDocument/2006/relationships/image" Target="../media/image4.svg"/><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4.sv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4.sv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24.pn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4.sv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4.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5.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5.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6.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7.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28.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413" y="-783722"/>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58710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pic>
        <p:nvPicPr>
          <p:cNvPr id="16" name="Graphic 15">
            <a:extLst>
              <a:ext uri="{FF2B5EF4-FFF2-40B4-BE49-F238E27FC236}">
                <a16:creationId xmlns:a16="http://schemas.microsoft.com/office/drawing/2014/main" id="{319CD8B9-78FC-113A-9576-3B86844D15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4285497"/>
            <a:ext cx="4352904" cy="1769472"/>
          </a:xfrm>
          <a:prstGeom prst="rect">
            <a:avLst/>
          </a:prstGeom>
        </p:spPr>
      </p:pic>
      <p:pic>
        <p:nvPicPr>
          <p:cNvPr id="18" name="Graphic 17">
            <a:extLst>
              <a:ext uri="{FF2B5EF4-FFF2-40B4-BE49-F238E27FC236}">
                <a16:creationId xmlns:a16="http://schemas.microsoft.com/office/drawing/2014/main" id="{B82747DC-D3B3-7265-11E0-EC2E9CA577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20" name="Graphic 19">
            <a:extLst>
              <a:ext uri="{FF2B5EF4-FFF2-40B4-BE49-F238E27FC236}">
                <a16:creationId xmlns:a16="http://schemas.microsoft.com/office/drawing/2014/main" id="{7E8A55CD-A989-C7F6-6BDC-B7DB6C3038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97958"/>
            <a:ext cx="2233158" cy="2977544"/>
          </a:xfrm>
          <a:prstGeom prst="rect">
            <a:avLst/>
          </a:prstGeom>
        </p:spPr>
      </p:pic>
      <p:pic>
        <p:nvPicPr>
          <p:cNvPr id="22" name="Graphic 21">
            <a:extLst>
              <a:ext uri="{FF2B5EF4-FFF2-40B4-BE49-F238E27FC236}">
                <a16:creationId xmlns:a16="http://schemas.microsoft.com/office/drawing/2014/main" id="{C5C6912B-1169-67C2-1886-0F28A83FCD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24356"/>
            <a:ext cx="2682240" cy="3322774"/>
          </a:xfrm>
          <a:prstGeom prst="rect">
            <a:avLst/>
          </a:prstGeom>
        </p:spPr>
      </p:pic>
      <p:pic>
        <p:nvPicPr>
          <p:cNvPr id="24" name="Graphic 23">
            <a:extLst>
              <a:ext uri="{FF2B5EF4-FFF2-40B4-BE49-F238E27FC236}">
                <a16:creationId xmlns:a16="http://schemas.microsoft.com/office/drawing/2014/main" id="{FF034862-9570-AE8A-F9E3-C6D3969F3C0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1132809"/>
            <a:ext cx="2984814" cy="2380748"/>
          </a:xfrm>
          <a:prstGeom prst="rect">
            <a:avLst/>
          </a:prstGeom>
        </p:spPr>
      </p:pic>
      <p:pic>
        <p:nvPicPr>
          <p:cNvPr id="29" name="Picture 28">
            <a:extLst>
              <a:ext uri="{FF2B5EF4-FFF2-40B4-BE49-F238E27FC236}">
                <a16:creationId xmlns:a16="http://schemas.microsoft.com/office/drawing/2014/main" id="{EED40BC7-6185-3A97-8EBD-8DACAAB38491}"/>
              </a:ext>
            </a:extLst>
          </p:cNvPr>
          <p:cNvPicPr>
            <a:picLocks noChangeAspect="1"/>
          </p:cNvPicPr>
          <p:nvPr/>
        </p:nvPicPr>
        <p:blipFill>
          <a:blip r:embed="rId19"/>
          <a:stretch>
            <a:fillRect/>
          </a:stretch>
        </p:blipFill>
        <p:spPr>
          <a:xfrm>
            <a:off x="1971698" y="-3811271"/>
            <a:ext cx="8248603" cy="1609483"/>
          </a:xfrm>
          <a:prstGeom prst="rect">
            <a:avLst/>
          </a:prstGeom>
        </p:spPr>
      </p:pic>
      <p:sp>
        <p:nvSpPr>
          <p:cNvPr id="2" name="Content Placeholder 2">
            <a:extLst>
              <a:ext uri="{FF2B5EF4-FFF2-40B4-BE49-F238E27FC236}">
                <a16:creationId xmlns:a16="http://schemas.microsoft.com/office/drawing/2014/main" id="{8B6BBDF1-052F-7143-2B6D-1D47001376EC}"/>
              </a:ext>
            </a:extLst>
          </p:cNvPr>
          <p:cNvSpPr txBox="1">
            <a:spLocks/>
          </p:cNvSpPr>
          <p:nvPr/>
        </p:nvSpPr>
        <p:spPr>
          <a:xfrm>
            <a:off x="2176588" y="-1968248"/>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Marvin Sevilla; Marc Cruz; Dennis </a:t>
            </a:r>
            <a:r>
              <a:rPr lang="en-US" sz="2800" err="1">
                <a:ea typeface="+mn-lt"/>
                <a:cs typeface="+mn-lt"/>
              </a:rPr>
              <a:t>Uryeu</a:t>
            </a:r>
            <a:endParaRPr lang="en-US" sz="2800"/>
          </a:p>
        </p:txBody>
      </p:sp>
    </p:spTree>
    <p:extLst>
      <p:ext uri="{BB962C8B-B14F-4D97-AF65-F5344CB8AC3E}">
        <p14:creationId xmlns:p14="http://schemas.microsoft.com/office/powerpoint/2010/main" val="352360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grpSp>
        <p:nvGrpSpPr>
          <p:cNvPr id="10" name="Group 9">
            <a:extLst>
              <a:ext uri="{FF2B5EF4-FFF2-40B4-BE49-F238E27FC236}">
                <a16:creationId xmlns:a16="http://schemas.microsoft.com/office/drawing/2014/main" id="{2AE098B9-05A7-8CE1-2AF5-4E23F7D72D32}"/>
              </a:ext>
            </a:extLst>
          </p:cNvPr>
          <p:cNvGrpSpPr/>
          <p:nvPr/>
        </p:nvGrpSpPr>
        <p:grpSpPr>
          <a:xfrm>
            <a:off x="2000266" y="1383196"/>
            <a:ext cx="7642828" cy="5041164"/>
            <a:chOff x="1266921" y="1334449"/>
            <a:chExt cx="7642828" cy="5041164"/>
          </a:xfrm>
        </p:grpSpPr>
        <p:pic>
          <p:nvPicPr>
            <p:cNvPr id="2050" name="Picture 2">
              <a:extLst>
                <a:ext uri="{FF2B5EF4-FFF2-40B4-BE49-F238E27FC236}">
                  <a16:creationId xmlns:a16="http://schemas.microsoft.com/office/drawing/2014/main" id="{298D7837-A3F7-611E-A49C-55FF7F60FD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5EBF0CF4-F789-4D7D-B419-8401657A83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311CA71-259A-F3C5-2BFE-03246F5E0B0C}"/>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Cleaned Data</a:t>
              </a:r>
              <a:endParaRPr lang="en-US">
                <a:solidFill>
                  <a:srgbClr val="FFC000"/>
                </a:solidFill>
                <a:ea typeface="+mn-lt"/>
                <a:cs typeface="+mn-lt"/>
              </a:endParaRPr>
            </a:p>
          </p:txBody>
        </p:sp>
        <p:sp>
          <p:nvSpPr>
            <p:cNvPr id="7" name="Content Placeholder 2">
              <a:extLst>
                <a:ext uri="{FF2B5EF4-FFF2-40B4-BE49-F238E27FC236}">
                  <a16:creationId xmlns:a16="http://schemas.microsoft.com/office/drawing/2014/main" id="{6EFA2B58-DEB3-FB25-07FF-37E9F24640C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Tokenized Data</a:t>
              </a:r>
              <a:endParaRPr lang="en-US">
                <a:solidFill>
                  <a:srgbClr val="FFC000"/>
                </a:solidFill>
                <a:ea typeface="+mn-lt"/>
                <a:cs typeface="+mn-lt"/>
              </a:endParaRPr>
            </a:p>
          </p:txBody>
        </p:sp>
      </p:grpSp>
      <p:sp>
        <p:nvSpPr>
          <p:cNvPr id="13" name="Title 1">
            <a:extLst>
              <a:ext uri="{FF2B5EF4-FFF2-40B4-BE49-F238E27FC236}">
                <a16:creationId xmlns:a16="http://schemas.microsoft.com/office/drawing/2014/main" id="{61395537-60E8-2793-7A8D-526D93FB01CC}"/>
              </a:ext>
            </a:extLst>
          </p:cNvPr>
          <p:cNvSpPr txBox="1">
            <a:spLocks/>
          </p:cNvSpPr>
          <p:nvPr/>
        </p:nvSpPr>
        <p:spPr>
          <a:xfrm>
            <a:off x="802051" y="78719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a:t>
            </a:r>
          </a:p>
        </p:txBody>
      </p:sp>
      <p:sp>
        <p:nvSpPr>
          <p:cNvPr id="14" name="Content Placeholder 2">
            <a:extLst>
              <a:ext uri="{FF2B5EF4-FFF2-40B4-BE49-F238E27FC236}">
                <a16:creationId xmlns:a16="http://schemas.microsoft.com/office/drawing/2014/main" id="{1B52B2F5-4A26-72F7-2069-7F3D50ADA271}"/>
              </a:ext>
            </a:extLst>
          </p:cNvPr>
          <p:cNvSpPr txBox="1">
            <a:spLocks/>
          </p:cNvSpPr>
          <p:nvPr/>
        </p:nvSpPr>
        <p:spPr>
          <a:xfrm>
            <a:off x="802051" y="107033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BERT Tokenization:</a:t>
            </a:r>
          </a:p>
          <a:p>
            <a:pPr marL="457200" indent="-457200" algn="l">
              <a:buFont typeface="+mj-lt"/>
              <a:buAutoNum type="arabicPeriod"/>
            </a:pPr>
            <a:r>
              <a:rPr lang="en-US">
                <a:ea typeface="+mn-lt"/>
                <a:cs typeface="+mn-lt"/>
              </a:rPr>
              <a:t>Converts text into numerical tokens</a:t>
            </a:r>
          </a:p>
          <a:p>
            <a:pPr marL="457200" indent="-457200" algn="l">
              <a:buFont typeface="+mj-lt"/>
              <a:buAutoNum type="arabicPeriod"/>
            </a:pPr>
            <a:r>
              <a:rPr lang="en-US">
                <a:ea typeface="+mn-lt"/>
                <a:cs typeface="+mn-lt"/>
              </a:rPr>
              <a:t>Maps words to unique IDs in BERT's vocabulary</a:t>
            </a:r>
          </a:p>
          <a:p>
            <a:pPr marL="457200" indent="-457200" algn="l">
              <a:buFont typeface="+mj-lt"/>
              <a:buAutoNum type="arabicPeriod"/>
            </a:pPr>
            <a:r>
              <a:rPr lang="en-US">
                <a:ea typeface="+mn-lt"/>
                <a:cs typeface="+mn-lt"/>
              </a:rPr>
              <a:t>Ensures consistent input dimensions</a:t>
            </a:r>
          </a:p>
          <a:p>
            <a:pPr marL="457200" indent="-457200" algn="l">
              <a:buFont typeface="+mj-lt"/>
              <a:buAutoNum type="arabicPeriod"/>
            </a:pPr>
            <a:r>
              <a:rPr lang="en-US">
                <a:ea typeface="+mn-lt"/>
                <a:cs typeface="+mn-lt"/>
              </a:rPr>
              <a:t>Special tokens provide structural context</a:t>
            </a:r>
          </a:p>
          <a:p>
            <a:pPr marL="457200" indent="-457200" algn="l">
              <a:buFont typeface="+mj-lt"/>
              <a:buAutoNum type="arabicPeriod"/>
            </a:pPr>
            <a:r>
              <a:rPr lang="en-US">
                <a:ea typeface="+mn-lt"/>
                <a:cs typeface="+mn-lt"/>
              </a:rPr>
              <a:t>Enables effective text processing</a:t>
            </a:r>
            <a:endParaRPr lang="en-US">
              <a:solidFill>
                <a:srgbClr val="FFC000"/>
              </a:solidFill>
              <a:ea typeface="+mn-lt"/>
              <a:cs typeface="+mn-lt"/>
            </a:endParaRPr>
          </a:p>
        </p:txBody>
      </p:sp>
    </p:spTree>
    <p:extLst>
      <p:ext uri="{BB962C8B-B14F-4D97-AF65-F5344CB8AC3E}">
        <p14:creationId xmlns:p14="http://schemas.microsoft.com/office/powerpoint/2010/main" val="361361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974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2487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BERT Tokenization:</a:t>
            </a:r>
          </a:p>
          <a:p>
            <a:pPr marL="457200" indent="-457200" algn="l">
              <a:buFont typeface="+mj-lt"/>
              <a:buAutoNum type="arabicPeriod"/>
            </a:pPr>
            <a:r>
              <a:rPr lang="en-US">
                <a:ea typeface="+mn-lt"/>
                <a:cs typeface="+mn-lt"/>
              </a:rPr>
              <a:t>Converts text into numerical tokens</a:t>
            </a:r>
          </a:p>
          <a:p>
            <a:pPr marL="457200" indent="-457200" algn="l">
              <a:buFont typeface="+mj-lt"/>
              <a:buAutoNum type="arabicPeriod"/>
            </a:pPr>
            <a:r>
              <a:rPr lang="en-US">
                <a:ea typeface="+mn-lt"/>
                <a:cs typeface="+mn-lt"/>
              </a:rPr>
              <a:t>Maps words to unique IDs in BERT's vocabulary</a:t>
            </a:r>
          </a:p>
          <a:p>
            <a:pPr marL="457200" indent="-457200" algn="l">
              <a:buFont typeface="+mj-lt"/>
              <a:buAutoNum type="arabicPeriod"/>
            </a:pPr>
            <a:r>
              <a:rPr lang="en-US">
                <a:ea typeface="+mn-lt"/>
                <a:cs typeface="+mn-lt"/>
              </a:rPr>
              <a:t>Ensures consistent input dimensions</a:t>
            </a:r>
          </a:p>
          <a:p>
            <a:pPr marL="457200" indent="-457200" algn="l">
              <a:buFont typeface="+mj-lt"/>
              <a:buAutoNum type="arabicPeriod"/>
            </a:pPr>
            <a:r>
              <a:rPr lang="en-US">
                <a:ea typeface="+mn-lt"/>
                <a:cs typeface="+mn-lt"/>
              </a:rPr>
              <a:t>Special tokens provide structural context</a:t>
            </a:r>
          </a:p>
          <a:p>
            <a:pPr marL="457200" indent="-457200" algn="l">
              <a:buFont typeface="+mj-lt"/>
              <a:buAutoNum type="arabicPeriod"/>
            </a:pPr>
            <a:r>
              <a:rPr lang="en-US">
                <a:ea typeface="+mn-lt"/>
                <a:cs typeface="+mn-lt"/>
              </a:rPr>
              <a:t>Enables effective text processing</a:t>
            </a:r>
            <a:endParaRPr lang="en-US">
              <a:solidFill>
                <a:srgbClr val="FFC000"/>
              </a:solidFill>
              <a:ea typeface="+mn-lt"/>
              <a:cs typeface="+mn-lt"/>
            </a:endParaRPr>
          </a:p>
        </p:txBody>
      </p:sp>
      <p:sp>
        <p:nvSpPr>
          <p:cNvPr id="8" name="Title 1">
            <a:extLst>
              <a:ext uri="{FF2B5EF4-FFF2-40B4-BE49-F238E27FC236}">
                <a16:creationId xmlns:a16="http://schemas.microsoft.com/office/drawing/2014/main" id="{A279DE7B-05C8-FBF2-35FA-C44018418561}"/>
              </a:ext>
            </a:extLst>
          </p:cNvPr>
          <p:cNvSpPr txBox="1">
            <a:spLocks/>
          </p:cNvSpPr>
          <p:nvPr/>
        </p:nvSpPr>
        <p:spPr>
          <a:xfrm>
            <a:off x="847770" y="-9471149"/>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grpSp>
        <p:nvGrpSpPr>
          <p:cNvPr id="9" name="Group 8">
            <a:extLst>
              <a:ext uri="{FF2B5EF4-FFF2-40B4-BE49-F238E27FC236}">
                <a16:creationId xmlns:a16="http://schemas.microsoft.com/office/drawing/2014/main" id="{0D39D74F-E1A6-AF92-C97B-9F97CFE0FFD8}"/>
              </a:ext>
            </a:extLst>
          </p:cNvPr>
          <p:cNvGrpSpPr/>
          <p:nvPr/>
        </p:nvGrpSpPr>
        <p:grpSpPr>
          <a:xfrm>
            <a:off x="2000266" y="-6328244"/>
            <a:ext cx="7642828" cy="5041164"/>
            <a:chOff x="1266921" y="1334449"/>
            <a:chExt cx="7642828" cy="5041164"/>
          </a:xfrm>
        </p:grpSpPr>
        <p:pic>
          <p:nvPicPr>
            <p:cNvPr id="13" name="Picture 2">
              <a:extLst>
                <a:ext uri="{FF2B5EF4-FFF2-40B4-BE49-F238E27FC236}">
                  <a16:creationId xmlns:a16="http://schemas.microsoft.com/office/drawing/2014/main" id="{858E68F8-CA7B-AB2C-381B-11636CC2E8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CBCCC3A2-2672-1876-0537-79A6C69C7B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CCC7107D-32C0-D59F-46BC-86E2B8521A31}"/>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Cleaned Data</a:t>
              </a:r>
              <a:endParaRPr lang="en-US">
                <a:solidFill>
                  <a:srgbClr val="FFC000"/>
                </a:solidFill>
                <a:ea typeface="+mn-lt"/>
                <a:cs typeface="+mn-lt"/>
              </a:endParaRPr>
            </a:p>
          </p:txBody>
        </p:sp>
        <p:sp>
          <p:nvSpPr>
            <p:cNvPr id="16" name="Content Placeholder 2">
              <a:extLst>
                <a:ext uri="{FF2B5EF4-FFF2-40B4-BE49-F238E27FC236}">
                  <a16:creationId xmlns:a16="http://schemas.microsoft.com/office/drawing/2014/main" id="{22E9A41E-E453-F4D4-B217-E885C69038D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Tokenized Data</a:t>
              </a:r>
              <a:endParaRPr lang="en-US">
                <a:solidFill>
                  <a:srgbClr val="FFC000"/>
                </a:solidFill>
                <a:ea typeface="+mn-lt"/>
                <a:cs typeface="+mn-lt"/>
              </a:endParaRPr>
            </a:p>
          </p:txBody>
        </p:sp>
      </p:grpSp>
      <p:sp>
        <p:nvSpPr>
          <p:cNvPr id="17" name="Title 1">
            <a:extLst>
              <a:ext uri="{FF2B5EF4-FFF2-40B4-BE49-F238E27FC236}">
                <a16:creationId xmlns:a16="http://schemas.microsoft.com/office/drawing/2014/main" id="{2868F43B-409C-F812-6C31-CC0D490E1D75}"/>
              </a:ext>
            </a:extLst>
          </p:cNvPr>
          <p:cNvSpPr txBox="1">
            <a:spLocks/>
          </p:cNvSpPr>
          <p:nvPr/>
        </p:nvSpPr>
        <p:spPr>
          <a:xfrm>
            <a:off x="863010" y="-6225029"/>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 Special Token</a:t>
            </a:r>
          </a:p>
        </p:txBody>
      </p:sp>
      <p:sp>
        <p:nvSpPr>
          <p:cNvPr id="18" name="Content Placeholder 2">
            <a:extLst>
              <a:ext uri="{FF2B5EF4-FFF2-40B4-BE49-F238E27FC236}">
                <a16:creationId xmlns:a16="http://schemas.microsoft.com/office/drawing/2014/main" id="{BF9600D3-6227-7702-DEE6-A129896763B7}"/>
              </a:ext>
            </a:extLst>
          </p:cNvPr>
          <p:cNvSpPr txBox="1">
            <a:spLocks/>
          </p:cNvSpPr>
          <p:nvPr/>
        </p:nvSpPr>
        <p:spPr>
          <a:xfrm>
            <a:off x="863011" y="-44909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For example, CLS (Classification Token) and SEP (Separator Token)</a:t>
            </a:r>
          </a:p>
          <a:p>
            <a:pPr algn="l"/>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Tree>
    <p:extLst>
      <p:ext uri="{BB962C8B-B14F-4D97-AF65-F5344CB8AC3E}">
        <p14:creationId xmlns:p14="http://schemas.microsoft.com/office/powerpoint/2010/main" val="342137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9323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9323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 Special Token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For example, CLS (Classification Token) and SEP (Separator Token)</a:t>
            </a:r>
          </a:p>
          <a:p>
            <a:pPr algn="l"/>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4" name="Title 1">
            <a:extLst>
              <a:ext uri="{FF2B5EF4-FFF2-40B4-BE49-F238E27FC236}">
                <a16:creationId xmlns:a16="http://schemas.microsoft.com/office/drawing/2014/main" id="{D31BA583-2C8C-4BD3-4896-9DEA16A8D431}"/>
              </a:ext>
            </a:extLst>
          </p:cNvPr>
          <p:cNvSpPr txBox="1">
            <a:spLocks/>
          </p:cNvSpPr>
          <p:nvPr/>
        </p:nvSpPr>
        <p:spPr>
          <a:xfrm>
            <a:off x="863011" y="75671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a:t>
            </a:r>
          </a:p>
        </p:txBody>
      </p:sp>
      <p:sp>
        <p:nvSpPr>
          <p:cNvPr id="10" name="Title 1">
            <a:extLst>
              <a:ext uri="{FF2B5EF4-FFF2-40B4-BE49-F238E27FC236}">
                <a16:creationId xmlns:a16="http://schemas.microsoft.com/office/drawing/2014/main" id="{8F4582C5-8769-7709-EC6A-D25F80F77971}"/>
              </a:ext>
            </a:extLst>
          </p:cNvPr>
          <p:cNvSpPr txBox="1">
            <a:spLocks/>
          </p:cNvSpPr>
          <p:nvPr/>
        </p:nvSpPr>
        <p:spPr>
          <a:xfrm>
            <a:off x="863010" y="-7718549"/>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Methodology</a:t>
            </a:r>
          </a:p>
        </p:txBody>
      </p:sp>
      <p:sp>
        <p:nvSpPr>
          <p:cNvPr id="17" name="Content Placeholder 2">
            <a:extLst>
              <a:ext uri="{FF2B5EF4-FFF2-40B4-BE49-F238E27FC236}">
                <a16:creationId xmlns:a16="http://schemas.microsoft.com/office/drawing/2014/main" id="{D22155FF-FF0E-DA7E-6F48-DA1BEBAA67C8}"/>
              </a:ext>
            </a:extLst>
          </p:cNvPr>
          <p:cNvSpPr txBox="1">
            <a:spLocks/>
          </p:cNvSpPr>
          <p:nvPr/>
        </p:nvSpPr>
        <p:spPr>
          <a:xfrm>
            <a:off x="863011" y="-51462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t>
            </a:r>
            <a:r>
              <a:rPr lang="en-US">
                <a:ea typeface="+mn-lt"/>
                <a:cs typeface="+mn-lt"/>
              </a:rPr>
              <a:t>Provide context and question</a:t>
            </a:r>
          </a:p>
          <a:p>
            <a:pPr algn="l"/>
            <a:r>
              <a:rPr lang="en-US" b="1">
                <a:ea typeface="+mn-lt"/>
                <a:cs typeface="+mn-lt"/>
              </a:rPr>
              <a:t>BERT Encoding: </a:t>
            </a:r>
            <a:r>
              <a:rPr lang="en-US">
                <a:ea typeface="+mn-lt"/>
                <a:cs typeface="+mn-lt"/>
              </a:rPr>
              <a:t>Convert input text into numerical representations using BERT</a:t>
            </a:r>
          </a:p>
          <a:p>
            <a:pPr algn="l"/>
            <a:r>
              <a:rPr lang="en-US" b="1">
                <a:ea typeface="+mn-lt"/>
                <a:cs typeface="+mn-lt"/>
              </a:rPr>
              <a:t>QA Model: </a:t>
            </a:r>
            <a:r>
              <a:rPr lang="en-US">
                <a:ea typeface="+mn-lt"/>
                <a:cs typeface="+mn-lt"/>
              </a:rPr>
              <a:t>Implement an Extractive QA model</a:t>
            </a:r>
          </a:p>
          <a:p>
            <a:pPr algn="l"/>
            <a:r>
              <a:rPr lang="en-US" b="1">
                <a:ea typeface="+mn-lt"/>
                <a:cs typeface="+mn-lt"/>
              </a:rPr>
              <a:t>Answer Generation:</a:t>
            </a:r>
            <a:r>
              <a:rPr lang="en-US">
                <a:ea typeface="+mn-lt"/>
                <a:cs typeface="+mn-lt"/>
              </a:rPr>
              <a:t> Generate answers based on encoded context and question</a:t>
            </a:r>
          </a:p>
        </p:txBody>
      </p:sp>
      <p:sp>
        <p:nvSpPr>
          <p:cNvPr id="19" name="Content Placeholder 2">
            <a:extLst>
              <a:ext uri="{FF2B5EF4-FFF2-40B4-BE49-F238E27FC236}">
                <a16:creationId xmlns:a16="http://schemas.microsoft.com/office/drawing/2014/main" id="{C0EA4DD8-3F86-0FB6-240D-573C8CCCB967}"/>
              </a:ext>
            </a:extLst>
          </p:cNvPr>
          <p:cNvSpPr txBox="1">
            <a:spLocks/>
          </p:cNvSpPr>
          <p:nvPr/>
        </p:nvSpPr>
        <p:spPr>
          <a:xfrm>
            <a:off x="908731" y="1027658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BERT Tokenization:</a:t>
            </a:r>
          </a:p>
          <a:p>
            <a:pPr marL="457200" indent="-457200" algn="l">
              <a:buFont typeface="+mj-lt"/>
              <a:buAutoNum type="arabicPeriod"/>
            </a:pPr>
            <a:r>
              <a:rPr lang="en-US">
                <a:ea typeface="+mn-lt"/>
                <a:cs typeface="+mn-lt"/>
              </a:rPr>
              <a:t>Converts text into numerical tokens</a:t>
            </a:r>
          </a:p>
          <a:p>
            <a:pPr marL="457200" indent="-457200" algn="l">
              <a:buFont typeface="+mj-lt"/>
              <a:buAutoNum type="arabicPeriod"/>
            </a:pPr>
            <a:r>
              <a:rPr lang="en-US">
                <a:ea typeface="+mn-lt"/>
                <a:cs typeface="+mn-lt"/>
              </a:rPr>
              <a:t>Maps words to unique IDs in BERT's vocabulary</a:t>
            </a:r>
          </a:p>
          <a:p>
            <a:pPr marL="457200" indent="-457200" algn="l">
              <a:buFont typeface="+mj-lt"/>
              <a:buAutoNum type="arabicPeriod"/>
            </a:pPr>
            <a:r>
              <a:rPr lang="en-US">
                <a:ea typeface="+mn-lt"/>
                <a:cs typeface="+mn-lt"/>
              </a:rPr>
              <a:t>Ensures consistent input dimensions</a:t>
            </a:r>
          </a:p>
          <a:p>
            <a:pPr marL="457200" indent="-457200" algn="l">
              <a:buFont typeface="+mj-lt"/>
              <a:buAutoNum type="arabicPeriod"/>
            </a:pPr>
            <a:r>
              <a:rPr lang="en-US">
                <a:ea typeface="+mn-lt"/>
                <a:cs typeface="+mn-lt"/>
              </a:rPr>
              <a:t>Special tokens provide structural context</a:t>
            </a:r>
          </a:p>
          <a:p>
            <a:pPr marL="457200" indent="-457200" algn="l">
              <a:buFont typeface="+mj-lt"/>
              <a:buAutoNum type="arabicPeriod"/>
            </a:pPr>
            <a:r>
              <a:rPr lang="en-US">
                <a:ea typeface="+mn-lt"/>
                <a:cs typeface="+mn-lt"/>
              </a:rPr>
              <a:t>Enables effective text processing</a:t>
            </a:r>
            <a:endParaRPr lang="en-US">
              <a:solidFill>
                <a:srgbClr val="FFC000"/>
              </a:solidFill>
              <a:ea typeface="+mn-lt"/>
              <a:cs typeface="+mn-lt"/>
            </a:endParaRPr>
          </a:p>
        </p:txBody>
      </p:sp>
    </p:spTree>
    <p:extLst>
      <p:ext uri="{BB962C8B-B14F-4D97-AF65-F5344CB8AC3E}">
        <p14:creationId xmlns:p14="http://schemas.microsoft.com/office/powerpoint/2010/main" val="40068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182A3C08-30F5-D334-A031-202A0DB59644}"/>
              </a:ext>
            </a:extLst>
          </p:cNvPr>
          <p:cNvSpPr txBox="1">
            <a:spLocks/>
          </p:cNvSpPr>
          <p:nvPr/>
        </p:nvSpPr>
        <p:spPr>
          <a:xfrm>
            <a:off x="859495" y="1116988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&amp; BERT Encoding</a:t>
            </a:r>
          </a:p>
          <a:p>
            <a:pPr lvl="1" algn="l"/>
            <a:r>
              <a:rPr lang="en-US">
                <a:ea typeface="+mn-lt"/>
                <a:cs typeface="+mn-lt"/>
              </a:rPr>
              <a:t>Utilizing regular expressions to clean text (i.e. punctuation, special characters, tabs)</a:t>
            </a:r>
          </a:p>
          <a:p>
            <a:pPr lvl="1" algn="l"/>
            <a:r>
              <a:rPr lang="en-US">
                <a:ea typeface="+mn-lt"/>
                <a:cs typeface="+mn-lt"/>
              </a:rPr>
              <a:t>Create BERT formatted Dataset [Questions, Context, Answer]</a:t>
            </a:r>
          </a:p>
          <a:p>
            <a:pPr lvl="1" algn="l"/>
            <a:r>
              <a:rPr lang="en-US">
                <a:solidFill>
                  <a:srgbClr val="FFC000"/>
                </a:solidFill>
                <a:ea typeface="+mn-lt"/>
                <a:cs typeface="+mn-lt"/>
              </a:rPr>
              <a:t>Questions</a:t>
            </a:r>
          </a:p>
          <a:p>
            <a:pPr lvl="2" algn="l"/>
            <a:r>
              <a:rPr lang="en-US">
                <a:ea typeface="+mn-lt"/>
                <a:cs typeface="+mn-lt"/>
              </a:rPr>
              <a:t>Utilizing NER, </a:t>
            </a:r>
            <a:r>
              <a:rPr lang="en-US" b="1">
                <a:ea typeface="+mn-lt"/>
                <a:cs typeface="+mn-lt"/>
              </a:rPr>
              <a:t>Named Entity Recognition</a:t>
            </a:r>
            <a:r>
              <a:rPr lang="en-US">
                <a:ea typeface="+mn-lt"/>
                <a:cs typeface="+mn-lt"/>
              </a:rPr>
              <a:t>, to determine subjects to make questions with. Then using question structures to make simple questions</a:t>
            </a:r>
          </a:p>
          <a:p>
            <a:pPr lvl="1" algn="l"/>
            <a:r>
              <a:rPr lang="en-US">
                <a:solidFill>
                  <a:srgbClr val="FFC000"/>
                </a:solidFill>
                <a:ea typeface="+mn-lt"/>
                <a:cs typeface="+mn-lt"/>
              </a:rPr>
              <a:t>Context</a:t>
            </a:r>
          </a:p>
          <a:p>
            <a:pPr lvl="2" algn="l"/>
            <a:r>
              <a:rPr lang="en-US">
                <a:ea typeface="+mn-lt"/>
                <a:cs typeface="+mn-lt"/>
              </a:rPr>
              <a:t>Processed text is turned into size of </a:t>
            </a:r>
            <a:r>
              <a:rPr lang="en-US" b="1">
                <a:ea typeface="+mn-lt"/>
                <a:cs typeface="+mn-lt"/>
              </a:rPr>
              <a:t>512 token chunks </a:t>
            </a:r>
            <a:r>
              <a:rPr lang="en-US">
                <a:ea typeface="+mn-lt"/>
                <a:cs typeface="+mn-lt"/>
              </a:rPr>
              <a:t>to ensure the BERT architecture accepts the shape of the dataset. When tokenized, </a:t>
            </a:r>
            <a:r>
              <a:rPr lang="en-US" b="1">
                <a:ea typeface="+mn-lt"/>
                <a:cs typeface="+mn-lt"/>
              </a:rPr>
              <a:t>additional [PAD] Labels</a:t>
            </a:r>
            <a:r>
              <a:rPr lang="en-US">
                <a:ea typeface="+mn-lt"/>
                <a:cs typeface="+mn-lt"/>
              </a:rPr>
              <a:t> ensure the shape </a:t>
            </a:r>
            <a:r>
              <a:rPr lang="en-US" b="1">
                <a:ea typeface="+mn-lt"/>
                <a:cs typeface="+mn-lt"/>
              </a:rPr>
              <a:t>size is uniform throughout the model.</a:t>
            </a:r>
          </a:p>
          <a:p>
            <a:pPr lvl="1" algn="l"/>
            <a:r>
              <a:rPr lang="en-US">
                <a:solidFill>
                  <a:srgbClr val="FFC000"/>
                </a:solidFill>
                <a:ea typeface="+mn-lt"/>
                <a:cs typeface="+mn-lt"/>
              </a:rPr>
              <a:t>Answers</a:t>
            </a:r>
          </a:p>
          <a:p>
            <a:pPr lvl="2" algn="l"/>
            <a:r>
              <a:rPr lang="en-US" b="1">
                <a:ea typeface="+mn-lt"/>
                <a:cs typeface="+mn-lt"/>
              </a:rPr>
              <a:t>Utilized window size of 10 words</a:t>
            </a:r>
            <a:r>
              <a:rPr lang="en-US">
                <a:ea typeface="+mn-lt"/>
                <a:cs typeface="+mn-lt"/>
              </a:rPr>
              <a:t> before and after an entity in the processed text to extract relevant information that answers the question</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Methodology</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t>
            </a:r>
            <a:r>
              <a:rPr lang="en-US">
                <a:ea typeface="+mn-lt"/>
                <a:cs typeface="+mn-lt"/>
              </a:rPr>
              <a:t>Provide context and question</a:t>
            </a:r>
          </a:p>
          <a:p>
            <a:pPr algn="l"/>
            <a:r>
              <a:rPr lang="en-US" b="1">
                <a:ea typeface="+mn-lt"/>
                <a:cs typeface="+mn-lt"/>
              </a:rPr>
              <a:t>BERT Encoding: </a:t>
            </a:r>
            <a:r>
              <a:rPr lang="en-US">
                <a:ea typeface="+mn-lt"/>
                <a:cs typeface="+mn-lt"/>
              </a:rPr>
              <a:t>Convert input text into numerical representations using BERT</a:t>
            </a:r>
          </a:p>
          <a:p>
            <a:pPr algn="l"/>
            <a:r>
              <a:rPr lang="en-US" b="1">
                <a:ea typeface="+mn-lt"/>
                <a:cs typeface="+mn-lt"/>
              </a:rPr>
              <a:t>QA Model: </a:t>
            </a:r>
            <a:r>
              <a:rPr lang="en-US">
                <a:ea typeface="+mn-lt"/>
                <a:cs typeface="+mn-lt"/>
              </a:rPr>
              <a:t>Implement an Extractive QA model</a:t>
            </a:r>
          </a:p>
          <a:p>
            <a:pPr algn="l"/>
            <a:r>
              <a:rPr lang="en-US" b="1">
                <a:ea typeface="+mn-lt"/>
                <a:cs typeface="+mn-lt"/>
              </a:rPr>
              <a:t>Answer Generation:</a:t>
            </a:r>
            <a:r>
              <a:rPr lang="en-US">
                <a:ea typeface="+mn-lt"/>
                <a:cs typeface="+mn-lt"/>
              </a:rPr>
              <a:t> Generate answers based on encoded context and question</a:t>
            </a:r>
          </a:p>
        </p:txBody>
      </p:sp>
      <p:sp>
        <p:nvSpPr>
          <p:cNvPr id="8" name="Title 1">
            <a:extLst>
              <a:ext uri="{FF2B5EF4-FFF2-40B4-BE49-F238E27FC236}">
                <a16:creationId xmlns:a16="http://schemas.microsoft.com/office/drawing/2014/main" id="{17F5E795-CB26-C65E-CDB9-C3FCA58FCECF}"/>
              </a:ext>
            </a:extLst>
          </p:cNvPr>
          <p:cNvSpPr txBox="1">
            <a:spLocks/>
          </p:cNvSpPr>
          <p:nvPr/>
        </p:nvSpPr>
        <p:spPr>
          <a:xfrm>
            <a:off x="847770" y="848157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Tokenization Special Token</a:t>
            </a:r>
          </a:p>
        </p:txBody>
      </p:sp>
      <p:sp>
        <p:nvSpPr>
          <p:cNvPr id="9" name="Content Placeholder 2">
            <a:extLst>
              <a:ext uri="{FF2B5EF4-FFF2-40B4-BE49-F238E27FC236}">
                <a16:creationId xmlns:a16="http://schemas.microsoft.com/office/drawing/2014/main" id="{6B7A8937-5534-C49D-F6C2-E36F9D0ABAD2}"/>
              </a:ext>
            </a:extLst>
          </p:cNvPr>
          <p:cNvSpPr txBox="1">
            <a:spLocks/>
          </p:cNvSpPr>
          <p:nvPr/>
        </p:nvSpPr>
        <p:spPr>
          <a:xfrm>
            <a:off x="847771" y="104899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For example, CLS (Classification Token) and SEP (Separator Token)</a:t>
            </a:r>
          </a:p>
          <a:p>
            <a:pPr algn="l"/>
            <a:r>
              <a:rPr lang="en-US">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10" name="Title 1">
            <a:extLst>
              <a:ext uri="{FF2B5EF4-FFF2-40B4-BE49-F238E27FC236}">
                <a16:creationId xmlns:a16="http://schemas.microsoft.com/office/drawing/2014/main" id="{A9F6BAC3-E311-EB58-07B5-C654F144BCDC}"/>
              </a:ext>
            </a:extLst>
          </p:cNvPr>
          <p:cNvSpPr txBox="1">
            <a:spLocks/>
          </p:cNvSpPr>
          <p:nvPr/>
        </p:nvSpPr>
        <p:spPr>
          <a:xfrm>
            <a:off x="859494" y="9058353"/>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Tree>
    <p:extLst>
      <p:ext uri="{BB962C8B-B14F-4D97-AF65-F5344CB8AC3E}">
        <p14:creationId xmlns:p14="http://schemas.microsoft.com/office/powerpoint/2010/main" val="2246382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&amp; BERT Encoding</a:t>
            </a:r>
          </a:p>
          <a:p>
            <a:pPr lvl="1" algn="l"/>
            <a:r>
              <a:rPr lang="en-US">
                <a:ea typeface="+mn-lt"/>
                <a:cs typeface="+mn-lt"/>
              </a:rPr>
              <a:t>Utilizing regular expressions to clean text (i.e. punctuation, special characters, tabs)</a:t>
            </a:r>
          </a:p>
          <a:p>
            <a:pPr lvl="1" algn="l"/>
            <a:r>
              <a:rPr lang="en-US">
                <a:ea typeface="+mn-lt"/>
                <a:cs typeface="+mn-lt"/>
              </a:rPr>
              <a:t>Create BERT formatted Dataset [Questions, Context, Answer]</a:t>
            </a:r>
          </a:p>
          <a:p>
            <a:pPr lvl="1" algn="l"/>
            <a:r>
              <a:rPr lang="en-US">
                <a:solidFill>
                  <a:srgbClr val="FFC000"/>
                </a:solidFill>
                <a:ea typeface="+mn-lt"/>
                <a:cs typeface="+mn-lt"/>
              </a:rPr>
              <a:t>Questions</a:t>
            </a:r>
          </a:p>
          <a:p>
            <a:pPr lvl="2" algn="l"/>
            <a:r>
              <a:rPr lang="en-US">
                <a:ea typeface="+mn-lt"/>
                <a:cs typeface="+mn-lt"/>
              </a:rPr>
              <a:t>Utilizing NER, </a:t>
            </a:r>
            <a:r>
              <a:rPr lang="en-US" b="1">
                <a:ea typeface="+mn-lt"/>
                <a:cs typeface="+mn-lt"/>
              </a:rPr>
              <a:t>Named Entity Recognition</a:t>
            </a:r>
            <a:r>
              <a:rPr lang="en-US">
                <a:ea typeface="+mn-lt"/>
                <a:cs typeface="+mn-lt"/>
              </a:rPr>
              <a:t>, to determine subjects to make questions with. Then using question structures to make simple questions</a:t>
            </a:r>
          </a:p>
          <a:p>
            <a:pPr lvl="1" algn="l"/>
            <a:r>
              <a:rPr lang="en-US">
                <a:solidFill>
                  <a:srgbClr val="FFC000"/>
                </a:solidFill>
                <a:ea typeface="+mn-lt"/>
                <a:cs typeface="+mn-lt"/>
              </a:rPr>
              <a:t>Context</a:t>
            </a:r>
          </a:p>
          <a:p>
            <a:pPr lvl="2" algn="l"/>
            <a:r>
              <a:rPr lang="en-US">
                <a:ea typeface="+mn-lt"/>
                <a:cs typeface="+mn-lt"/>
              </a:rPr>
              <a:t>Processed text is turned into size of </a:t>
            </a:r>
            <a:r>
              <a:rPr lang="en-US" b="1">
                <a:ea typeface="+mn-lt"/>
                <a:cs typeface="+mn-lt"/>
              </a:rPr>
              <a:t>512 token chunks </a:t>
            </a:r>
            <a:r>
              <a:rPr lang="en-US">
                <a:ea typeface="+mn-lt"/>
                <a:cs typeface="+mn-lt"/>
              </a:rPr>
              <a:t>to ensure the BERT architecture accepts the shape of the dataset. When tokenized, </a:t>
            </a:r>
            <a:r>
              <a:rPr lang="en-US" b="1">
                <a:ea typeface="+mn-lt"/>
                <a:cs typeface="+mn-lt"/>
              </a:rPr>
              <a:t>additional [PAD] Labels</a:t>
            </a:r>
            <a:r>
              <a:rPr lang="en-US">
                <a:ea typeface="+mn-lt"/>
                <a:cs typeface="+mn-lt"/>
              </a:rPr>
              <a:t> ensure the shape </a:t>
            </a:r>
            <a:r>
              <a:rPr lang="en-US" b="1">
                <a:ea typeface="+mn-lt"/>
                <a:cs typeface="+mn-lt"/>
              </a:rPr>
              <a:t>size is uniform throughout the model.</a:t>
            </a:r>
          </a:p>
          <a:p>
            <a:pPr lvl="1" algn="l"/>
            <a:r>
              <a:rPr lang="en-US">
                <a:solidFill>
                  <a:srgbClr val="FFC000"/>
                </a:solidFill>
                <a:ea typeface="+mn-lt"/>
                <a:cs typeface="+mn-lt"/>
              </a:rPr>
              <a:t>Answers</a:t>
            </a:r>
          </a:p>
          <a:p>
            <a:pPr lvl="2" algn="l"/>
            <a:r>
              <a:rPr lang="en-US" b="1">
                <a:ea typeface="+mn-lt"/>
                <a:cs typeface="+mn-lt"/>
              </a:rPr>
              <a:t>Utilized window size of 10 words</a:t>
            </a:r>
            <a:r>
              <a:rPr lang="en-US">
                <a:ea typeface="+mn-lt"/>
                <a:cs typeface="+mn-lt"/>
              </a:rPr>
              <a:t> before and after an entity in the processed text to extract relevant information that answers the question</a:t>
            </a:r>
          </a:p>
        </p:txBody>
      </p:sp>
      <p:sp>
        <p:nvSpPr>
          <p:cNvPr id="4" name="Title 1">
            <a:extLst>
              <a:ext uri="{FF2B5EF4-FFF2-40B4-BE49-F238E27FC236}">
                <a16:creationId xmlns:a16="http://schemas.microsoft.com/office/drawing/2014/main" id="{1768D97A-6FD1-DBC9-B967-B2723BEBE0BC}"/>
              </a:ext>
            </a:extLst>
          </p:cNvPr>
          <p:cNvSpPr txBox="1">
            <a:spLocks/>
          </p:cNvSpPr>
          <p:nvPr/>
        </p:nvSpPr>
        <p:spPr>
          <a:xfrm>
            <a:off x="859494" y="-7353965"/>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Methodology</a:t>
            </a:r>
          </a:p>
        </p:txBody>
      </p:sp>
      <p:sp>
        <p:nvSpPr>
          <p:cNvPr id="7" name="Content Placeholder 2">
            <a:extLst>
              <a:ext uri="{FF2B5EF4-FFF2-40B4-BE49-F238E27FC236}">
                <a16:creationId xmlns:a16="http://schemas.microsoft.com/office/drawing/2014/main" id="{E62C88E8-525D-F75A-1885-4768239ABB64}"/>
              </a:ext>
            </a:extLst>
          </p:cNvPr>
          <p:cNvSpPr txBox="1">
            <a:spLocks/>
          </p:cNvSpPr>
          <p:nvPr/>
        </p:nvSpPr>
        <p:spPr>
          <a:xfrm>
            <a:off x="859495" y="-524242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Input Data: </a:t>
            </a:r>
            <a:r>
              <a:rPr lang="en-US">
                <a:ea typeface="+mn-lt"/>
                <a:cs typeface="+mn-lt"/>
              </a:rPr>
              <a:t>Provide context and question</a:t>
            </a:r>
          </a:p>
          <a:p>
            <a:pPr algn="l"/>
            <a:r>
              <a:rPr lang="en-US" b="1">
                <a:ea typeface="+mn-lt"/>
                <a:cs typeface="+mn-lt"/>
              </a:rPr>
              <a:t>BERT Encoding: </a:t>
            </a:r>
            <a:r>
              <a:rPr lang="en-US">
                <a:ea typeface="+mn-lt"/>
                <a:cs typeface="+mn-lt"/>
              </a:rPr>
              <a:t>Convert input text into numerical representations using BERT</a:t>
            </a:r>
          </a:p>
          <a:p>
            <a:pPr algn="l"/>
            <a:r>
              <a:rPr lang="en-US" b="1">
                <a:ea typeface="+mn-lt"/>
                <a:cs typeface="+mn-lt"/>
              </a:rPr>
              <a:t>QA Model: </a:t>
            </a:r>
            <a:r>
              <a:rPr lang="en-US">
                <a:ea typeface="+mn-lt"/>
                <a:cs typeface="+mn-lt"/>
              </a:rPr>
              <a:t>Implement an Extractive QA model</a:t>
            </a:r>
          </a:p>
          <a:p>
            <a:pPr algn="l"/>
            <a:r>
              <a:rPr lang="en-US" b="1">
                <a:ea typeface="+mn-lt"/>
                <a:cs typeface="+mn-lt"/>
              </a:rPr>
              <a:t>Answer Generation:</a:t>
            </a:r>
            <a:r>
              <a:rPr lang="en-US">
                <a:ea typeface="+mn-lt"/>
                <a:cs typeface="+mn-lt"/>
              </a:rPr>
              <a:t> Generate answers based on encoded context and question</a:t>
            </a:r>
          </a:p>
        </p:txBody>
      </p:sp>
    </p:spTree>
    <p:extLst>
      <p:ext uri="{BB962C8B-B14F-4D97-AF65-F5344CB8AC3E}">
        <p14:creationId xmlns:p14="http://schemas.microsoft.com/office/powerpoint/2010/main" val="3961303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(QA Model) Extractive QA BERT Model:</a:t>
            </a:r>
          </a:p>
          <a:p>
            <a:pPr lvl="1" algn="l"/>
            <a:r>
              <a:rPr lang="en-US">
                <a:ea typeface="+mn-lt"/>
                <a:cs typeface="+mn-lt"/>
              </a:rPr>
              <a:t>Utilizing Hugging Face Transformer library to utilize pretrained model to obtain comprehension between relationship between question and context. Necessary as to teach the model a general 'sense' of questions and extraction of context that should have context</a:t>
            </a:r>
          </a:p>
          <a:p>
            <a:pPr lvl="1" algn="l"/>
            <a:r>
              <a:rPr lang="en-US" b="1">
                <a:solidFill>
                  <a:srgbClr val="FFC000"/>
                </a:solidFill>
                <a:ea typeface="+mn-lt"/>
                <a:cs typeface="+mn-lt"/>
              </a:rPr>
              <a:t>Fine Tuning</a:t>
            </a:r>
          </a:p>
          <a:p>
            <a:pPr lvl="2" algn="l"/>
            <a:r>
              <a:rPr lang="en-US">
                <a:ea typeface="+mn-lt"/>
                <a:cs typeface="+mn-lt"/>
              </a:rPr>
              <a:t>Using the preprocessed "specific domain" dataset, allows the model to further understand the domain specific question structure. </a:t>
            </a:r>
          </a:p>
          <a:p>
            <a:pPr lvl="1" algn="l"/>
            <a:r>
              <a:rPr lang="en-US" b="1">
                <a:solidFill>
                  <a:srgbClr val="FFC000"/>
                </a:solidFill>
                <a:ea typeface="+mn-lt"/>
                <a:cs typeface="+mn-lt"/>
              </a:rPr>
              <a:t>Libraries</a:t>
            </a:r>
          </a:p>
          <a:p>
            <a:pPr lvl="2" algn="l"/>
            <a:r>
              <a:rPr lang="en-US" err="1">
                <a:ea typeface="+mn-lt"/>
                <a:cs typeface="+mn-lt"/>
              </a:rPr>
              <a:t>Pytorch</a:t>
            </a:r>
            <a:r>
              <a:rPr lang="en-US">
                <a:ea typeface="+mn-lt"/>
                <a:cs typeface="+mn-lt"/>
              </a:rPr>
              <a:t> Dataset, </a:t>
            </a:r>
            <a:r>
              <a:rPr lang="en-US" err="1">
                <a:ea typeface="+mn-lt"/>
                <a:cs typeface="+mn-lt"/>
              </a:rPr>
              <a:t>DataLoader</a:t>
            </a:r>
            <a:r>
              <a:rPr lang="en-US">
                <a:ea typeface="+mn-lt"/>
                <a:cs typeface="+mn-lt"/>
              </a:rPr>
              <a:t> libraries, transformer library</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2" name="Content Placeholder 2">
            <a:extLst>
              <a:ext uri="{FF2B5EF4-FFF2-40B4-BE49-F238E27FC236}">
                <a16:creationId xmlns:a16="http://schemas.microsoft.com/office/drawing/2014/main" id="{95DADADD-915A-F0ED-C1F5-3081AE73BFD0}"/>
              </a:ext>
            </a:extLst>
          </p:cNvPr>
          <p:cNvSpPr txBox="1">
            <a:spLocks/>
          </p:cNvSpPr>
          <p:nvPr/>
        </p:nvSpPr>
        <p:spPr>
          <a:xfrm>
            <a:off x="847771" y="7411465"/>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Architecture</a:t>
            </a:r>
          </a:p>
          <a:p>
            <a:r>
              <a:rPr lang="en-US" dirty="0">
                <a:ea typeface="+mn-lt"/>
                <a:cs typeface="+mn-lt"/>
              </a:rPr>
              <a:t>Input Encoding</a:t>
            </a:r>
          </a:p>
          <a:p>
            <a:r>
              <a:rPr lang="en-US" dirty="0">
                <a:ea typeface="+mn-lt"/>
                <a:cs typeface="+mn-lt"/>
              </a:rPr>
              <a:t>Transformer Encoder Blocks</a:t>
            </a:r>
          </a:p>
          <a:p>
            <a:r>
              <a:rPr lang="en-US" dirty="0">
                <a:ea typeface="+mn-lt"/>
                <a:cs typeface="+mn-lt"/>
              </a:rPr>
              <a:t>Output Layer</a:t>
            </a:r>
          </a:p>
        </p:txBody>
      </p:sp>
      <p:sp>
        <p:nvSpPr>
          <p:cNvPr id="4" name="Content Placeholder 2">
            <a:extLst>
              <a:ext uri="{FF2B5EF4-FFF2-40B4-BE49-F238E27FC236}">
                <a16:creationId xmlns:a16="http://schemas.microsoft.com/office/drawing/2014/main" id="{D8BCC0C5-194B-4F8A-E1BF-99EF954381D7}"/>
              </a:ext>
            </a:extLst>
          </p:cNvPr>
          <p:cNvSpPr txBox="1">
            <a:spLocks/>
          </p:cNvSpPr>
          <p:nvPr/>
        </p:nvSpPr>
        <p:spPr>
          <a:xfrm>
            <a:off x="5945367" y="8203945"/>
            <a:ext cx="5181600" cy="162585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Parameters</a:t>
            </a:r>
          </a:p>
          <a:p>
            <a:r>
              <a:rPr lang="en-US" dirty="0">
                <a:ea typeface="+mn-lt"/>
                <a:cs typeface="+mn-lt"/>
              </a:rPr>
              <a:t>Base Model: ~110 M</a:t>
            </a:r>
          </a:p>
          <a:p>
            <a:r>
              <a:rPr lang="en-US" dirty="0">
                <a:ea typeface="+mn-lt"/>
                <a:cs typeface="+mn-lt"/>
              </a:rPr>
              <a:t>Large Model: ~340 M</a:t>
            </a:r>
          </a:p>
        </p:txBody>
      </p:sp>
      <p:sp>
        <p:nvSpPr>
          <p:cNvPr id="7" name="Content Placeholder 2">
            <a:extLst>
              <a:ext uri="{FF2B5EF4-FFF2-40B4-BE49-F238E27FC236}">
                <a16:creationId xmlns:a16="http://schemas.microsoft.com/office/drawing/2014/main" id="{5AEA8F7D-0767-F679-3070-AD7C4609A9DF}"/>
              </a:ext>
            </a:extLst>
          </p:cNvPr>
          <p:cNvSpPr txBox="1">
            <a:spLocks/>
          </p:cNvSpPr>
          <p:nvPr/>
        </p:nvSpPr>
        <p:spPr>
          <a:xfrm rot="16200000">
            <a:off x="-794867" y="9242077"/>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Anatomy</a:t>
            </a:r>
          </a:p>
        </p:txBody>
      </p:sp>
    </p:spTree>
    <p:extLst>
      <p:ext uri="{BB962C8B-B14F-4D97-AF65-F5344CB8AC3E}">
        <p14:creationId xmlns:p14="http://schemas.microsoft.com/office/powerpoint/2010/main" val="3351062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Architecture</a:t>
            </a:r>
          </a:p>
          <a:p>
            <a:r>
              <a:rPr lang="en-US" dirty="0">
                <a:ea typeface="+mn-lt"/>
                <a:cs typeface="+mn-lt"/>
              </a:rPr>
              <a:t>Input Encoding</a:t>
            </a:r>
          </a:p>
          <a:p>
            <a:r>
              <a:rPr lang="en-US" dirty="0">
                <a:ea typeface="+mn-lt"/>
                <a:cs typeface="+mn-lt"/>
              </a:rPr>
              <a:t>Transformer Encoder Blocks</a:t>
            </a:r>
          </a:p>
          <a:p>
            <a:r>
              <a:rPr lang="en-US" dirty="0">
                <a:ea typeface="+mn-lt"/>
                <a:cs typeface="+mn-lt"/>
              </a:rPr>
              <a:t>Output Layer</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7" name="Content Placeholder 2">
            <a:extLst>
              <a:ext uri="{FF2B5EF4-FFF2-40B4-BE49-F238E27FC236}">
                <a16:creationId xmlns:a16="http://schemas.microsoft.com/office/drawing/2014/main" id="{7BA5D79F-5E17-1FD5-A334-2BF38F9BA766}"/>
              </a:ext>
            </a:extLst>
          </p:cNvPr>
          <p:cNvSpPr txBox="1">
            <a:spLocks/>
          </p:cNvSpPr>
          <p:nvPr/>
        </p:nvSpPr>
        <p:spPr>
          <a:xfrm>
            <a:off x="5945367" y="1803145"/>
            <a:ext cx="5181600" cy="162585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Parameters</a:t>
            </a:r>
          </a:p>
          <a:p>
            <a:r>
              <a:rPr lang="en-US" dirty="0">
                <a:ea typeface="+mn-lt"/>
                <a:cs typeface="+mn-lt"/>
              </a:rPr>
              <a:t>Base Model: ~110 M</a:t>
            </a:r>
          </a:p>
          <a:p>
            <a:r>
              <a:rPr lang="en-US" dirty="0">
                <a:ea typeface="+mn-lt"/>
                <a:cs typeface="+mn-lt"/>
              </a:rPr>
              <a:t>Large Model: ~340 M</a:t>
            </a:r>
          </a:p>
        </p:txBody>
      </p:sp>
      <p:sp>
        <p:nvSpPr>
          <p:cNvPr id="15" name="Content Placeholder 2">
            <a:extLst>
              <a:ext uri="{FF2B5EF4-FFF2-40B4-BE49-F238E27FC236}">
                <a16:creationId xmlns:a16="http://schemas.microsoft.com/office/drawing/2014/main" id="{B4A69CE0-D077-D26E-09D3-400447E6896F}"/>
              </a:ext>
            </a:extLst>
          </p:cNvPr>
          <p:cNvSpPr txBox="1">
            <a:spLocks/>
          </p:cNvSpPr>
          <p:nvPr/>
        </p:nvSpPr>
        <p:spPr>
          <a:xfrm rot="16200000">
            <a:off x="-794867" y="2445037"/>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Anatomy</a:t>
            </a:r>
          </a:p>
        </p:txBody>
      </p:sp>
      <p:sp>
        <p:nvSpPr>
          <p:cNvPr id="16" name="Content Placeholder 2">
            <a:extLst>
              <a:ext uri="{FF2B5EF4-FFF2-40B4-BE49-F238E27FC236}">
                <a16:creationId xmlns:a16="http://schemas.microsoft.com/office/drawing/2014/main" id="{91DAED4E-B168-67B3-0359-4CEB71CDF177}"/>
              </a:ext>
            </a:extLst>
          </p:cNvPr>
          <p:cNvSpPr txBox="1">
            <a:spLocks/>
          </p:cNvSpPr>
          <p:nvPr/>
        </p:nvSpPr>
        <p:spPr>
          <a:xfrm rot="16200000">
            <a:off x="-791553" y="8944394"/>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Functionality</a:t>
            </a:r>
            <a:endParaRPr lang="en-US" dirty="0">
              <a:ea typeface="+mn-lt"/>
              <a:cs typeface="+mn-lt"/>
            </a:endParaRPr>
          </a:p>
        </p:txBody>
      </p:sp>
      <p:sp>
        <p:nvSpPr>
          <p:cNvPr id="17" name="Content Placeholder 2">
            <a:extLst>
              <a:ext uri="{FF2B5EF4-FFF2-40B4-BE49-F238E27FC236}">
                <a16:creationId xmlns:a16="http://schemas.microsoft.com/office/drawing/2014/main" id="{D7CEF1C3-1E7A-5E75-C28E-4737D3A7C90A}"/>
              </a:ext>
            </a:extLst>
          </p:cNvPr>
          <p:cNvSpPr txBox="1">
            <a:spLocks/>
          </p:cNvSpPr>
          <p:nvPr/>
        </p:nvSpPr>
        <p:spPr>
          <a:xfrm>
            <a:off x="763767" y="974215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Understands both left and right context for better comprehension</a:t>
            </a:r>
          </a:p>
        </p:txBody>
      </p:sp>
      <p:sp>
        <p:nvSpPr>
          <p:cNvPr id="18" name="Content Placeholder 2">
            <a:extLst>
              <a:ext uri="{FF2B5EF4-FFF2-40B4-BE49-F238E27FC236}">
                <a16:creationId xmlns:a16="http://schemas.microsoft.com/office/drawing/2014/main" id="{1DDBF076-B27A-0C0B-6E87-185B7F3CC0D5}"/>
              </a:ext>
            </a:extLst>
          </p:cNvPr>
          <p:cNvSpPr txBox="1">
            <a:spLocks/>
          </p:cNvSpPr>
          <p:nvPr/>
        </p:nvSpPr>
        <p:spPr>
          <a:xfrm>
            <a:off x="6143487" y="1050415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Trained on large corpora using unsupervised learning tasks such as:</a:t>
            </a:r>
          </a:p>
          <a:p>
            <a:pPr marL="342900" indent="-342900">
              <a:buFont typeface="Arial" panose="020B0604020202020204" pitchFamily="34" charset="0"/>
              <a:buChar char="•"/>
            </a:pPr>
            <a:r>
              <a:rPr lang="en-US" dirty="0">
                <a:ea typeface="+mn-lt"/>
                <a:cs typeface="+mn-lt"/>
              </a:rPr>
              <a:t>masked language modelling</a:t>
            </a:r>
          </a:p>
          <a:p>
            <a:pPr marL="342900" indent="-342900">
              <a:buFont typeface="Arial" panose="020B0604020202020204" pitchFamily="34" charset="0"/>
              <a:buChar char="•"/>
            </a:pPr>
            <a:r>
              <a:rPr lang="en-US" dirty="0">
                <a:latin typeface="Corbel Light"/>
                <a:ea typeface="+mn-lt"/>
                <a:cs typeface="+mn-lt"/>
              </a:rPr>
              <a:t>next sentence prediction</a:t>
            </a:r>
          </a:p>
        </p:txBody>
      </p:sp>
    </p:spTree>
    <p:extLst>
      <p:ext uri="{BB962C8B-B14F-4D97-AF65-F5344CB8AC3E}">
        <p14:creationId xmlns:p14="http://schemas.microsoft.com/office/powerpoint/2010/main" val="882351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Architecture</a:t>
            </a:r>
          </a:p>
          <a:p>
            <a:r>
              <a:rPr lang="en-US" dirty="0">
                <a:ea typeface="+mn-lt"/>
                <a:cs typeface="+mn-lt"/>
              </a:rPr>
              <a:t>Input Encoding</a:t>
            </a:r>
          </a:p>
          <a:p>
            <a:r>
              <a:rPr lang="en-US" dirty="0">
                <a:ea typeface="+mn-lt"/>
                <a:cs typeface="+mn-lt"/>
              </a:rPr>
              <a:t>Transformer Encoder Blocks</a:t>
            </a:r>
          </a:p>
          <a:p>
            <a:r>
              <a:rPr lang="en-US" dirty="0">
                <a:ea typeface="+mn-lt"/>
                <a:cs typeface="+mn-lt"/>
              </a:rPr>
              <a:t>Output Layer</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7" name="Content Placeholder 2">
            <a:extLst>
              <a:ext uri="{FF2B5EF4-FFF2-40B4-BE49-F238E27FC236}">
                <a16:creationId xmlns:a16="http://schemas.microsoft.com/office/drawing/2014/main" id="{7BA5D79F-5E17-1FD5-A334-2BF38F9BA766}"/>
              </a:ext>
            </a:extLst>
          </p:cNvPr>
          <p:cNvSpPr txBox="1">
            <a:spLocks/>
          </p:cNvSpPr>
          <p:nvPr/>
        </p:nvSpPr>
        <p:spPr>
          <a:xfrm>
            <a:off x="5945367" y="1803145"/>
            <a:ext cx="5181600" cy="162585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Parameters</a:t>
            </a:r>
          </a:p>
          <a:p>
            <a:r>
              <a:rPr lang="en-US" dirty="0">
                <a:ea typeface="+mn-lt"/>
                <a:cs typeface="+mn-lt"/>
              </a:rPr>
              <a:t>Base Model: ~110 M</a:t>
            </a:r>
          </a:p>
          <a:p>
            <a:r>
              <a:rPr lang="en-US" dirty="0">
                <a:ea typeface="+mn-lt"/>
                <a:cs typeface="+mn-lt"/>
              </a:rPr>
              <a:t>Large Model: ~340 M</a:t>
            </a:r>
          </a:p>
        </p:txBody>
      </p:sp>
      <p:sp>
        <p:nvSpPr>
          <p:cNvPr id="10" name="Content Placeholder 2">
            <a:extLst>
              <a:ext uri="{FF2B5EF4-FFF2-40B4-BE49-F238E27FC236}">
                <a16:creationId xmlns:a16="http://schemas.microsoft.com/office/drawing/2014/main" id="{6E7630DA-D141-8F1D-B04B-4ACC6D5B88B9}"/>
              </a:ext>
            </a:extLst>
          </p:cNvPr>
          <p:cNvSpPr txBox="1">
            <a:spLocks/>
          </p:cNvSpPr>
          <p:nvPr/>
        </p:nvSpPr>
        <p:spPr>
          <a:xfrm rot="16200000">
            <a:off x="-791553" y="4844834"/>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Functionality</a:t>
            </a:r>
            <a:endParaRPr lang="en-US" dirty="0">
              <a:ea typeface="+mn-lt"/>
              <a:cs typeface="+mn-lt"/>
            </a:endParaRPr>
          </a:p>
        </p:txBody>
      </p:sp>
      <p:sp>
        <p:nvSpPr>
          <p:cNvPr id="13" name="Content Placeholder 2">
            <a:extLst>
              <a:ext uri="{FF2B5EF4-FFF2-40B4-BE49-F238E27FC236}">
                <a16:creationId xmlns:a16="http://schemas.microsoft.com/office/drawing/2014/main" id="{01A25A49-192B-942A-EF15-E2C6A261A9A5}"/>
              </a:ext>
            </a:extLst>
          </p:cNvPr>
          <p:cNvSpPr txBox="1">
            <a:spLocks/>
          </p:cNvSpPr>
          <p:nvPr/>
        </p:nvSpPr>
        <p:spPr>
          <a:xfrm>
            <a:off x="763767" y="445387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Understands both left and right context for better comprehension</a:t>
            </a:r>
          </a:p>
        </p:txBody>
      </p:sp>
      <p:sp>
        <p:nvSpPr>
          <p:cNvPr id="14" name="Content Placeholder 2">
            <a:extLst>
              <a:ext uri="{FF2B5EF4-FFF2-40B4-BE49-F238E27FC236}">
                <a16:creationId xmlns:a16="http://schemas.microsoft.com/office/drawing/2014/main" id="{45AC2007-D7DC-3189-E084-F83A803C1D32}"/>
              </a:ext>
            </a:extLst>
          </p:cNvPr>
          <p:cNvSpPr txBox="1">
            <a:spLocks/>
          </p:cNvSpPr>
          <p:nvPr/>
        </p:nvSpPr>
        <p:spPr>
          <a:xfrm>
            <a:off x="6143487" y="4453878"/>
            <a:ext cx="5181600" cy="162585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C000"/>
                </a:solidFill>
                <a:ea typeface="+mn-lt"/>
                <a:cs typeface="+mn-lt"/>
              </a:rPr>
              <a:t>Bidirectional Context</a:t>
            </a:r>
          </a:p>
          <a:p>
            <a:r>
              <a:rPr lang="en-US" dirty="0">
                <a:ea typeface="+mn-lt"/>
                <a:cs typeface="+mn-lt"/>
              </a:rPr>
              <a:t>Trained on large corpora using unsupervised learning tasks such as:</a:t>
            </a:r>
          </a:p>
          <a:p>
            <a:pPr marL="342900" indent="-342900">
              <a:buFont typeface="Arial" panose="020B0604020202020204" pitchFamily="34" charset="0"/>
              <a:buChar char="•"/>
            </a:pPr>
            <a:r>
              <a:rPr lang="en-US" dirty="0">
                <a:ea typeface="+mn-lt"/>
                <a:cs typeface="+mn-lt"/>
              </a:rPr>
              <a:t>masked language modelling</a:t>
            </a:r>
          </a:p>
          <a:p>
            <a:pPr marL="342900" indent="-342900">
              <a:buFont typeface="Arial" panose="020B0604020202020204" pitchFamily="34" charset="0"/>
              <a:buChar char="•"/>
            </a:pPr>
            <a:r>
              <a:rPr lang="en-US" dirty="0">
                <a:latin typeface="Corbel Light"/>
                <a:ea typeface="+mn-lt"/>
                <a:cs typeface="+mn-lt"/>
              </a:rPr>
              <a:t>next sentence prediction </a:t>
            </a:r>
            <a:endParaRPr lang="en-US" dirty="0">
              <a:ea typeface="+mn-lt"/>
              <a:cs typeface="+mn-lt"/>
            </a:endParaRPr>
          </a:p>
        </p:txBody>
      </p:sp>
      <p:sp>
        <p:nvSpPr>
          <p:cNvPr id="15" name="Content Placeholder 2">
            <a:extLst>
              <a:ext uri="{FF2B5EF4-FFF2-40B4-BE49-F238E27FC236}">
                <a16:creationId xmlns:a16="http://schemas.microsoft.com/office/drawing/2014/main" id="{B4A69CE0-D077-D26E-09D3-400447E6896F}"/>
              </a:ext>
            </a:extLst>
          </p:cNvPr>
          <p:cNvSpPr txBox="1">
            <a:spLocks/>
          </p:cNvSpPr>
          <p:nvPr/>
        </p:nvSpPr>
        <p:spPr>
          <a:xfrm rot="16200000">
            <a:off x="-794867" y="2445037"/>
            <a:ext cx="2968411" cy="40830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00B050"/>
                </a:solidFill>
                <a:ea typeface="+mn-lt"/>
                <a:cs typeface="+mn-lt"/>
              </a:rPr>
              <a:t>Anatomy</a:t>
            </a:r>
          </a:p>
        </p:txBody>
      </p:sp>
    </p:spTree>
    <p:extLst>
      <p:ext uri="{BB962C8B-B14F-4D97-AF65-F5344CB8AC3E}">
        <p14:creationId xmlns:p14="http://schemas.microsoft.com/office/powerpoint/2010/main" val="1909371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Answer Generation</a:t>
            </a:r>
          </a:p>
          <a:p>
            <a:pPr lvl="1" algn="l"/>
            <a:r>
              <a:rPr lang="en-US" sz="2400">
                <a:ea typeface="+mn-lt"/>
                <a:cs typeface="+mn-lt"/>
              </a:rPr>
              <a:t>Load the saved model use it to tokenize a given question and context, which </a:t>
            </a:r>
            <a:r>
              <a:rPr lang="en-US" sz="2400" b="1">
                <a:solidFill>
                  <a:srgbClr val="FFC000"/>
                </a:solidFill>
                <a:ea typeface="+mn-lt"/>
                <a:cs typeface="+mn-lt"/>
              </a:rPr>
              <a:t>* NEEDS TO BE GIVEN </a:t>
            </a:r>
            <a:r>
              <a:rPr lang="en-US" sz="2400">
                <a:ea typeface="+mn-lt"/>
                <a:cs typeface="+mn-lt"/>
              </a:rPr>
              <a:t>with the question in order to generate an answer</a:t>
            </a:r>
          </a:p>
          <a:p>
            <a:pPr lvl="1" algn="l"/>
            <a:r>
              <a:rPr lang="en-US" sz="2400">
                <a:ea typeface="+mn-lt"/>
                <a:cs typeface="+mn-lt"/>
              </a:rPr>
              <a:t>	* Resolved with RAG (Retrieval-Augmented Generation)</a:t>
            </a:r>
          </a:p>
          <a:p>
            <a:pPr lvl="1" algn="l"/>
            <a:r>
              <a:rPr lang="en-US" sz="2400">
                <a:ea typeface="+mn-lt"/>
                <a:cs typeface="+mn-lt"/>
              </a:rPr>
              <a:t>Determining if the model can answer rudimentary questions that include:</a:t>
            </a:r>
          </a:p>
          <a:p>
            <a:pPr lvl="2" algn="l"/>
            <a:r>
              <a:rPr lang="en-US" sz="2000">
                <a:ea typeface="+mn-lt"/>
                <a:cs typeface="+mn-lt"/>
              </a:rPr>
              <a:t>"What is SUAS?"</a:t>
            </a:r>
          </a:p>
          <a:p>
            <a:pPr lvl="2" algn="l"/>
            <a:r>
              <a:rPr lang="en-US" sz="2000">
                <a:ea typeface="+mn-lt"/>
                <a:cs typeface="+mn-lt"/>
              </a:rPr>
              <a:t>"What is GCS?"</a:t>
            </a:r>
          </a:p>
          <a:p>
            <a:pPr lvl="2" algn="l"/>
            <a:r>
              <a:rPr lang="en-US" sz="2000">
                <a:ea typeface="+mn-lt"/>
                <a:cs typeface="+mn-lt"/>
              </a:rPr>
              <a:t>"What are the SUAS objects?"</a:t>
            </a:r>
          </a:p>
        </p:txBody>
      </p:sp>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2" name="Content Placeholder 2">
            <a:extLst>
              <a:ext uri="{FF2B5EF4-FFF2-40B4-BE49-F238E27FC236}">
                <a16:creationId xmlns:a16="http://schemas.microsoft.com/office/drawing/2014/main" id="{8FA73854-8DFB-0959-BF3F-7857211FCB88}"/>
              </a:ext>
            </a:extLst>
          </p:cNvPr>
          <p:cNvSpPr txBox="1">
            <a:spLocks/>
          </p:cNvSpPr>
          <p:nvPr/>
        </p:nvSpPr>
        <p:spPr>
          <a:xfrm>
            <a:off x="847771" y="108557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Due to requiring a sufficient context to come with a question, the model has limitations until RAG is implemented.</a:t>
            </a:r>
          </a:p>
          <a:p>
            <a:pPr algn="l"/>
            <a:r>
              <a:rPr lang="en-US" sz="2800">
                <a:ea typeface="+mn-lt"/>
                <a:cs typeface="+mn-lt"/>
              </a:rPr>
              <a:t>It’s able to provide rough answers to some basic questions.</a:t>
            </a:r>
          </a:p>
          <a:p>
            <a:pPr algn="l"/>
            <a:r>
              <a:rPr lang="en-US" sz="2800">
                <a:solidFill>
                  <a:srgbClr val="FFC000"/>
                </a:solidFill>
                <a:ea typeface="+mn-lt"/>
                <a:cs typeface="+mn-lt"/>
              </a:rPr>
              <a:t>"What is SUAS?"</a:t>
            </a:r>
          </a:p>
          <a:p>
            <a:pPr algn="l"/>
            <a:endParaRPr lang="en-US" sz="2800">
              <a:ea typeface="+mn-lt"/>
              <a:cs typeface="+mn-lt"/>
            </a:endParaRPr>
          </a:p>
          <a:p>
            <a:pPr algn="l"/>
            <a:r>
              <a:rPr lang="en-US" sz="2800">
                <a:solidFill>
                  <a:srgbClr val="FFC000"/>
                </a:solidFill>
                <a:ea typeface="+mn-lt"/>
                <a:cs typeface="+mn-lt"/>
              </a:rPr>
              <a:t>"What is SUAS competition technical design?"</a:t>
            </a:r>
          </a:p>
        </p:txBody>
      </p:sp>
      <p:sp>
        <p:nvSpPr>
          <p:cNvPr id="9" name="Title 1">
            <a:extLst>
              <a:ext uri="{FF2B5EF4-FFF2-40B4-BE49-F238E27FC236}">
                <a16:creationId xmlns:a16="http://schemas.microsoft.com/office/drawing/2014/main" id="{DCD0E3B2-5283-4353-BC71-7695B5D8704B}"/>
              </a:ext>
            </a:extLst>
          </p:cNvPr>
          <p:cNvSpPr txBox="1">
            <a:spLocks/>
          </p:cNvSpPr>
          <p:nvPr/>
        </p:nvSpPr>
        <p:spPr>
          <a:xfrm>
            <a:off x="847770" y="756717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pic>
        <p:nvPicPr>
          <p:cNvPr id="10" name="Picture 9">
            <a:extLst>
              <a:ext uri="{FF2B5EF4-FFF2-40B4-BE49-F238E27FC236}">
                <a16:creationId xmlns:a16="http://schemas.microsoft.com/office/drawing/2014/main" id="{A1B1CC72-69F8-7C1D-1E09-08CAB7493A7B}"/>
              </a:ext>
            </a:extLst>
          </p:cNvPr>
          <p:cNvPicPr>
            <a:picLocks noChangeAspect="1"/>
          </p:cNvPicPr>
          <p:nvPr/>
        </p:nvPicPr>
        <p:blipFill>
          <a:blip r:embed="rId9"/>
          <a:stretch>
            <a:fillRect/>
          </a:stretch>
        </p:blipFill>
        <p:spPr>
          <a:xfrm>
            <a:off x="850826" y="13387549"/>
            <a:ext cx="9772650" cy="247650"/>
          </a:xfrm>
          <a:prstGeom prst="rect">
            <a:avLst/>
          </a:prstGeom>
        </p:spPr>
      </p:pic>
      <p:pic>
        <p:nvPicPr>
          <p:cNvPr id="15" name="Picture 14">
            <a:extLst>
              <a:ext uri="{FF2B5EF4-FFF2-40B4-BE49-F238E27FC236}">
                <a16:creationId xmlns:a16="http://schemas.microsoft.com/office/drawing/2014/main" id="{878317FF-F578-C983-407E-B9770D324FF1}"/>
              </a:ext>
            </a:extLst>
          </p:cNvPr>
          <p:cNvPicPr>
            <a:picLocks noChangeAspect="1"/>
          </p:cNvPicPr>
          <p:nvPr/>
        </p:nvPicPr>
        <p:blipFill>
          <a:blip r:embed="rId10"/>
          <a:stretch>
            <a:fillRect/>
          </a:stretch>
        </p:blipFill>
        <p:spPr>
          <a:xfrm>
            <a:off x="847770" y="14448515"/>
            <a:ext cx="10267950" cy="209550"/>
          </a:xfrm>
          <a:prstGeom prst="rect">
            <a:avLst/>
          </a:prstGeom>
        </p:spPr>
      </p:pic>
    </p:spTree>
    <p:extLst>
      <p:ext uri="{BB962C8B-B14F-4D97-AF65-F5344CB8AC3E}">
        <p14:creationId xmlns:p14="http://schemas.microsoft.com/office/powerpoint/2010/main" val="319682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231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94700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Due to requiring a sufficient context to come with a question, the model has limitations until RAG is implemented.</a:t>
            </a:r>
          </a:p>
          <a:p>
            <a:pPr algn="l"/>
            <a:r>
              <a:rPr lang="en-US" sz="2800">
                <a:ea typeface="+mn-lt"/>
                <a:cs typeface="+mn-lt"/>
              </a:rPr>
              <a:t>It’s able to provide rough answers to some basic questions.</a:t>
            </a:r>
          </a:p>
          <a:p>
            <a:pPr algn="l"/>
            <a:r>
              <a:rPr lang="en-US" sz="2800">
                <a:solidFill>
                  <a:srgbClr val="FFC000"/>
                </a:solidFill>
                <a:ea typeface="+mn-lt"/>
                <a:cs typeface="+mn-lt"/>
              </a:rPr>
              <a:t>"What is SUAS?"</a:t>
            </a:r>
          </a:p>
          <a:p>
            <a:pPr algn="l"/>
            <a:endParaRPr lang="en-US" sz="2800">
              <a:ea typeface="+mn-lt"/>
              <a:cs typeface="+mn-lt"/>
            </a:endParaRPr>
          </a:p>
          <a:p>
            <a:pPr algn="l"/>
            <a:r>
              <a:rPr lang="en-US" sz="280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4334989"/>
            <a:ext cx="9772650" cy="247650"/>
          </a:xfrm>
          <a:prstGeom prst="rect">
            <a:avLst/>
          </a:prstGeom>
        </p:spPr>
      </p:pic>
      <p:sp>
        <p:nvSpPr>
          <p:cNvPr id="4" name="Content Placeholder 2">
            <a:extLst>
              <a:ext uri="{FF2B5EF4-FFF2-40B4-BE49-F238E27FC236}">
                <a16:creationId xmlns:a16="http://schemas.microsoft.com/office/drawing/2014/main" id="{942415D5-1FC1-EBF9-5BB6-45C97E2710BB}"/>
              </a:ext>
            </a:extLst>
          </p:cNvPr>
          <p:cNvSpPr txBox="1">
            <a:spLocks/>
          </p:cNvSpPr>
          <p:nvPr/>
        </p:nvSpPr>
        <p:spPr>
          <a:xfrm>
            <a:off x="847771" y="-4841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Answer Generation</a:t>
            </a:r>
          </a:p>
          <a:p>
            <a:pPr lvl="1" algn="l"/>
            <a:r>
              <a:rPr lang="en-US" sz="2400" dirty="0">
                <a:ea typeface="+mn-lt"/>
                <a:cs typeface="+mn-lt"/>
              </a:rPr>
              <a:t>Load the saved model use it to tokenize a given question and context, which </a:t>
            </a:r>
            <a:r>
              <a:rPr lang="en-US" sz="2400" b="1" dirty="0">
                <a:solidFill>
                  <a:srgbClr val="FFC000"/>
                </a:solidFill>
                <a:ea typeface="+mn-lt"/>
                <a:cs typeface="+mn-lt"/>
              </a:rPr>
              <a:t>* NEEDS TO BE GIVEN </a:t>
            </a:r>
            <a:r>
              <a:rPr lang="en-US" sz="2400" dirty="0">
                <a:ea typeface="+mn-lt"/>
                <a:cs typeface="+mn-lt"/>
              </a:rPr>
              <a:t>with the question in order to generate an answer</a:t>
            </a:r>
          </a:p>
          <a:p>
            <a:pPr lvl="1" algn="l"/>
            <a:r>
              <a:rPr lang="en-US" sz="2400" dirty="0">
                <a:ea typeface="+mn-lt"/>
                <a:cs typeface="+mn-lt"/>
              </a:rPr>
              <a:t>	* Resolved with RAG (Retrieval-Augmented Generation)</a:t>
            </a:r>
          </a:p>
          <a:p>
            <a:pPr lvl="1" algn="l"/>
            <a:r>
              <a:rPr lang="en-US" sz="2400" dirty="0">
                <a:ea typeface="+mn-lt"/>
                <a:cs typeface="+mn-lt"/>
              </a:rPr>
              <a:t>Determining if the model can answer rudimentary questions that include:</a:t>
            </a:r>
          </a:p>
          <a:p>
            <a:pPr lvl="2" algn="l"/>
            <a:r>
              <a:rPr lang="en-US" sz="2000" dirty="0">
                <a:ea typeface="+mn-lt"/>
                <a:cs typeface="+mn-lt"/>
              </a:rPr>
              <a:t>"What is SUAS?"</a:t>
            </a:r>
          </a:p>
          <a:p>
            <a:pPr lvl="2" algn="l"/>
            <a:r>
              <a:rPr lang="en-US" sz="2000" dirty="0">
                <a:ea typeface="+mn-lt"/>
                <a:cs typeface="+mn-lt"/>
              </a:rPr>
              <a:t>"What is GCS?"</a:t>
            </a:r>
          </a:p>
          <a:p>
            <a:pPr lvl="2" algn="l"/>
            <a:r>
              <a:rPr lang="en-US" sz="2000" dirty="0">
                <a:ea typeface="+mn-lt"/>
                <a:cs typeface="+mn-lt"/>
              </a:rPr>
              <a:t>"What are the SUAS objects?"</a:t>
            </a:r>
          </a:p>
        </p:txBody>
      </p:sp>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5395955"/>
            <a:ext cx="10267950" cy="209550"/>
          </a:xfrm>
          <a:prstGeom prst="rect">
            <a:avLst/>
          </a:prstGeom>
        </p:spPr>
      </p:pic>
      <p:sp>
        <p:nvSpPr>
          <p:cNvPr id="7" name="Title 1">
            <a:extLst>
              <a:ext uri="{FF2B5EF4-FFF2-40B4-BE49-F238E27FC236}">
                <a16:creationId xmlns:a16="http://schemas.microsoft.com/office/drawing/2014/main" id="{67D87A72-B690-8437-7247-CAB356A6FD4E}"/>
              </a:ext>
            </a:extLst>
          </p:cNvPr>
          <p:cNvSpPr txBox="1">
            <a:spLocks/>
          </p:cNvSpPr>
          <p:nvPr/>
        </p:nvSpPr>
        <p:spPr>
          <a:xfrm>
            <a:off x="847770" y="-75356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10" name="Title 1">
            <a:extLst>
              <a:ext uri="{FF2B5EF4-FFF2-40B4-BE49-F238E27FC236}">
                <a16:creationId xmlns:a16="http://schemas.microsoft.com/office/drawing/2014/main" id="{05634095-F72F-D95E-D176-D4E321E495DA}"/>
              </a:ext>
            </a:extLst>
          </p:cNvPr>
          <p:cNvSpPr txBox="1">
            <a:spLocks/>
          </p:cNvSpPr>
          <p:nvPr/>
        </p:nvSpPr>
        <p:spPr>
          <a:xfrm>
            <a:off x="832530" y="-747470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spTree>
    <p:extLst>
      <p:ext uri="{BB962C8B-B14F-4D97-AF65-F5344CB8AC3E}">
        <p14:creationId xmlns:p14="http://schemas.microsoft.com/office/powerpoint/2010/main" val="6466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600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9" y="-885408"/>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06662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066629"/>
            <a:ext cx="45720" cy="25439077"/>
          </a:xfrm>
          <a:prstGeom prst="rect">
            <a:avLst/>
          </a:prstGeom>
        </p:spPr>
      </p:pic>
      <p:pic>
        <p:nvPicPr>
          <p:cNvPr id="2" name="Graphic 1">
            <a:extLst>
              <a:ext uri="{FF2B5EF4-FFF2-40B4-BE49-F238E27FC236}">
                <a16:creationId xmlns:a16="http://schemas.microsoft.com/office/drawing/2014/main" id="{DC208FA6-F581-672D-116B-77BE763F2A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12873916"/>
            <a:ext cx="4352904" cy="1769472"/>
          </a:xfrm>
          <a:prstGeom prst="rect">
            <a:avLst/>
          </a:prstGeom>
        </p:spPr>
      </p:pic>
      <p:pic>
        <p:nvPicPr>
          <p:cNvPr id="3" name="Graphic 2">
            <a:extLst>
              <a:ext uri="{FF2B5EF4-FFF2-40B4-BE49-F238E27FC236}">
                <a16:creationId xmlns:a16="http://schemas.microsoft.com/office/drawing/2014/main" id="{454C00E0-9210-A126-022F-C9AC5CA253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11958988"/>
            <a:ext cx="1959222" cy="1492738"/>
          </a:xfrm>
          <a:prstGeom prst="rect">
            <a:avLst/>
          </a:prstGeom>
        </p:spPr>
      </p:pic>
      <p:pic>
        <p:nvPicPr>
          <p:cNvPr id="4" name="Graphic 3">
            <a:extLst>
              <a:ext uri="{FF2B5EF4-FFF2-40B4-BE49-F238E27FC236}">
                <a16:creationId xmlns:a16="http://schemas.microsoft.com/office/drawing/2014/main" id="{4D4FDFF1-7BB6-1F63-DF0E-0D331AAF19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349234"/>
            <a:ext cx="2233158" cy="2977544"/>
          </a:xfrm>
          <a:prstGeom prst="rect">
            <a:avLst/>
          </a:prstGeom>
        </p:spPr>
      </p:pic>
      <p:pic>
        <p:nvPicPr>
          <p:cNvPr id="5" name="Graphic 4">
            <a:extLst>
              <a:ext uri="{FF2B5EF4-FFF2-40B4-BE49-F238E27FC236}">
                <a16:creationId xmlns:a16="http://schemas.microsoft.com/office/drawing/2014/main" id="{96FB1780-DD11-0A3B-36C9-72309FB4B2A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741443"/>
            <a:ext cx="2682240" cy="3322774"/>
          </a:xfrm>
          <a:prstGeom prst="rect">
            <a:avLst/>
          </a:prstGeom>
        </p:spPr>
      </p:pic>
      <p:pic>
        <p:nvPicPr>
          <p:cNvPr id="6" name="Graphic 5">
            <a:extLst>
              <a:ext uri="{FF2B5EF4-FFF2-40B4-BE49-F238E27FC236}">
                <a16:creationId xmlns:a16="http://schemas.microsoft.com/office/drawing/2014/main" id="{F2CA2462-CE87-EEF2-2AF4-75633583BD3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7059052"/>
            <a:ext cx="2984814" cy="2380748"/>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19"/>
          <a:stretch>
            <a:fillRect/>
          </a:stretch>
        </p:blipFill>
        <p:spPr>
          <a:xfrm>
            <a:off x="1971698" y="2622356"/>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38200" y="-1035225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8" name="Content Placeholder 2">
            <a:extLst>
              <a:ext uri="{FF2B5EF4-FFF2-40B4-BE49-F238E27FC236}">
                <a16:creationId xmlns:a16="http://schemas.microsoft.com/office/drawing/2014/main" id="{51FBAC90-D3DB-EF9A-686F-B3A7104CA64F}"/>
              </a:ext>
            </a:extLst>
          </p:cNvPr>
          <p:cNvSpPr txBox="1">
            <a:spLocks/>
          </p:cNvSpPr>
          <p:nvPr/>
        </p:nvSpPr>
        <p:spPr>
          <a:xfrm>
            <a:off x="2176588" y="4676392"/>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Marvin Sevilla; Marc Cruz; Dennis </a:t>
            </a:r>
            <a:r>
              <a:rPr lang="en-US" sz="2800" err="1">
                <a:ea typeface="+mn-lt"/>
                <a:cs typeface="+mn-lt"/>
              </a:rPr>
              <a:t>Uryeu</a:t>
            </a:r>
            <a:endParaRPr lang="en-US" sz="2800"/>
          </a:p>
        </p:txBody>
      </p:sp>
      <p:sp>
        <p:nvSpPr>
          <p:cNvPr id="10" name="Content Placeholder 2">
            <a:extLst>
              <a:ext uri="{FF2B5EF4-FFF2-40B4-BE49-F238E27FC236}">
                <a16:creationId xmlns:a16="http://schemas.microsoft.com/office/drawing/2014/main" id="{9F775A68-A31E-B617-E94E-5565D64DA230}"/>
              </a:ext>
            </a:extLst>
          </p:cNvPr>
          <p:cNvSpPr txBox="1">
            <a:spLocks/>
          </p:cNvSpPr>
          <p:nvPr/>
        </p:nvSpPr>
        <p:spPr>
          <a:xfrm>
            <a:off x="847771" y="-607476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SUAS project, leveraging project documentation such as RFP, Reports, Student Documentation, etc. to streamline information access over years and decades.</a:t>
            </a:r>
            <a:endParaRPr lang="en-US" sz="2800" dirty="0"/>
          </a:p>
          <a:p>
            <a:endParaRPr lang="en-US" sz="2800" dirty="0"/>
          </a:p>
        </p:txBody>
      </p:sp>
    </p:spTree>
    <p:extLst>
      <p:ext uri="{BB962C8B-B14F-4D97-AF65-F5344CB8AC3E}">
        <p14:creationId xmlns:p14="http://schemas.microsoft.com/office/powerpoint/2010/main" val="256696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231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947003"/>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sp>
        <p:nvSpPr>
          <p:cNvPr id="16" name="Rectangle 15">
            <a:extLst>
              <a:ext uri="{FF2B5EF4-FFF2-40B4-BE49-F238E27FC236}">
                <a16:creationId xmlns:a16="http://schemas.microsoft.com/office/drawing/2014/main" id="{3121FD6E-4761-B624-B8E0-0F655CD775D5}"/>
              </a:ext>
            </a:extLst>
          </p:cNvPr>
          <p:cNvSpPr/>
          <p:nvPr/>
        </p:nvSpPr>
        <p:spPr>
          <a:xfrm>
            <a:off x="5830590" y="1825625"/>
            <a:ext cx="6160242" cy="375590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7D87A72-B690-8437-7247-CAB356A6FD4E}"/>
              </a:ext>
            </a:extLst>
          </p:cNvPr>
          <p:cNvSpPr txBox="1">
            <a:spLocks/>
          </p:cNvSpPr>
          <p:nvPr/>
        </p:nvSpPr>
        <p:spPr>
          <a:xfrm>
            <a:off x="847770" y="-75356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Implementation</a:t>
            </a:r>
          </a:p>
        </p:txBody>
      </p:sp>
      <p:sp>
        <p:nvSpPr>
          <p:cNvPr id="10" name="Title 1">
            <a:extLst>
              <a:ext uri="{FF2B5EF4-FFF2-40B4-BE49-F238E27FC236}">
                <a16:creationId xmlns:a16="http://schemas.microsoft.com/office/drawing/2014/main" id="{05634095-F72F-D95E-D176-D4E321E495DA}"/>
              </a:ext>
            </a:extLst>
          </p:cNvPr>
          <p:cNvSpPr txBox="1">
            <a:spLocks/>
          </p:cNvSpPr>
          <p:nvPr/>
        </p:nvSpPr>
        <p:spPr>
          <a:xfrm>
            <a:off x="832530" y="-747470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pic>
        <p:nvPicPr>
          <p:cNvPr id="14" name="Content Placeholder 6" descr="A graph with numbers and a line&#10;&#10;Description automatically generated">
            <a:extLst>
              <a:ext uri="{FF2B5EF4-FFF2-40B4-BE49-F238E27FC236}">
                <a16:creationId xmlns:a16="http://schemas.microsoft.com/office/drawing/2014/main" id="{9998674B-7F30-65D9-B06D-D019E2E355AC}"/>
              </a:ext>
            </a:extLst>
          </p:cNvPr>
          <p:cNvPicPr>
            <a:picLocks noChangeAspect="1"/>
          </p:cNvPicPr>
          <p:nvPr/>
        </p:nvPicPr>
        <p:blipFill>
          <a:blip r:embed="rId9"/>
          <a:stretch>
            <a:fillRect/>
          </a:stretch>
        </p:blipFill>
        <p:spPr>
          <a:xfrm>
            <a:off x="6034454" y="1965755"/>
            <a:ext cx="5816374" cy="3465644"/>
          </a:xfrm>
          <a:prstGeom prst="rect">
            <a:avLst/>
          </a:prstGeom>
        </p:spPr>
      </p:pic>
      <p:sp>
        <p:nvSpPr>
          <p:cNvPr id="15" name="Content Placeholder 2">
            <a:extLst>
              <a:ext uri="{FF2B5EF4-FFF2-40B4-BE49-F238E27FC236}">
                <a16:creationId xmlns:a16="http://schemas.microsoft.com/office/drawing/2014/main" id="{13CCEFE5-4E3F-0D07-B350-CF40917E03C0}"/>
              </a:ext>
            </a:extLst>
          </p:cNvPr>
          <p:cNvSpPr txBox="1">
            <a:spLocks/>
          </p:cNvSpPr>
          <p:nvPr/>
        </p:nvSpPr>
        <p:spPr>
          <a:xfrm>
            <a:off x="838200" y="1825625"/>
            <a:ext cx="5181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solidFill>
                  <a:srgbClr val="FFC000"/>
                </a:solidFill>
                <a:latin typeface="Corbel Light"/>
              </a:rPr>
              <a:t>Average Epoch Time:</a:t>
            </a:r>
          </a:p>
          <a:p>
            <a:r>
              <a:rPr lang="en-US" sz="2400" dirty="0">
                <a:latin typeface="+mj-lt"/>
              </a:rPr>
              <a:t>128.33 seconds/epoch</a:t>
            </a:r>
          </a:p>
          <a:p>
            <a:r>
              <a:rPr lang="en-US" sz="2800" b="1" dirty="0">
                <a:solidFill>
                  <a:srgbClr val="FFC000"/>
                </a:solidFill>
                <a:latin typeface="Corbel Light"/>
              </a:rPr>
              <a:t>Loss (%):</a:t>
            </a:r>
          </a:p>
          <a:p>
            <a:r>
              <a:rPr lang="en-US" sz="2400" dirty="0">
                <a:latin typeface="+mj-lt"/>
              </a:rPr>
              <a:t>21.43206</a:t>
            </a:r>
          </a:p>
          <a:p>
            <a:r>
              <a:rPr lang="en-US" sz="2800" b="1" dirty="0">
                <a:solidFill>
                  <a:srgbClr val="FFC000"/>
                </a:solidFill>
                <a:latin typeface="Corbel Light"/>
              </a:rPr>
              <a:t>Exact Match (EM):</a:t>
            </a:r>
          </a:p>
          <a:p>
            <a:r>
              <a:rPr lang="en-US" sz="2400" dirty="0">
                <a:latin typeface="+mj-lt"/>
              </a:rPr>
              <a:t>0.607</a:t>
            </a:r>
          </a:p>
          <a:p>
            <a:r>
              <a:rPr lang="en-US" sz="2800" b="1" dirty="0">
                <a:solidFill>
                  <a:srgbClr val="FFC000"/>
                </a:solidFill>
                <a:latin typeface="Corbel Light"/>
              </a:rPr>
              <a:t>Recall-Oriented Understudy for Gisting Evaluation (ROUGE):</a:t>
            </a:r>
          </a:p>
          <a:p>
            <a:r>
              <a:rPr lang="en-US" sz="2400" dirty="0">
                <a:latin typeface="+mj-lt"/>
              </a:rPr>
              <a:t>0.724</a:t>
            </a:r>
          </a:p>
        </p:txBody>
      </p:sp>
      <p:sp>
        <p:nvSpPr>
          <p:cNvPr id="2" name="Content Placeholder 2">
            <a:extLst>
              <a:ext uri="{FF2B5EF4-FFF2-40B4-BE49-F238E27FC236}">
                <a16:creationId xmlns:a16="http://schemas.microsoft.com/office/drawing/2014/main" id="{F3920F8D-29C6-1B82-2C81-77F20A8528C7}"/>
              </a:ext>
            </a:extLst>
          </p:cNvPr>
          <p:cNvSpPr txBox="1">
            <a:spLocks/>
          </p:cNvSpPr>
          <p:nvPr/>
        </p:nvSpPr>
        <p:spPr>
          <a:xfrm>
            <a:off x="847771" y="-484530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were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Tree>
    <p:extLst>
      <p:ext uri="{BB962C8B-B14F-4D97-AF65-F5344CB8AC3E}">
        <p14:creationId xmlns:p14="http://schemas.microsoft.com/office/powerpoint/2010/main" val="1915777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5647"/>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496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03375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Due to requiring a sufficient context to come with a question, the model has limitations until RAG is implemented.</a:t>
            </a:r>
          </a:p>
          <a:p>
            <a:pPr algn="l"/>
            <a:r>
              <a:rPr lang="en-US" sz="2800">
                <a:ea typeface="+mn-lt"/>
                <a:cs typeface="+mn-lt"/>
              </a:rPr>
              <a:t>It’s able to provide rough answers to some basic questions.</a:t>
            </a:r>
          </a:p>
          <a:p>
            <a:pPr algn="l"/>
            <a:r>
              <a:rPr lang="en-US" sz="2800">
                <a:solidFill>
                  <a:srgbClr val="FFC000"/>
                </a:solidFill>
                <a:ea typeface="+mn-lt"/>
                <a:cs typeface="+mn-lt"/>
              </a:rPr>
              <a:t>"What is SUAS?"</a:t>
            </a:r>
          </a:p>
          <a:p>
            <a:pPr algn="l"/>
            <a:endParaRPr lang="en-US" sz="2800">
              <a:ea typeface="+mn-lt"/>
              <a:cs typeface="+mn-lt"/>
            </a:endParaRPr>
          </a:p>
          <a:p>
            <a:pPr algn="l"/>
            <a:r>
              <a:rPr lang="en-US" sz="280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6275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6275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50621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128693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13930355"/>
            <a:ext cx="10267950" cy="209550"/>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80314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were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sp>
        <p:nvSpPr>
          <p:cNvPr id="14" name="Content Placeholder 2">
            <a:extLst>
              <a:ext uri="{FF2B5EF4-FFF2-40B4-BE49-F238E27FC236}">
                <a16:creationId xmlns:a16="http://schemas.microsoft.com/office/drawing/2014/main" id="{BF6F3594-8137-4D22-2AA4-28BCB5A477D1}"/>
              </a:ext>
            </a:extLst>
          </p:cNvPr>
          <p:cNvSpPr txBox="1">
            <a:spLocks/>
          </p:cNvSpPr>
          <p:nvPr/>
        </p:nvSpPr>
        <p:spPr>
          <a:xfrm>
            <a:off x="878251" y="-6365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Dataset Optimization</a:t>
            </a:r>
            <a:endParaRPr lang="en-US" sz="2800">
              <a:ea typeface="+mn-lt"/>
              <a:cs typeface="+mn-lt"/>
            </a:endParaRPr>
          </a:p>
          <a:p>
            <a:pPr lvl="1" algn="l"/>
            <a:r>
              <a:rPr lang="en-US" sz="2400">
                <a:ea typeface="+mn-lt"/>
                <a:cs typeface="+mn-lt"/>
              </a:rPr>
              <a:t>Testing indicated NER with </a:t>
            </a:r>
            <a:r>
              <a:rPr lang="en-US" sz="2400" err="1">
                <a:ea typeface="+mn-lt"/>
                <a:cs typeface="+mn-lt"/>
              </a:rPr>
              <a:t>SpaCy</a:t>
            </a:r>
            <a:r>
              <a:rPr lang="en-US" sz="2400">
                <a:ea typeface="+mn-lt"/>
                <a:cs typeface="+mn-lt"/>
              </a:rPr>
              <a:t> as optimal (specifically using </a:t>
            </a:r>
            <a:r>
              <a:rPr lang="en-US" sz="2400" err="1">
                <a:ea typeface="+mn-lt"/>
                <a:cs typeface="+mn-lt"/>
              </a:rPr>
              <a:t>core_web_lg</a:t>
            </a:r>
            <a:r>
              <a:rPr lang="en-US" sz="2400">
                <a:ea typeface="+mn-lt"/>
                <a:cs typeface="+mn-lt"/>
              </a:rPr>
              <a:t>)</a:t>
            </a:r>
          </a:p>
          <a:p>
            <a:pPr algn="l"/>
            <a:r>
              <a:rPr lang="en-US" sz="2800" b="1">
                <a:ea typeface="+mn-lt"/>
                <a:cs typeface="+mn-lt"/>
              </a:rPr>
              <a:t>Potential Improvements</a:t>
            </a:r>
          </a:p>
          <a:p>
            <a:pPr lvl="1" algn="l"/>
            <a:r>
              <a:rPr lang="en-US" sz="2400">
                <a:ea typeface="+mn-lt"/>
                <a:cs typeface="+mn-lt"/>
              </a:rPr>
              <a:t>Consideration of bio-tagging for further enhancement (we witnessed increased algorithmic complexity)</a:t>
            </a:r>
          </a:p>
          <a:p>
            <a:pPr algn="l"/>
            <a:r>
              <a:rPr lang="en-US" sz="2800" b="1">
                <a:ea typeface="+mn-lt"/>
                <a:cs typeface="+mn-lt"/>
              </a:rPr>
              <a:t>Handling Ambiguity</a:t>
            </a:r>
          </a:p>
          <a:p>
            <a:pPr lvl="1" algn="l"/>
            <a:r>
              <a:rPr lang="en-US" sz="2400">
                <a:ea typeface="+mn-lt"/>
                <a:cs typeface="+mn-lt"/>
              </a:rPr>
              <a:t>Introduction of sliding window concept (we noted its effectiveness in addressing answer fuzziness)</a:t>
            </a:r>
          </a:p>
          <a:p>
            <a:pPr algn="l"/>
            <a:r>
              <a:rPr lang="en-US" sz="2800" b="1">
                <a:ea typeface="+mn-lt"/>
                <a:cs typeface="+mn-lt"/>
              </a:rPr>
              <a:t>Results from Context Extraction</a:t>
            </a:r>
          </a:p>
          <a:p>
            <a:pPr lvl="1" algn="l"/>
            <a:r>
              <a:rPr lang="en-US" sz="2400">
                <a:ea typeface="+mn-lt"/>
                <a:cs typeface="+mn-lt"/>
              </a:rPr>
              <a:t>Positive outcomes observed from extracting context around entities</a:t>
            </a:r>
          </a:p>
        </p:txBody>
      </p:sp>
      <p:sp>
        <p:nvSpPr>
          <p:cNvPr id="15" name="Title 1">
            <a:extLst>
              <a:ext uri="{FF2B5EF4-FFF2-40B4-BE49-F238E27FC236}">
                <a16:creationId xmlns:a16="http://schemas.microsoft.com/office/drawing/2014/main" id="{153D7B20-5F04-1D65-6F94-8F1A0F71FAAC}"/>
              </a:ext>
            </a:extLst>
          </p:cNvPr>
          <p:cNvSpPr txBox="1">
            <a:spLocks/>
          </p:cNvSpPr>
          <p:nvPr/>
        </p:nvSpPr>
        <p:spPr>
          <a:xfrm>
            <a:off x="878250" y="-880058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Conclusion</a:t>
            </a:r>
          </a:p>
        </p:txBody>
      </p:sp>
      <p:sp>
        <p:nvSpPr>
          <p:cNvPr id="4" name="Rectangle 3">
            <a:extLst>
              <a:ext uri="{FF2B5EF4-FFF2-40B4-BE49-F238E27FC236}">
                <a16:creationId xmlns:a16="http://schemas.microsoft.com/office/drawing/2014/main" id="{96706A69-5B09-B792-8C2B-ADB25E685066}"/>
              </a:ext>
            </a:extLst>
          </p:cNvPr>
          <p:cNvSpPr/>
          <p:nvPr/>
        </p:nvSpPr>
        <p:spPr>
          <a:xfrm>
            <a:off x="5830590" y="11304905"/>
            <a:ext cx="6160242" cy="375590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with numbers and a line&#10;&#10;Description automatically generated">
            <a:extLst>
              <a:ext uri="{FF2B5EF4-FFF2-40B4-BE49-F238E27FC236}">
                <a16:creationId xmlns:a16="http://schemas.microsoft.com/office/drawing/2014/main" id="{E0B2C231-41B2-75FC-E831-6DA26CBF80A3}"/>
              </a:ext>
            </a:extLst>
          </p:cNvPr>
          <p:cNvPicPr>
            <a:picLocks noChangeAspect="1"/>
          </p:cNvPicPr>
          <p:nvPr/>
        </p:nvPicPr>
        <p:blipFill>
          <a:blip r:embed="rId11"/>
          <a:stretch>
            <a:fillRect/>
          </a:stretch>
        </p:blipFill>
        <p:spPr>
          <a:xfrm>
            <a:off x="6034454" y="11445035"/>
            <a:ext cx="5816374" cy="3465644"/>
          </a:xfrm>
          <a:prstGeom prst="rect">
            <a:avLst/>
          </a:prstGeom>
        </p:spPr>
      </p:pic>
      <p:sp>
        <p:nvSpPr>
          <p:cNvPr id="17" name="Content Placeholder 2">
            <a:extLst>
              <a:ext uri="{FF2B5EF4-FFF2-40B4-BE49-F238E27FC236}">
                <a16:creationId xmlns:a16="http://schemas.microsoft.com/office/drawing/2014/main" id="{5610182C-D4FA-9F73-9A77-98137DBD7B53}"/>
              </a:ext>
            </a:extLst>
          </p:cNvPr>
          <p:cNvSpPr txBox="1">
            <a:spLocks/>
          </p:cNvSpPr>
          <p:nvPr/>
        </p:nvSpPr>
        <p:spPr>
          <a:xfrm>
            <a:off x="838200" y="10512425"/>
            <a:ext cx="5181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solidFill>
                  <a:srgbClr val="FFC000"/>
                </a:solidFill>
                <a:latin typeface="Corbel Light"/>
              </a:rPr>
              <a:t>Average Epoch Time:</a:t>
            </a:r>
          </a:p>
          <a:p>
            <a:r>
              <a:rPr lang="en-US" sz="2400" dirty="0">
                <a:latin typeface="+mj-lt"/>
              </a:rPr>
              <a:t>128.33 seconds/epoch</a:t>
            </a:r>
          </a:p>
          <a:p>
            <a:r>
              <a:rPr lang="en-US" sz="2800" b="1" dirty="0">
                <a:solidFill>
                  <a:srgbClr val="FFC000"/>
                </a:solidFill>
                <a:latin typeface="Corbel Light"/>
              </a:rPr>
              <a:t>Loss (%):</a:t>
            </a:r>
          </a:p>
          <a:p>
            <a:r>
              <a:rPr lang="en-US" sz="2400" dirty="0">
                <a:latin typeface="+mj-lt"/>
              </a:rPr>
              <a:t>21.43206</a:t>
            </a:r>
          </a:p>
          <a:p>
            <a:r>
              <a:rPr lang="en-US" sz="2800" b="1" dirty="0">
                <a:solidFill>
                  <a:srgbClr val="FFC000"/>
                </a:solidFill>
                <a:latin typeface="Corbel Light"/>
              </a:rPr>
              <a:t>Exact Match (EM):</a:t>
            </a:r>
          </a:p>
          <a:p>
            <a:r>
              <a:rPr lang="en-US" sz="2400" dirty="0">
                <a:latin typeface="+mj-lt"/>
              </a:rPr>
              <a:t>0.607</a:t>
            </a:r>
          </a:p>
          <a:p>
            <a:r>
              <a:rPr lang="en-US" sz="2800" b="1" dirty="0">
                <a:solidFill>
                  <a:srgbClr val="FFC000"/>
                </a:solidFill>
                <a:latin typeface="Corbel Light"/>
              </a:rPr>
              <a:t>Recall-Oriented Understudy for Gisting Evaluation (ROUGE):</a:t>
            </a:r>
          </a:p>
          <a:p>
            <a:r>
              <a:rPr lang="en-US" sz="2400" dirty="0">
                <a:latin typeface="+mj-lt"/>
              </a:rPr>
              <a:t>0.724</a:t>
            </a:r>
          </a:p>
        </p:txBody>
      </p:sp>
    </p:spTree>
    <p:extLst>
      <p:ext uri="{BB962C8B-B14F-4D97-AF65-F5344CB8AC3E}">
        <p14:creationId xmlns:p14="http://schemas.microsoft.com/office/powerpoint/2010/main" val="3967944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7327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86043"/>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452285"/>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Discussion</a:t>
            </a:r>
          </a:p>
        </p:txBody>
      </p:sp>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Dataset Optimization</a:t>
            </a:r>
            <a:endParaRPr lang="en-US" sz="2800">
              <a:ea typeface="+mn-lt"/>
              <a:cs typeface="+mn-lt"/>
            </a:endParaRPr>
          </a:p>
          <a:p>
            <a:pPr lvl="1" algn="l"/>
            <a:r>
              <a:rPr lang="en-US" sz="2400">
                <a:ea typeface="+mn-lt"/>
                <a:cs typeface="+mn-lt"/>
              </a:rPr>
              <a:t>Testing indicated NER with </a:t>
            </a:r>
            <a:r>
              <a:rPr lang="en-US" sz="2400" err="1">
                <a:ea typeface="+mn-lt"/>
                <a:cs typeface="+mn-lt"/>
              </a:rPr>
              <a:t>SpaCy</a:t>
            </a:r>
            <a:r>
              <a:rPr lang="en-US" sz="2400">
                <a:ea typeface="+mn-lt"/>
                <a:cs typeface="+mn-lt"/>
              </a:rPr>
              <a:t> as optimal (specifically using </a:t>
            </a:r>
            <a:r>
              <a:rPr lang="en-US" sz="2400" err="1">
                <a:ea typeface="+mn-lt"/>
                <a:cs typeface="+mn-lt"/>
              </a:rPr>
              <a:t>core_web_lg</a:t>
            </a:r>
            <a:r>
              <a:rPr lang="en-US" sz="2400">
                <a:ea typeface="+mn-lt"/>
                <a:cs typeface="+mn-lt"/>
              </a:rPr>
              <a:t>)</a:t>
            </a:r>
          </a:p>
          <a:p>
            <a:pPr algn="l"/>
            <a:r>
              <a:rPr lang="en-US" sz="2800" b="1">
                <a:ea typeface="+mn-lt"/>
                <a:cs typeface="+mn-lt"/>
              </a:rPr>
              <a:t>Potential Improvements</a:t>
            </a:r>
          </a:p>
          <a:p>
            <a:pPr lvl="1" algn="l"/>
            <a:r>
              <a:rPr lang="en-US" sz="2400">
                <a:ea typeface="+mn-lt"/>
                <a:cs typeface="+mn-lt"/>
              </a:rPr>
              <a:t>Consideration of bio-tagging for further enhancement (we witnessed increased algorithmic complexity)</a:t>
            </a:r>
          </a:p>
          <a:p>
            <a:pPr algn="l"/>
            <a:r>
              <a:rPr lang="en-US" sz="2800" b="1">
                <a:ea typeface="+mn-lt"/>
                <a:cs typeface="+mn-lt"/>
              </a:rPr>
              <a:t>Handling Ambiguity</a:t>
            </a:r>
          </a:p>
          <a:p>
            <a:pPr lvl="1" algn="l"/>
            <a:r>
              <a:rPr lang="en-US" sz="2400">
                <a:ea typeface="+mn-lt"/>
                <a:cs typeface="+mn-lt"/>
              </a:rPr>
              <a:t>Introduction of sliding window concept (we noted its effectiveness in addressing answer fuzziness)</a:t>
            </a:r>
          </a:p>
          <a:p>
            <a:pPr algn="l"/>
            <a:r>
              <a:rPr lang="en-US" sz="2800" b="1">
                <a:ea typeface="+mn-lt"/>
                <a:cs typeface="+mn-lt"/>
              </a:rPr>
              <a:t>Results from Context Extraction</a:t>
            </a:r>
          </a:p>
          <a:p>
            <a:pPr lvl="1" algn="l"/>
            <a:r>
              <a:rPr lang="en-US" sz="240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Conclusion</a:t>
            </a:r>
          </a:p>
        </p:txBody>
      </p:sp>
      <p:sp>
        <p:nvSpPr>
          <p:cNvPr id="14" name="Content Placeholder 2">
            <a:extLst>
              <a:ext uri="{FF2B5EF4-FFF2-40B4-BE49-F238E27FC236}">
                <a16:creationId xmlns:a16="http://schemas.microsoft.com/office/drawing/2014/main" id="{2CABCFD5-B658-C8D4-FA7C-8EB929700705}"/>
              </a:ext>
            </a:extLst>
          </p:cNvPr>
          <p:cNvSpPr txBox="1">
            <a:spLocks/>
          </p:cNvSpPr>
          <p:nvPr/>
        </p:nvSpPr>
        <p:spPr>
          <a:xfrm>
            <a:off x="817291" y="1021562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sufficient material for the BERT model to interpret technical questions</a:t>
            </a:r>
          </a:p>
          <a:p>
            <a:pPr algn="l"/>
            <a:r>
              <a:rPr lang="en-US" sz="2800">
                <a:ea typeface="+mn-lt"/>
                <a:cs typeface="+mn-lt"/>
              </a:rPr>
              <a:t>Requires several more years of information gathering or introduction of outside documents to go further into the domain</a:t>
            </a:r>
          </a:p>
          <a:p>
            <a:pPr algn="l"/>
            <a:r>
              <a:rPr lang="en-US" sz="2800">
                <a:ea typeface="+mn-lt"/>
                <a:cs typeface="+mn-lt"/>
              </a:rPr>
              <a:t>Evaluation metrics are extremely basic due to the objective scope, new questions, or test cases, and should be developed to thoroughly test the capability of future models</a:t>
            </a:r>
          </a:p>
        </p:txBody>
      </p:sp>
      <p:sp>
        <p:nvSpPr>
          <p:cNvPr id="15" name="Title 1">
            <a:extLst>
              <a:ext uri="{FF2B5EF4-FFF2-40B4-BE49-F238E27FC236}">
                <a16:creationId xmlns:a16="http://schemas.microsoft.com/office/drawing/2014/main" id="{030D5EFF-59E4-20CA-03EE-2EBC17B2BB14}"/>
              </a:ext>
            </a:extLst>
          </p:cNvPr>
          <p:cNvSpPr txBox="1">
            <a:spLocks/>
          </p:cNvSpPr>
          <p:nvPr/>
        </p:nvSpPr>
        <p:spPr>
          <a:xfrm>
            <a:off x="817290" y="741477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2" name="Content Placeholder 2">
            <a:extLst>
              <a:ext uri="{FF2B5EF4-FFF2-40B4-BE49-F238E27FC236}">
                <a16:creationId xmlns:a16="http://schemas.microsoft.com/office/drawing/2014/main" id="{C2D5BA40-193F-719F-8FD1-6D2C84354F2D}"/>
              </a:ext>
            </a:extLst>
          </p:cNvPr>
          <p:cNvSpPr txBox="1">
            <a:spLocks/>
          </p:cNvSpPr>
          <p:nvPr/>
        </p:nvSpPr>
        <p:spPr>
          <a:xfrm>
            <a:off x="1000171" y="10366120"/>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were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Tree>
    <p:extLst>
      <p:ext uri="{BB962C8B-B14F-4D97-AF65-F5344CB8AC3E}">
        <p14:creationId xmlns:p14="http://schemas.microsoft.com/office/powerpoint/2010/main" val="2216275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1509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7441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9640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96400"/>
            <a:ext cx="45720" cy="25439077"/>
          </a:xfrm>
          <a:prstGeom prst="rect">
            <a:avLst/>
          </a:prstGeom>
        </p:spPr>
      </p:pic>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478053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Dataset Optimization</a:t>
            </a:r>
            <a:endParaRPr lang="en-US" sz="2800">
              <a:ea typeface="+mn-lt"/>
              <a:cs typeface="+mn-lt"/>
            </a:endParaRPr>
          </a:p>
          <a:p>
            <a:pPr lvl="1" algn="l"/>
            <a:r>
              <a:rPr lang="en-US" sz="2400">
                <a:ea typeface="+mn-lt"/>
                <a:cs typeface="+mn-lt"/>
              </a:rPr>
              <a:t>Testing indicated NER with </a:t>
            </a:r>
            <a:r>
              <a:rPr lang="en-US" sz="2400" err="1">
                <a:ea typeface="+mn-lt"/>
                <a:cs typeface="+mn-lt"/>
              </a:rPr>
              <a:t>SpaCy</a:t>
            </a:r>
            <a:r>
              <a:rPr lang="en-US" sz="2400">
                <a:ea typeface="+mn-lt"/>
                <a:cs typeface="+mn-lt"/>
              </a:rPr>
              <a:t> as optimal (specifically using </a:t>
            </a:r>
            <a:r>
              <a:rPr lang="en-US" sz="2400" err="1">
                <a:ea typeface="+mn-lt"/>
                <a:cs typeface="+mn-lt"/>
              </a:rPr>
              <a:t>core_web_lg</a:t>
            </a:r>
            <a:r>
              <a:rPr lang="en-US" sz="2400">
                <a:ea typeface="+mn-lt"/>
                <a:cs typeface="+mn-lt"/>
              </a:rPr>
              <a:t>)</a:t>
            </a:r>
          </a:p>
          <a:p>
            <a:pPr algn="l"/>
            <a:r>
              <a:rPr lang="en-US" sz="2800" b="1">
                <a:ea typeface="+mn-lt"/>
                <a:cs typeface="+mn-lt"/>
              </a:rPr>
              <a:t>Potential Improvements</a:t>
            </a:r>
          </a:p>
          <a:p>
            <a:pPr lvl="1" algn="l"/>
            <a:r>
              <a:rPr lang="en-US" sz="2400">
                <a:ea typeface="+mn-lt"/>
                <a:cs typeface="+mn-lt"/>
              </a:rPr>
              <a:t>Consideration of bio-tagging for further enhancement (we witnessed increased algorithmic complexity)</a:t>
            </a:r>
          </a:p>
          <a:p>
            <a:pPr algn="l"/>
            <a:r>
              <a:rPr lang="en-US" sz="2800" b="1">
                <a:ea typeface="+mn-lt"/>
                <a:cs typeface="+mn-lt"/>
              </a:rPr>
              <a:t>Handling Ambiguity</a:t>
            </a:r>
          </a:p>
          <a:p>
            <a:pPr lvl="1" algn="l"/>
            <a:r>
              <a:rPr lang="en-US" sz="2400">
                <a:ea typeface="+mn-lt"/>
                <a:cs typeface="+mn-lt"/>
              </a:rPr>
              <a:t>Introduction of sliding window concept (we noted its effectiveness in addressing answer fuzziness)</a:t>
            </a:r>
          </a:p>
          <a:p>
            <a:pPr algn="l"/>
            <a:r>
              <a:rPr lang="en-US" sz="2800" b="1">
                <a:ea typeface="+mn-lt"/>
                <a:cs typeface="+mn-lt"/>
              </a:rPr>
              <a:t>Results from Context Extraction</a:t>
            </a:r>
          </a:p>
          <a:p>
            <a:pPr lvl="1" algn="l"/>
            <a:r>
              <a:rPr lang="en-US" sz="240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642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Conclusion</a:t>
            </a:r>
          </a:p>
        </p:txBody>
      </p:sp>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a:p>
            <a:pPr algn="l"/>
            <a:endParaRPr lang="en-US" sz="2800" dirty="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7013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8" name="Content Placeholder 2">
            <a:extLst>
              <a:ext uri="{FF2B5EF4-FFF2-40B4-BE49-F238E27FC236}">
                <a16:creationId xmlns:a16="http://schemas.microsoft.com/office/drawing/2014/main" id="{ACC8489E-1F3E-A521-5D98-F046E9EB4221}"/>
              </a:ext>
            </a:extLst>
          </p:cNvPr>
          <p:cNvSpPr txBox="1">
            <a:spLocks/>
          </p:cNvSpPr>
          <p:nvPr/>
        </p:nvSpPr>
        <p:spPr>
          <a:xfrm>
            <a:off x="817291" y="106423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dirty="0">
                <a:ea typeface="+mn-lt"/>
                <a:cs typeface="+mn-lt"/>
              </a:rPr>
              <a:t>Implementing RAG for the model in order to make the model inference more intuitive. </a:t>
            </a:r>
          </a:p>
        </p:txBody>
      </p:sp>
      <p:sp>
        <p:nvSpPr>
          <p:cNvPr id="13" name="Title 1">
            <a:extLst>
              <a:ext uri="{FF2B5EF4-FFF2-40B4-BE49-F238E27FC236}">
                <a16:creationId xmlns:a16="http://schemas.microsoft.com/office/drawing/2014/main" id="{2C848D84-2332-9B05-968E-64A896205018}"/>
              </a:ext>
            </a:extLst>
          </p:cNvPr>
          <p:cNvSpPr txBox="1">
            <a:spLocks/>
          </p:cNvSpPr>
          <p:nvPr/>
        </p:nvSpPr>
        <p:spPr>
          <a:xfrm>
            <a:off x="817290" y="76586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Future Goals</a:t>
            </a:r>
          </a:p>
        </p:txBody>
      </p:sp>
    </p:spTree>
    <p:extLst>
      <p:ext uri="{BB962C8B-B14F-4D97-AF65-F5344CB8AC3E}">
        <p14:creationId xmlns:p14="http://schemas.microsoft.com/office/powerpoint/2010/main" val="385980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858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9073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sufficient material for the BERT model to interpret technical questions</a:t>
            </a:r>
          </a:p>
          <a:p>
            <a:pPr algn="l"/>
            <a:r>
              <a:rPr lang="en-US" sz="2800">
                <a:ea typeface="+mn-lt"/>
                <a:cs typeface="+mn-lt"/>
              </a:rPr>
              <a:t>Requires several more years of information gathering or introduction of outside documents to go further into the domain</a:t>
            </a:r>
          </a:p>
          <a:p>
            <a:pPr algn="l"/>
            <a:r>
              <a:rPr lang="en-US" sz="2800">
                <a:ea typeface="+mn-lt"/>
                <a:cs typeface="+mn-lt"/>
              </a:rPr>
              <a:t>Evaluation metrics are extremely basic due to the objective scope, new questions, or test cases, and should be developed to thoroughly test the capability of future models</a:t>
            </a: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pic>
        <p:nvPicPr>
          <p:cNvPr id="27" name="Graphic 26">
            <a:extLst>
              <a:ext uri="{FF2B5EF4-FFF2-40B4-BE49-F238E27FC236}">
                <a16:creationId xmlns:a16="http://schemas.microsoft.com/office/drawing/2014/main" id="{D74A18FC-8E74-D955-44C2-1FCB2EC8A8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002379"/>
            <a:ext cx="3589554" cy="1459168"/>
          </a:xfrm>
          <a:prstGeom prst="rect">
            <a:avLst/>
          </a:prstGeom>
        </p:spPr>
      </p:pic>
      <p:pic>
        <p:nvPicPr>
          <p:cNvPr id="28" name="Graphic 27">
            <a:extLst>
              <a:ext uri="{FF2B5EF4-FFF2-40B4-BE49-F238E27FC236}">
                <a16:creationId xmlns:a16="http://schemas.microsoft.com/office/drawing/2014/main" id="{B7989BDC-BEAD-0743-5689-510478ADD63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3482204"/>
            <a:ext cx="1959222" cy="1492738"/>
          </a:xfrm>
          <a:prstGeom prst="rect">
            <a:avLst/>
          </a:prstGeom>
        </p:spPr>
      </p:pic>
      <p:pic>
        <p:nvPicPr>
          <p:cNvPr id="29" name="Graphic 28">
            <a:extLst>
              <a:ext uri="{FF2B5EF4-FFF2-40B4-BE49-F238E27FC236}">
                <a16:creationId xmlns:a16="http://schemas.microsoft.com/office/drawing/2014/main" id="{08E3BC1C-9728-9130-E116-0F9EB4909A3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8187285"/>
            <a:ext cx="1840240" cy="2453654"/>
          </a:xfrm>
          <a:prstGeom prst="rect">
            <a:avLst/>
          </a:prstGeom>
        </p:spPr>
      </p:pic>
      <p:pic>
        <p:nvPicPr>
          <p:cNvPr id="30" name="Graphic 29">
            <a:extLst>
              <a:ext uri="{FF2B5EF4-FFF2-40B4-BE49-F238E27FC236}">
                <a16:creationId xmlns:a16="http://schemas.microsoft.com/office/drawing/2014/main" id="{7AD3CE1D-EBBC-2AF7-E128-0B91AD7280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7929453"/>
            <a:ext cx="2190910" cy="2714112"/>
          </a:xfrm>
          <a:prstGeom prst="rect">
            <a:avLst/>
          </a:prstGeom>
        </p:spPr>
      </p:pic>
      <p:pic>
        <p:nvPicPr>
          <p:cNvPr id="31" name="Graphic 30">
            <a:extLst>
              <a:ext uri="{FF2B5EF4-FFF2-40B4-BE49-F238E27FC236}">
                <a16:creationId xmlns:a16="http://schemas.microsoft.com/office/drawing/2014/main" id="{0E73B5A2-977A-C431-D5C9-C7E45EEE7C1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5785726"/>
            <a:ext cx="2572154" cy="2051602"/>
          </a:xfrm>
          <a:prstGeom prst="rect">
            <a:avLst/>
          </a:prstGeom>
        </p:spPr>
      </p:pic>
      <p:sp>
        <p:nvSpPr>
          <p:cNvPr id="4" name="Content Placeholder 2">
            <a:extLst>
              <a:ext uri="{FF2B5EF4-FFF2-40B4-BE49-F238E27FC236}">
                <a16:creationId xmlns:a16="http://schemas.microsoft.com/office/drawing/2014/main" id="{3B75D9FE-FAA1-4413-2DF4-B4F528ADD597}"/>
              </a:ext>
            </a:extLst>
          </p:cNvPr>
          <p:cNvSpPr txBox="1">
            <a:spLocks/>
          </p:cNvSpPr>
          <p:nvPr/>
        </p:nvSpPr>
        <p:spPr>
          <a:xfrm>
            <a:off x="4290646" y="-4358640"/>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Sylfaen" panose="010A0502050306030303" pitchFamily="18" charset="0"/>
                <a:ea typeface="+mn-lt"/>
                <a:cs typeface="+mn-lt"/>
              </a:rPr>
              <a:t>Questions?</a:t>
            </a:r>
          </a:p>
        </p:txBody>
      </p:sp>
    </p:spTree>
    <p:extLst>
      <p:ext uri="{BB962C8B-B14F-4D97-AF65-F5344CB8AC3E}">
        <p14:creationId xmlns:p14="http://schemas.microsoft.com/office/powerpoint/2010/main" val="3913401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4D983407-6E10-5B92-58C0-4EC534060B58}"/>
              </a:ext>
            </a:extLst>
          </p:cNvPr>
          <p:cNvSpPr txBox="1">
            <a:spLocks/>
          </p:cNvSpPr>
          <p:nvPr/>
        </p:nvSpPr>
        <p:spPr>
          <a:xfrm>
            <a:off x="847771" y="-5502677"/>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solidFill>
                  <a:srgbClr val="FFC000"/>
                </a:solidFill>
                <a:ea typeface="+mn-lt"/>
                <a:cs typeface="+mn-lt"/>
              </a:rPr>
              <a:t>Why 512 tokens?</a:t>
            </a:r>
          </a:p>
          <a:p>
            <a:pPr lvl="1" algn="l"/>
            <a:r>
              <a:rPr lang="en-US" sz="240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a:solidFill>
                  <a:srgbClr val="FFC000"/>
                </a:solidFill>
                <a:ea typeface="+mn-lt"/>
                <a:cs typeface="+mn-lt"/>
              </a:rPr>
              <a:t>All reasons to Tokenize:</a:t>
            </a:r>
          </a:p>
          <a:p>
            <a:pPr lvl="1" algn="l"/>
            <a:r>
              <a:rPr lang="en-US" sz="2400" b="1">
                <a:ea typeface="+mn-lt"/>
                <a:cs typeface="+mn-lt"/>
              </a:rPr>
              <a:t>Input Representation</a:t>
            </a:r>
            <a:r>
              <a:rPr lang="en-US" sz="2400">
                <a:ea typeface="+mn-lt"/>
                <a:cs typeface="+mn-lt"/>
              </a:rPr>
              <a:t>: Convert text to numerical tokens for neural network processing</a:t>
            </a:r>
          </a:p>
          <a:p>
            <a:pPr lvl="1" algn="l"/>
            <a:r>
              <a:rPr lang="en-US" sz="2400" b="1">
                <a:ea typeface="+mn-lt"/>
                <a:cs typeface="+mn-lt"/>
              </a:rPr>
              <a:t>Vocabulary Mapping</a:t>
            </a:r>
            <a:r>
              <a:rPr lang="en-US" sz="2400">
                <a:ea typeface="+mn-lt"/>
                <a:cs typeface="+mn-lt"/>
              </a:rPr>
              <a:t>: Map words to unique tokens in BERT's fixed vocabulary</a:t>
            </a:r>
          </a:p>
          <a:p>
            <a:pPr lvl="1" algn="l"/>
            <a:r>
              <a:rPr lang="en-US" sz="2400" b="1">
                <a:ea typeface="+mn-lt"/>
                <a:cs typeface="+mn-lt"/>
              </a:rPr>
              <a:t>Fixed-Length Input</a:t>
            </a:r>
            <a:r>
              <a:rPr lang="en-US" sz="2400">
                <a:ea typeface="+mn-lt"/>
                <a:cs typeface="+mn-lt"/>
              </a:rPr>
              <a:t>: Ensure consistent input dimensions through padding or truncation</a:t>
            </a:r>
          </a:p>
          <a:p>
            <a:pPr lvl="1" algn="l"/>
            <a:r>
              <a:rPr lang="en-US" sz="2400" b="1">
                <a:ea typeface="+mn-lt"/>
                <a:cs typeface="+mn-lt"/>
              </a:rPr>
              <a:t>Special Tokens</a:t>
            </a:r>
            <a:r>
              <a:rPr lang="en-US" sz="2400">
                <a:ea typeface="+mn-lt"/>
                <a:cs typeface="+mn-lt"/>
              </a:rPr>
              <a:t>: Introduce structural tokens like [CLS] and [SEP] for context</a:t>
            </a:r>
          </a:p>
          <a:p>
            <a:pPr lvl="1" algn="l"/>
            <a:r>
              <a:rPr lang="en-US" sz="2400" b="1">
                <a:ea typeface="+mn-lt"/>
                <a:cs typeface="+mn-lt"/>
              </a:rPr>
              <a:t>Segmentation</a:t>
            </a:r>
            <a:r>
              <a:rPr lang="en-US" sz="2400">
                <a:ea typeface="+mn-lt"/>
                <a:cs typeface="+mn-lt"/>
              </a:rPr>
              <a:t>: Handle multi-segment inputs for tasks like question answering</a:t>
            </a:r>
          </a:p>
        </p:txBody>
      </p:sp>
      <p:sp>
        <p:nvSpPr>
          <p:cNvPr id="21" name="Title 1">
            <a:extLst>
              <a:ext uri="{FF2B5EF4-FFF2-40B4-BE49-F238E27FC236}">
                <a16:creationId xmlns:a16="http://schemas.microsoft.com/office/drawing/2014/main" id="{4975EDD9-3368-8202-55E1-346FA2CCCFAE}"/>
              </a:ext>
            </a:extLst>
          </p:cNvPr>
          <p:cNvSpPr txBox="1">
            <a:spLocks/>
          </p:cNvSpPr>
          <p:nvPr/>
        </p:nvSpPr>
        <p:spPr>
          <a:xfrm>
            <a:off x="847770" y="-778537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84686"/>
            <a:ext cx="45720" cy="25439077"/>
          </a:xfrm>
          <a:prstGeom prst="rect">
            <a:avLst/>
          </a:prstGeom>
        </p:spPr>
      </p:pic>
      <p:sp>
        <p:nvSpPr>
          <p:cNvPr id="10" name="Content Placeholder 2">
            <a:extLst>
              <a:ext uri="{FF2B5EF4-FFF2-40B4-BE49-F238E27FC236}">
                <a16:creationId xmlns:a16="http://schemas.microsoft.com/office/drawing/2014/main" id="{56FD16C8-2F34-8DE6-DBDA-D34466E37A0A}"/>
              </a:ext>
            </a:extLst>
          </p:cNvPr>
          <p:cNvSpPr txBox="1">
            <a:spLocks/>
          </p:cNvSpPr>
          <p:nvPr/>
        </p:nvSpPr>
        <p:spPr>
          <a:xfrm>
            <a:off x="4290646" y="2895600"/>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Sylfaen" panose="010A0502050306030303" pitchFamily="18" charset="0"/>
                <a:ea typeface="+mn-lt"/>
                <a:cs typeface="+mn-lt"/>
              </a:rPr>
              <a:t>Questions?</a:t>
            </a:r>
          </a:p>
        </p:txBody>
      </p:sp>
      <p:pic>
        <p:nvPicPr>
          <p:cNvPr id="13" name="Graphic 12">
            <a:extLst>
              <a:ext uri="{FF2B5EF4-FFF2-40B4-BE49-F238E27FC236}">
                <a16:creationId xmlns:a16="http://schemas.microsoft.com/office/drawing/2014/main" id="{2A73235B-F7CA-B030-2C1F-0F3211BBE4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4440649"/>
            <a:ext cx="3589554" cy="1459168"/>
          </a:xfrm>
          <a:prstGeom prst="rect">
            <a:avLst/>
          </a:prstGeom>
        </p:spPr>
      </p:pic>
      <p:pic>
        <p:nvPicPr>
          <p:cNvPr id="14" name="Graphic 13">
            <a:extLst>
              <a:ext uri="{FF2B5EF4-FFF2-40B4-BE49-F238E27FC236}">
                <a16:creationId xmlns:a16="http://schemas.microsoft.com/office/drawing/2014/main" id="{F03CDE03-8176-B231-2059-75DDD6E19F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15" name="Graphic 14">
            <a:extLst>
              <a:ext uri="{FF2B5EF4-FFF2-40B4-BE49-F238E27FC236}">
                <a16:creationId xmlns:a16="http://schemas.microsoft.com/office/drawing/2014/main" id="{CEFF8C7C-2074-A82F-5C63-CFB85ED135C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059903"/>
            <a:ext cx="1840240" cy="2453654"/>
          </a:xfrm>
          <a:prstGeom prst="rect">
            <a:avLst/>
          </a:prstGeom>
        </p:spPr>
      </p:pic>
      <p:pic>
        <p:nvPicPr>
          <p:cNvPr id="16" name="Graphic 15">
            <a:extLst>
              <a:ext uri="{FF2B5EF4-FFF2-40B4-BE49-F238E27FC236}">
                <a16:creationId xmlns:a16="http://schemas.microsoft.com/office/drawing/2014/main" id="{20EF14FE-D0D2-8DE3-70FE-B75CA65D7D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98535"/>
            <a:ext cx="2190910" cy="2714112"/>
          </a:xfrm>
          <a:prstGeom prst="rect">
            <a:avLst/>
          </a:prstGeom>
        </p:spPr>
      </p:pic>
      <p:pic>
        <p:nvPicPr>
          <p:cNvPr id="17" name="Graphic 16">
            <a:extLst>
              <a:ext uri="{FF2B5EF4-FFF2-40B4-BE49-F238E27FC236}">
                <a16:creationId xmlns:a16="http://schemas.microsoft.com/office/drawing/2014/main" id="{4BBFDAB1-6552-8400-2991-06973D64DB0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297382"/>
            <a:ext cx="2572154" cy="2051602"/>
          </a:xfrm>
          <a:prstGeom prst="rect">
            <a:avLst/>
          </a:prstGeom>
        </p:spPr>
      </p:pic>
      <p:sp>
        <p:nvSpPr>
          <p:cNvPr id="2" name="Content Placeholder 2">
            <a:extLst>
              <a:ext uri="{FF2B5EF4-FFF2-40B4-BE49-F238E27FC236}">
                <a16:creationId xmlns:a16="http://schemas.microsoft.com/office/drawing/2014/main" id="{A1CA77F6-5926-5E77-302E-CCEF1B69D32A}"/>
              </a:ext>
            </a:extLst>
          </p:cNvPr>
          <p:cNvSpPr txBox="1">
            <a:spLocks/>
          </p:cNvSpPr>
          <p:nvPr/>
        </p:nvSpPr>
        <p:spPr>
          <a:xfrm>
            <a:off x="847771" y="895423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3" name="Title 1">
            <a:extLst>
              <a:ext uri="{FF2B5EF4-FFF2-40B4-BE49-F238E27FC236}">
                <a16:creationId xmlns:a16="http://schemas.microsoft.com/office/drawing/2014/main" id="{58D9E6E6-6A0F-3CA5-2915-4E4AF075FBB3}"/>
              </a:ext>
            </a:extLst>
          </p:cNvPr>
          <p:cNvSpPr txBox="1">
            <a:spLocks/>
          </p:cNvSpPr>
          <p:nvPr/>
        </p:nvSpPr>
        <p:spPr>
          <a:xfrm>
            <a:off x="847770" y="792122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Tree>
    <p:extLst>
      <p:ext uri="{BB962C8B-B14F-4D97-AF65-F5344CB8AC3E}">
        <p14:creationId xmlns:p14="http://schemas.microsoft.com/office/powerpoint/2010/main" val="242718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Current reports and documents are not enough that would allow the BERT model to interpret technical questions. </a:t>
            </a:r>
          </a:p>
          <a:p>
            <a:pPr algn="l"/>
            <a:r>
              <a:rPr lang="en-US" sz="2800">
                <a:ea typeface="+mn-lt"/>
                <a:cs typeface="+mn-lt"/>
              </a:rPr>
              <a:t>Requires several more years or outside documents to go further into the domain.</a:t>
            </a:r>
          </a:p>
          <a:p>
            <a:pPr algn="l"/>
            <a:r>
              <a:rPr lang="en-US" sz="2800">
                <a:ea typeface="+mn-lt"/>
                <a:cs typeface="+mn-lt"/>
              </a:rPr>
              <a:t>Evaluation metrics are extremely basic due to the objective scope, new questions, or test cases, should be developed to thoroughly test the capability of future models</a:t>
            </a:r>
          </a:p>
          <a:p>
            <a:pPr algn="l"/>
            <a:endParaRPr lang="en-US" sz="280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solidFill>
                  <a:srgbClr val="FFC000"/>
                </a:solidFill>
                <a:ea typeface="+mn-lt"/>
                <a:cs typeface="+mn-lt"/>
              </a:rPr>
              <a:t>Why 512 tokens?</a:t>
            </a:r>
          </a:p>
          <a:p>
            <a:pPr lvl="1" algn="l"/>
            <a:r>
              <a:rPr lang="en-US" sz="240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a:solidFill>
                  <a:srgbClr val="FFC000"/>
                </a:solidFill>
                <a:ea typeface="+mn-lt"/>
                <a:cs typeface="+mn-lt"/>
              </a:rPr>
              <a:t>All reasons to Tokenize:</a:t>
            </a:r>
          </a:p>
          <a:p>
            <a:pPr lvl="1" algn="l"/>
            <a:r>
              <a:rPr lang="en-US" sz="2400" b="1">
                <a:ea typeface="+mn-lt"/>
                <a:cs typeface="+mn-lt"/>
              </a:rPr>
              <a:t>Input Representation</a:t>
            </a:r>
            <a:r>
              <a:rPr lang="en-US" sz="2400">
                <a:ea typeface="+mn-lt"/>
                <a:cs typeface="+mn-lt"/>
              </a:rPr>
              <a:t>: Convert text to numerical tokens for neural network processing</a:t>
            </a:r>
          </a:p>
          <a:p>
            <a:pPr lvl="1" algn="l"/>
            <a:r>
              <a:rPr lang="en-US" sz="2400" b="1">
                <a:ea typeface="+mn-lt"/>
                <a:cs typeface="+mn-lt"/>
              </a:rPr>
              <a:t>Vocabulary Mapping</a:t>
            </a:r>
            <a:r>
              <a:rPr lang="en-US" sz="2400">
                <a:ea typeface="+mn-lt"/>
                <a:cs typeface="+mn-lt"/>
              </a:rPr>
              <a:t>: Map words to unique tokens in BERT's fixed vocabulary</a:t>
            </a:r>
          </a:p>
          <a:p>
            <a:pPr lvl="1" algn="l"/>
            <a:r>
              <a:rPr lang="en-US" sz="2400" b="1">
                <a:ea typeface="+mn-lt"/>
                <a:cs typeface="+mn-lt"/>
              </a:rPr>
              <a:t>Fixed-Length Input</a:t>
            </a:r>
            <a:r>
              <a:rPr lang="en-US" sz="2400">
                <a:ea typeface="+mn-lt"/>
                <a:cs typeface="+mn-lt"/>
              </a:rPr>
              <a:t>: Ensure consistent input dimensions through padding or truncation</a:t>
            </a:r>
          </a:p>
          <a:p>
            <a:pPr lvl="1" algn="l"/>
            <a:r>
              <a:rPr lang="en-US" sz="2400" b="1">
                <a:ea typeface="+mn-lt"/>
                <a:cs typeface="+mn-lt"/>
              </a:rPr>
              <a:t>Special Tokens</a:t>
            </a:r>
            <a:r>
              <a:rPr lang="en-US" sz="2400">
                <a:ea typeface="+mn-lt"/>
                <a:cs typeface="+mn-lt"/>
              </a:rPr>
              <a:t>: Introduce structural tokens like [CLS] and [SEP] for context</a:t>
            </a:r>
          </a:p>
          <a:p>
            <a:pPr lvl="1" algn="l"/>
            <a:r>
              <a:rPr lang="en-US" sz="2400" b="1">
                <a:ea typeface="+mn-lt"/>
                <a:cs typeface="+mn-lt"/>
              </a:rPr>
              <a:t>Segmentation</a:t>
            </a:r>
            <a:r>
              <a:rPr lang="en-US" sz="2400">
                <a:ea typeface="+mn-lt"/>
                <a:cs typeface="+mn-lt"/>
              </a:rPr>
              <a:t>: Handle multi-segment inputs for tasks like question answering</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FAQ</a:t>
            </a:r>
          </a:p>
        </p:txBody>
      </p:sp>
      <p:sp>
        <p:nvSpPr>
          <p:cNvPr id="4" name="Content Placeholder 2">
            <a:extLst>
              <a:ext uri="{FF2B5EF4-FFF2-40B4-BE49-F238E27FC236}">
                <a16:creationId xmlns:a16="http://schemas.microsoft.com/office/drawing/2014/main" id="{6AFD7E77-2563-D5A8-3E03-36DE045C0E11}"/>
              </a:ext>
            </a:extLst>
          </p:cNvPr>
          <p:cNvSpPr txBox="1">
            <a:spLocks/>
          </p:cNvSpPr>
          <p:nvPr/>
        </p:nvSpPr>
        <p:spPr>
          <a:xfrm>
            <a:off x="878251" y="106118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Support individuals interested in data analysis, to work on making aerospace domain specific dataset that consists of highly detailed documentation mixed with fundamental topics</a:t>
            </a:r>
          </a:p>
          <a:p>
            <a:pPr algn="l"/>
            <a:r>
              <a:rPr lang="en-US" sz="2800" b="1">
                <a:ea typeface="+mn-lt"/>
                <a:cs typeface="+mn-lt"/>
              </a:rPr>
              <a:t>Developing QA dataset for aerospace-domain specific models</a:t>
            </a:r>
          </a:p>
          <a:p>
            <a:pPr lvl="1" algn="l"/>
            <a:r>
              <a:rPr lang="en-US" sz="2400">
                <a:ea typeface="+mn-lt"/>
                <a:cs typeface="+mn-lt"/>
              </a:rPr>
              <a:t>Acquiring aerospace-related paperwork that is generally simple and readily available to be inputted in a QA format (question, context, and answer).</a:t>
            </a:r>
          </a:p>
          <a:p>
            <a:pPr lvl="1" algn="l"/>
            <a:r>
              <a:rPr lang="en-US" sz="2400">
                <a:ea typeface="+mn-lt"/>
                <a:cs typeface="+mn-lt"/>
              </a:rPr>
              <a:t>Potentially web scraping from </a:t>
            </a:r>
            <a:r>
              <a:rPr lang="en-US" sz="2400" err="1">
                <a:ea typeface="+mn-lt"/>
                <a:cs typeface="+mn-lt"/>
              </a:rPr>
              <a:t>wikipedia</a:t>
            </a:r>
            <a:r>
              <a:rPr lang="en-US" sz="240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p>
        </p:txBody>
      </p:sp>
      <p:sp>
        <p:nvSpPr>
          <p:cNvPr id="7" name="Title 1">
            <a:extLst>
              <a:ext uri="{FF2B5EF4-FFF2-40B4-BE49-F238E27FC236}">
                <a16:creationId xmlns:a16="http://schemas.microsoft.com/office/drawing/2014/main" id="{4A7794C8-BDF4-8379-0466-A5DA90ABEF1F}"/>
              </a:ext>
            </a:extLst>
          </p:cNvPr>
          <p:cNvSpPr txBox="1">
            <a:spLocks/>
          </p:cNvSpPr>
          <p:nvPr/>
        </p:nvSpPr>
        <p:spPr>
          <a:xfrm>
            <a:off x="878250" y="78110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
        <p:nvSpPr>
          <p:cNvPr id="18" name="Content Placeholder 2">
            <a:extLst>
              <a:ext uri="{FF2B5EF4-FFF2-40B4-BE49-F238E27FC236}">
                <a16:creationId xmlns:a16="http://schemas.microsoft.com/office/drawing/2014/main" id="{BDEECC35-ABF7-806F-05A7-DB6821B3CD75}"/>
              </a:ext>
            </a:extLst>
          </p:cNvPr>
          <p:cNvSpPr txBox="1">
            <a:spLocks/>
          </p:cNvSpPr>
          <p:nvPr/>
        </p:nvSpPr>
        <p:spPr>
          <a:xfrm>
            <a:off x="4290646" y="19080480"/>
            <a:ext cx="3610706" cy="10668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latin typeface="Sylfaen" panose="010A0502050306030303" pitchFamily="18" charset="0"/>
                <a:ea typeface="+mn-lt"/>
                <a:cs typeface="+mn-lt"/>
              </a:rPr>
              <a:t>Questions?</a:t>
            </a:r>
          </a:p>
        </p:txBody>
      </p:sp>
    </p:spTree>
    <p:extLst>
      <p:ext uri="{BB962C8B-B14F-4D97-AF65-F5344CB8AC3E}">
        <p14:creationId xmlns:p14="http://schemas.microsoft.com/office/powerpoint/2010/main" val="3280595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0" y="19179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Exact Match (EM)</a:t>
            </a:r>
          </a:p>
          <a:p>
            <a:pPr lvl="1" algn="l"/>
            <a:r>
              <a:rPr lang="en-US" sz="2800" dirty="0">
                <a:ea typeface="+mn-lt"/>
                <a:cs typeface="+mn-lt"/>
              </a:rPr>
              <a:t>This represents the percentage of predictions that exactly match the ground truth answers. You can plot this as a line chart with epochs on the x-axis and EM values on the y-axis.</a:t>
            </a:r>
          </a:p>
          <a:p>
            <a:pPr algn="l"/>
            <a:r>
              <a:rPr lang="en-US" sz="2800" b="1" dirty="0">
                <a:solidFill>
                  <a:srgbClr val="FFC000"/>
                </a:solidFill>
                <a:ea typeface="+mn-lt"/>
                <a:cs typeface="+mn-lt"/>
              </a:rPr>
              <a:t>Token-Level F1 Score</a:t>
            </a:r>
          </a:p>
          <a:p>
            <a:pPr lvl="1" algn="l"/>
            <a:r>
              <a:rPr lang="en-US" sz="2800" dirty="0">
                <a:ea typeface="+mn-lt"/>
                <a:cs typeface="+mn-lt"/>
              </a:rPr>
              <a:t>This measures the accuracy of the model's predictions by computing the harmonic mean of precision and recall. Similar to EM, you can plot this as a line chart with epochs on the x-axis and F1 scores on the y-axis.</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FAQ</a:t>
            </a:r>
          </a:p>
        </p:txBody>
      </p:sp>
      <p:sp>
        <p:nvSpPr>
          <p:cNvPr id="10" name="Content Placeholder 2">
            <a:extLst>
              <a:ext uri="{FF2B5EF4-FFF2-40B4-BE49-F238E27FC236}">
                <a16:creationId xmlns:a16="http://schemas.microsoft.com/office/drawing/2014/main" id="{11D2248A-649F-FCA5-F5BA-0619FB23520E}"/>
              </a:ext>
            </a:extLst>
          </p:cNvPr>
          <p:cNvSpPr txBox="1">
            <a:spLocks/>
          </p:cNvSpPr>
          <p:nvPr/>
        </p:nvSpPr>
        <p:spPr>
          <a:xfrm>
            <a:off x="4290646" y="19457964"/>
            <a:ext cx="3610706" cy="1066800"/>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Tree>
    <p:extLst>
      <p:ext uri="{BB962C8B-B14F-4D97-AF65-F5344CB8AC3E}">
        <p14:creationId xmlns:p14="http://schemas.microsoft.com/office/powerpoint/2010/main" val="2613962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0" y="19179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FFC000"/>
                </a:solidFill>
                <a:ea typeface="+mn-lt"/>
                <a:cs typeface="+mn-lt"/>
              </a:rPr>
              <a:t>BLEU Score</a:t>
            </a:r>
          </a:p>
          <a:p>
            <a:pPr lvl="1" algn="l"/>
            <a:r>
              <a:rPr lang="en-US" sz="2400" dirty="0">
                <a:ea typeface="+mn-lt"/>
                <a:cs typeface="+mn-lt"/>
              </a:rPr>
              <a:t>BLEU (Bilingual Evaluation Understudy) is a metric used for evaluating the quality of text which has been machine-translated from one natural language to another. It measures how many n-grams in the generated text match the reference text. You can also plot this as a line chart with epochs on the x-axis and BLEU scores on the y-axis.</a:t>
            </a:r>
          </a:p>
          <a:p>
            <a:pPr algn="l"/>
            <a:r>
              <a:rPr lang="en-US" b="1" dirty="0">
                <a:solidFill>
                  <a:srgbClr val="FFC000"/>
                </a:solidFill>
                <a:ea typeface="+mn-lt"/>
                <a:cs typeface="+mn-lt"/>
              </a:rPr>
              <a:t>ROUGE Score</a:t>
            </a:r>
          </a:p>
          <a:p>
            <a:pPr lvl="1" algn="l"/>
            <a:r>
              <a:rPr lang="en-US" sz="2400" dirty="0">
                <a:ea typeface="+mn-lt"/>
                <a:cs typeface="+mn-lt"/>
              </a:rPr>
              <a:t>ROUGE (Recall-Oriented Understudy for Gisting Evaluation) is a metric used for evaluating automatic summarization and machine translation. It measures the overlap between the generated text and the reference summaries in terms of n-grams. Again, you can plot this as a line chart with epochs on the x-axis and ROUGE scores on the y-axis.</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FAQ</a:t>
            </a:r>
          </a:p>
        </p:txBody>
      </p:sp>
      <p:sp>
        <p:nvSpPr>
          <p:cNvPr id="10" name="Content Placeholder 2">
            <a:extLst>
              <a:ext uri="{FF2B5EF4-FFF2-40B4-BE49-F238E27FC236}">
                <a16:creationId xmlns:a16="http://schemas.microsoft.com/office/drawing/2014/main" id="{11D2248A-649F-FCA5-F5BA-0619FB23520E}"/>
              </a:ext>
            </a:extLst>
          </p:cNvPr>
          <p:cNvSpPr txBox="1">
            <a:spLocks/>
          </p:cNvSpPr>
          <p:nvPr/>
        </p:nvSpPr>
        <p:spPr>
          <a:xfrm>
            <a:off x="4290646" y="19457964"/>
            <a:ext cx="3610706" cy="1066800"/>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a:latin typeface="All rights reserved" panose="02000000000000000000" pitchFamily="2" charset="0"/>
                <a:ea typeface="+mn-lt"/>
                <a:cs typeface="+mn-lt"/>
              </a:rPr>
              <a:t>Questions?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Tree>
    <p:extLst>
      <p:ext uri="{BB962C8B-B14F-4D97-AF65-F5344CB8AC3E}">
        <p14:creationId xmlns:p14="http://schemas.microsoft.com/office/powerpoint/2010/main" val="387767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049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9"/>
          <a:stretch>
            <a:fillRect/>
          </a:stretch>
        </p:blipFill>
        <p:spPr>
          <a:xfrm>
            <a:off x="1971698" y="9636620"/>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SUAS project, leveraging project documentation such as RFP, Reports, Student Documentation, etc. to streamline information access over years and decades.</a:t>
            </a:r>
            <a:endParaRPr lang="en-US" sz="2800" dirty="0"/>
          </a:p>
          <a:p>
            <a:endParaRPr lang="en-US" sz="2800" dirty="0"/>
          </a:p>
        </p:txBody>
      </p:sp>
      <p:sp>
        <p:nvSpPr>
          <p:cNvPr id="2" name="Content Placeholder 2">
            <a:extLst>
              <a:ext uri="{FF2B5EF4-FFF2-40B4-BE49-F238E27FC236}">
                <a16:creationId xmlns:a16="http://schemas.microsoft.com/office/drawing/2014/main" id="{BE090A86-37EF-6706-3AD2-D47A5D4756FD}"/>
              </a:ext>
            </a:extLst>
          </p:cNvPr>
          <p:cNvSpPr txBox="1">
            <a:spLocks/>
          </p:cNvSpPr>
          <p:nvPr/>
        </p:nvSpPr>
        <p:spPr>
          <a:xfrm>
            <a:off x="2167019" y="10876293"/>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Marvin Sevilla; Marc Cruz; Dennis </a:t>
            </a:r>
            <a:r>
              <a:rPr lang="en-US" sz="2800" err="1">
                <a:ea typeface="+mn-lt"/>
                <a:cs typeface="+mn-lt"/>
              </a:rPr>
              <a:t>Uryeu</a:t>
            </a:r>
            <a:endParaRPr lang="en-US" sz="2800"/>
          </a:p>
        </p:txBody>
      </p:sp>
    </p:spTree>
    <p:extLst>
      <p:ext uri="{BB962C8B-B14F-4D97-AF65-F5344CB8AC3E}">
        <p14:creationId xmlns:p14="http://schemas.microsoft.com/office/powerpoint/2010/main" val="333914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5018"/>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a:t>
            </a:r>
            <a:r>
              <a:rPr lang="en-US" sz="2800" b="1" dirty="0">
                <a:solidFill>
                  <a:srgbClr val="FFC000"/>
                </a:solidFill>
                <a:ea typeface="+mn-lt"/>
                <a:cs typeface="+mn-lt"/>
              </a:rPr>
              <a:t>virtual assistant </a:t>
            </a:r>
            <a:r>
              <a:rPr lang="en-US" sz="2800" dirty="0">
                <a:ea typeface="+mn-lt"/>
                <a:cs typeface="+mn-lt"/>
              </a:rPr>
              <a:t>for the SUAS project, </a:t>
            </a:r>
            <a:r>
              <a:rPr lang="en-US" sz="2800" b="1" dirty="0">
                <a:solidFill>
                  <a:srgbClr val="FFC000"/>
                </a:solidFill>
                <a:ea typeface="+mn-lt"/>
                <a:cs typeface="+mn-lt"/>
              </a:rPr>
              <a:t>leveraging project documentation </a:t>
            </a:r>
            <a:r>
              <a:rPr lang="en-US" sz="2800" dirty="0">
                <a:ea typeface="+mn-lt"/>
                <a:cs typeface="+mn-lt"/>
              </a:rPr>
              <a:t>such as RFP, Reports, Student Documentation, etc. </a:t>
            </a:r>
            <a:r>
              <a:rPr lang="en-US" sz="2800" b="1" dirty="0">
                <a:solidFill>
                  <a:srgbClr val="FFC000"/>
                </a:solidFill>
                <a:ea typeface="+mn-lt"/>
                <a:cs typeface="+mn-lt"/>
              </a:rPr>
              <a:t>to streamline information access </a:t>
            </a:r>
            <a:r>
              <a:rPr lang="en-US" sz="2800" dirty="0">
                <a:ea typeface="+mn-lt"/>
                <a:cs typeface="+mn-lt"/>
              </a:rPr>
              <a:t>over years and decades.</a:t>
            </a:r>
            <a:endParaRPr lang="en-US" sz="2800" dirty="0"/>
          </a:p>
          <a:p>
            <a:endParaRPr lang="en-US" sz="2800" dirty="0"/>
          </a:p>
        </p:txBody>
      </p:sp>
      <p:sp>
        <p:nvSpPr>
          <p:cNvPr id="15" name="Title 1">
            <a:extLst>
              <a:ext uri="{FF2B5EF4-FFF2-40B4-BE49-F238E27FC236}">
                <a16:creationId xmlns:a16="http://schemas.microsoft.com/office/drawing/2014/main" id="{86E12D23-C963-F51E-1266-E95A978A4692}"/>
              </a:ext>
            </a:extLst>
          </p:cNvPr>
          <p:cNvSpPr txBox="1">
            <a:spLocks/>
          </p:cNvSpPr>
          <p:nvPr/>
        </p:nvSpPr>
        <p:spPr>
          <a:xfrm>
            <a:off x="1311227" y="7135763"/>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16" name="Content Placeholder 2">
            <a:extLst>
              <a:ext uri="{FF2B5EF4-FFF2-40B4-BE49-F238E27FC236}">
                <a16:creationId xmlns:a16="http://schemas.microsoft.com/office/drawing/2014/main" id="{FB1A925D-0FD7-0F59-83D2-406593351917}"/>
              </a:ext>
            </a:extLst>
          </p:cNvPr>
          <p:cNvSpPr txBox="1">
            <a:spLocks/>
          </p:cNvSpPr>
          <p:nvPr/>
        </p:nvSpPr>
        <p:spPr>
          <a:xfrm>
            <a:off x="1000171" y="10349268"/>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Tree>
    <p:extLst>
      <p:ext uri="{BB962C8B-B14F-4D97-AF65-F5344CB8AC3E}">
        <p14:creationId xmlns:p14="http://schemas.microsoft.com/office/powerpoint/2010/main" val="355340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331578"/>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331578"/>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8373874"/>
            <a:ext cx="3159117" cy="814710"/>
          </a:xfrm>
          <a:prstGeom prst="rect">
            <a:avLst/>
          </a:prstGeom>
          <a:solidFill>
            <a:schemeClr val="bg1"/>
          </a:solidFill>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584030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a:ea typeface="+mn-lt"/>
                <a:cs typeface="+mn-lt"/>
              </a:rPr>
              <a:t>Create a </a:t>
            </a:r>
            <a:r>
              <a:rPr lang="en-US" sz="2800" b="1">
                <a:solidFill>
                  <a:srgbClr val="FFC000"/>
                </a:solidFill>
                <a:ea typeface="+mn-lt"/>
                <a:cs typeface="+mn-lt"/>
              </a:rPr>
              <a:t>virtual assistant </a:t>
            </a:r>
            <a:r>
              <a:rPr lang="en-US" sz="2800">
                <a:ea typeface="+mn-lt"/>
                <a:cs typeface="+mn-lt"/>
              </a:rPr>
              <a:t>for the SUAS project, </a:t>
            </a:r>
            <a:r>
              <a:rPr lang="en-US" sz="2800" b="1">
                <a:solidFill>
                  <a:srgbClr val="FFC000"/>
                </a:solidFill>
                <a:ea typeface="+mn-lt"/>
                <a:cs typeface="+mn-lt"/>
              </a:rPr>
              <a:t>leveraging project documentation </a:t>
            </a:r>
            <a:r>
              <a:rPr lang="en-US" sz="2800">
                <a:ea typeface="+mn-lt"/>
                <a:cs typeface="+mn-lt"/>
              </a:rPr>
              <a:t>such as RFP, Reports, Student Documentation, etc. </a:t>
            </a:r>
            <a:r>
              <a:rPr lang="en-US" sz="2800" b="1">
                <a:solidFill>
                  <a:srgbClr val="FFC000"/>
                </a:solidFill>
                <a:ea typeface="+mn-lt"/>
                <a:cs typeface="+mn-lt"/>
              </a:rPr>
              <a:t>to streamline information access </a:t>
            </a:r>
            <a:r>
              <a:rPr lang="en-US" sz="2800">
                <a:ea typeface="+mn-lt"/>
                <a:cs typeface="+mn-lt"/>
              </a:rPr>
              <a:t>over years and decades.</a:t>
            </a:r>
            <a:endParaRPr lang="en-US" sz="2800"/>
          </a:p>
          <a:p>
            <a:endParaRPr lang="en-US" sz="2800"/>
          </a:p>
        </p:txBody>
      </p:sp>
      <p:sp>
        <p:nvSpPr>
          <p:cNvPr id="2" name="Title 1">
            <a:extLst>
              <a:ext uri="{FF2B5EF4-FFF2-40B4-BE49-F238E27FC236}">
                <a16:creationId xmlns:a16="http://schemas.microsoft.com/office/drawing/2014/main" id="{FDBE6CEB-F310-E0AD-3A1D-7E537CE4EA52}"/>
              </a:ext>
            </a:extLst>
          </p:cNvPr>
          <p:cNvSpPr txBox="1">
            <a:spLocks/>
          </p:cNvSpPr>
          <p:nvPr/>
        </p:nvSpPr>
        <p:spPr>
          <a:xfrm>
            <a:off x="1158827" y="770131"/>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4" name="Title 1">
            <a:extLst>
              <a:ext uri="{FF2B5EF4-FFF2-40B4-BE49-F238E27FC236}">
                <a16:creationId xmlns:a16="http://schemas.microsoft.com/office/drawing/2014/main" id="{E6A837FA-70D5-8223-38A4-53368636FE49}"/>
              </a:ext>
            </a:extLst>
          </p:cNvPr>
          <p:cNvSpPr txBox="1">
            <a:spLocks/>
          </p:cNvSpPr>
          <p:nvPr/>
        </p:nvSpPr>
        <p:spPr>
          <a:xfrm>
            <a:off x="1170550" y="7675027"/>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Problem Domain</a:t>
            </a:r>
          </a:p>
        </p:txBody>
      </p:sp>
      <p:sp>
        <p:nvSpPr>
          <p:cNvPr id="8" name="Content Placeholder 2">
            <a:extLst>
              <a:ext uri="{FF2B5EF4-FFF2-40B4-BE49-F238E27FC236}">
                <a16:creationId xmlns:a16="http://schemas.microsoft.com/office/drawing/2014/main" id="{68768185-84E5-C49E-AFC1-CD0F4BA434A0}"/>
              </a:ext>
            </a:extLst>
          </p:cNvPr>
          <p:cNvSpPr txBox="1">
            <a:spLocks/>
          </p:cNvSpPr>
          <p:nvPr/>
        </p:nvSpPr>
        <p:spPr>
          <a:xfrm>
            <a:off x="929833" y="91769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Logistical Challenges: Aerodynamics Dept. Paperwork</a:t>
            </a:r>
          </a:p>
          <a:p>
            <a:pPr lvl="1" algn="l"/>
            <a:r>
              <a:rPr lang="en-US">
                <a:ea typeface="+mn-lt"/>
                <a:cs typeface="+mn-lt"/>
              </a:rPr>
              <a:t>Class material Systems and Project Management stress documentation</a:t>
            </a:r>
          </a:p>
          <a:p>
            <a:pPr lvl="1" algn="l"/>
            <a:r>
              <a:rPr lang="en-US">
                <a:ea typeface="+mn-lt"/>
                <a:cs typeface="+mn-lt"/>
              </a:rPr>
              <a:t>Critical Documents such as Risk Matrix, Trade Studies, Main and Derived Objectives, equipment schematics (e.g., Payload, Object Recognition)</a:t>
            </a:r>
          </a:p>
          <a:p>
            <a:pPr lvl="1" algn="l"/>
            <a:r>
              <a:rPr lang="en-US">
                <a:solidFill>
                  <a:srgbClr val="FFC000"/>
                </a:solidFill>
                <a:ea typeface="+mn-lt"/>
                <a:cs typeface="+mn-lt"/>
              </a:rPr>
              <a:t>Paperwork load increases each semester</a:t>
            </a:r>
          </a:p>
          <a:p>
            <a:pPr algn="l"/>
            <a:endParaRPr lang="en-US" sz="2800">
              <a:ea typeface="+mn-lt"/>
              <a:cs typeface="+mn-lt"/>
            </a:endParaRPr>
          </a:p>
          <a:p>
            <a:pPr algn="l"/>
            <a:r>
              <a:rPr lang="en-US" sz="2800" b="1">
                <a:ea typeface="+mn-lt"/>
                <a:cs typeface="+mn-lt"/>
              </a:rPr>
              <a:t>Team Challenges: Morale and Knowledge Banks</a:t>
            </a:r>
          </a:p>
          <a:p>
            <a:pPr lvl="1" algn="l"/>
            <a:r>
              <a:rPr lang="en-US">
                <a:ea typeface="+mn-lt"/>
                <a:cs typeface="+mn-lt"/>
              </a:rPr>
              <a:t>COVID disruptions destroyed student rapport</a:t>
            </a:r>
          </a:p>
          <a:p>
            <a:pPr lvl="1" algn="l"/>
            <a:r>
              <a:rPr lang="en-US">
                <a:ea typeface="+mn-lt"/>
                <a:cs typeface="+mn-lt"/>
              </a:rPr>
              <a:t>Loss of contact with previously experienced students</a:t>
            </a:r>
          </a:p>
        </p:txBody>
      </p:sp>
    </p:spTree>
    <p:extLst>
      <p:ext uri="{BB962C8B-B14F-4D97-AF65-F5344CB8AC3E}">
        <p14:creationId xmlns:p14="http://schemas.microsoft.com/office/powerpoint/2010/main" val="211972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5984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5984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1158826" y="770131"/>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Problem Domain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Logistical Challenges: Aerodynamics Dept. Paperwork</a:t>
            </a:r>
          </a:p>
          <a:p>
            <a:pPr lvl="1" algn="l"/>
            <a:r>
              <a:rPr lang="en-US">
                <a:ea typeface="+mn-lt"/>
                <a:cs typeface="+mn-lt"/>
              </a:rPr>
              <a:t>Class material Systems and Project Management stress documentation</a:t>
            </a:r>
          </a:p>
          <a:p>
            <a:pPr lvl="1" algn="l"/>
            <a:r>
              <a:rPr lang="en-US">
                <a:ea typeface="+mn-lt"/>
                <a:cs typeface="+mn-lt"/>
              </a:rPr>
              <a:t>Critical Documents such as Risk Matrix, Trade Studies, Main and Derived Objectives, equipment schematics (e.g., Payload, Object Recognition)</a:t>
            </a:r>
          </a:p>
          <a:p>
            <a:pPr lvl="1" algn="l"/>
            <a:r>
              <a:rPr lang="en-US">
                <a:solidFill>
                  <a:srgbClr val="FFC000"/>
                </a:solidFill>
                <a:ea typeface="+mn-lt"/>
                <a:cs typeface="+mn-lt"/>
              </a:rPr>
              <a:t>Paperwork load increases each semester</a:t>
            </a:r>
          </a:p>
          <a:p>
            <a:pPr algn="l"/>
            <a:endParaRPr lang="en-US" sz="2800">
              <a:ea typeface="+mn-lt"/>
              <a:cs typeface="+mn-lt"/>
            </a:endParaRPr>
          </a:p>
          <a:p>
            <a:pPr algn="l"/>
            <a:r>
              <a:rPr lang="en-US" sz="2800" b="1">
                <a:ea typeface="+mn-lt"/>
                <a:cs typeface="+mn-lt"/>
              </a:rPr>
              <a:t>Team Challenges: Morale and Knowledge Banks</a:t>
            </a:r>
          </a:p>
          <a:p>
            <a:pPr lvl="1" algn="l"/>
            <a:r>
              <a:rPr lang="en-US">
                <a:ea typeface="+mn-lt"/>
                <a:cs typeface="+mn-lt"/>
              </a:rPr>
              <a:t>COVID disruptions destroyed student rapport</a:t>
            </a:r>
          </a:p>
          <a:p>
            <a:pPr lvl="1" algn="l"/>
            <a:r>
              <a:rPr lang="en-US">
                <a:ea typeface="+mn-lt"/>
                <a:cs typeface="+mn-lt"/>
              </a:rPr>
              <a:t>Loss of contact with previously experienced students</a:t>
            </a:r>
          </a:p>
        </p:txBody>
      </p:sp>
      <p:sp>
        <p:nvSpPr>
          <p:cNvPr id="4" name="Title 1">
            <a:extLst>
              <a:ext uri="{FF2B5EF4-FFF2-40B4-BE49-F238E27FC236}">
                <a16:creationId xmlns:a16="http://schemas.microsoft.com/office/drawing/2014/main" id="{4FBFF606-2727-FFE8-808D-F52DE9CAE53F}"/>
              </a:ext>
            </a:extLst>
          </p:cNvPr>
          <p:cNvSpPr txBox="1">
            <a:spLocks/>
          </p:cNvSpPr>
          <p:nvPr/>
        </p:nvSpPr>
        <p:spPr>
          <a:xfrm>
            <a:off x="1240889" y="-8010464"/>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7" name="Content Placeholder 2">
            <a:extLst>
              <a:ext uri="{FF2B5EF4-FFF2-40B4-BE49-F238E27FC236}">
                <a16:creationId xmlns:a16="http://schemas.microsoft.com/office/drawing/2014/main" id="{EE6B8AA5-BFD7-A8C5-2878-37B5711D8718}"/>
              </a:ext>
            </a:extLst>
          </p:cNvPr>
          <p:cNvSpPr txBox="1">
            <a:spLocks/>
          </p:cNvSpPr>
          <p:nvPr/>
        </p:nvSpPr>
        <p:spPr>
          <a:xfrm>
            <a:off x="929833" y="-4421821"/>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8" name="Title 1">
            <a:extLst>
              <a:ext uri="{FF2B5EF4-FFF2-40B4-BE49-F238E27FC236}">
                <a16:creationId xmlns:a16="http://schemas.microsoft.com/office/drawing/2014/main" id="{FD4BD0DA-6EBB-BA48-CBB8-CC23AF45C0D6}"/>
              </a:ext>
            </a:extLst>
          </p:cNvPr>
          <p:cNvSpPr txBox="1">
            <a:spLocks/>
          </p:cNvSpPr>
          <p:nvPr/>
        </p:nvSpPr>
        <p:spPr>
          <a:xfrm>
            <a:off x="953279" y="-9722025"/>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Available Solution</a:t>
            </a:r>
          </a:p>
        </p:txBody>
      </p:sp>
      <p:sp>
        <p:nvSpPr>
          <p:cNvPr id="9" name="Content Placeholder 2">
            <a:extLst>
              <a:ext uri="{FF2B5EF4-FFF2-40B4-BE49-F238E27FC236}">
                <a16:creationId xmlns:a16="http://schemas.microsoft.com/office/drawing/2014/main" id="{3DAA028F-C247-E6AB-F2C6-57A24870C852}"/>
              </a:ext>
            </a:extLst>
          </p:cNvPr>
          <p:cNvSpPr txBox="1">
            <a:spLocks/>
          </p:cNvSpPr>
          <p:nvPr/>
        </p:nvSpPr>
        <p:spPr>
          <a:xfrm>
            <a:off x="953279" y="-52658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ea typeface="+mn-lt"/>
                <a:cs typeface="+mn-lt"/>
              </a:rPr>
              <a:t>Knowledge-bank is inherited via word-of-mouth</a:t>
            </a:r>
          </a:p>
          <a:p>
            <a:pPr algn="l"/>
            <a:r>
              <a:rPr lang="en-US">
                <a:ea typeface="+mn-lt"/>
                <a:cs typeface="+mn-lt"/>
              </a:rPr>
              <a:t>Drawing on knowledge-bank improves net understanding and goal setting</a:t>
            </a:r>
          </a:p>
          <a:p>
            <a:pPr algn="l"/>
            <a:r>
              <a:rPr lang="en-US">
                <a:ea typeface="+mn-lt"/>
                <a:cs typeface="+mn-lt"/>
              </a:rPr>
              <a:t>An improved team has potential for modifications to RFP/Rules</a:t>
            </a:r>
          </a:p>
          <a:p>
            <a:pPr algn="l"/>
            <a:endParaRPr lang="en-US">
              <a:ea typeface="+mn-lt"/>
              <a:cs typeface="+mn-lt"/>
            </a:endParaRPr>
          </a:p>
          <a:p>
            <a:pPr algn="l"/>
            <a:endParaRPr lang="en-US">
              <a:ea typeface="+mn-lt"/>
              <a:cs typeface="+mn-lt"/>
            </a:endParaRPr>
          </a:p>
        </p:txBody>
      </p:sp>
    </p:spTree>
    <p:extLst>
      <p:ext uri="{BB962C8B-B14F-4D97-AF65-F5344CB8AC3E}">
        <p14:creationId xmlns:p14="http://schemas.microsoft.com/office/powerpoint/2010/main" val="91550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75245"/>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69870"/>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92346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923469"/>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Available Solution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ea typeface="+mn-lt"/>
                <a:cs typeface="+mn-lt"/>
              </a:rPr>
              <a:t>Knowledge-bank is inherited via word-of-mouth</a:t>
            </a:r>
          </a:p>
          <a:p>
            <a:pPr algn="l"/>
            <a:r>
              <a:rPr lang="en-US">
                <a:ea typeface="+mn-lt"/>
                <a:cs typeface="+mn-lt"/>
              </a:rPr>
              <a:t>Drawing on knowledge-bank improves net understanding and goal setting</a:t>
            </a:r>
          </a:p>
          <a:p>
            <a:pPr algn="l"/>
            <a:r>
              <a:rPr lang="en-US">
                <a:ea typeface="+mn-lt"/>
                <a:cs typeface="+mn-lt"/>
              </a:rPr>
              <a:t>An improved team has potential for modifications to RFP/Rules</a:t>
            </a:r>
          </a:p>
          <a:p>
            <a:pPr algn="l"/>
            <a:endParaRPr lang="en-US">
              <a:ea typeface="+mn-lt"/>
              <a:cs typeface="+mn-lt"/>
            </a:endParaRPr>
          </a:p>
          <a:p>
            <a:pPr algn="l"/>
            <a:endParaRPr lang="en-US">
              <a:ea typeface="+mn-lt"/>
              <a:cs typeface="+mn-lt"/>
            </a:endParaRPr>
          </a:p>
        </p:txBody>
      </p:sp>
      <p:sp>
        <p:nvSpPr>
          <p:cNvPr id="10" name="Title 1">
            <a:extLst>
              <a:ext uri="{FF2B5EF4-FFF2-40B4-BE49-F238E27FC236}">
                <a16:creationId xmlns:a16="http://schemas.microsoft.com/office/drawing/2014/main" id="{5E30D90E-D684-2C7D-989E-41F295F566A9}"/>
              </a:ext>
            </a:extLst>
          </p:cNvPr>
          <p:cNvSpPr txBox="1">
            <a:spLocks/>
          </p:cNvSpPr>
          <p:nvPr/>
        </p:nvSpPr>
        <p:spPr>
          <a:xfrm>
            <a:off x="1240888" y="8589429"/>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Problem Domain</a:t>
            </a:r>
          </a:p>
        </p:txBody>
      </p:sp>
      <p:sp>
        <p:nvSpPr>
          <p:cNvPr id="13" name="Content Placeholder 2">
            <a:extLst>
              <a:ext uri="{FF2B5EF4-FFF2-40B4-BE49-F238E27FC236}">
                <a16:creationId xmlns:a16="http://schemas.microsoft.com/office/drawing/2014/main" id="{4A493637-7461-F100-6105-9016B82718CB}"/>
              </a:ext>
            </a:extLst>
          </p:cNvPr>
          <p:cNvSpPr txBox="1">
            <a:spLocks/>
          </p:cNvSpPr>
          <p:nvPr/>
        </p:nvSpPr>
        <p:spPr>
          <a:xfrm>
            <a:off x="929833" y="123890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a:ea typeface="+mn-lt"/>
                <a:cs typeface="+mn-lt"/>
              </a:rPr>
              <a:t>Logistical Challenges: Aerodynamics Dept. Paperwork</a:t>
            </a:r>
          </a:p>
          <a:p>
            <a:pPr lvl="1" algn="l"/>
            <a:r>
              <a:rPr lang="en-US">
                <a:ea typeface="+mn-lt"/>
                <a:cs typeface="+mn-lt"/>
              </a:rPr>
              <a:t>Class material Systems and Project Management stress documentation</a:t>
            </a:r>
          </a:p>
          <a:p>
            <a:pPr lvl="1" algn="l"/>
            <a:r>
              <a:rPr lang="en-US">
                <a:ea typeface="+mn-lt"/>
                <a:cs typeface="+mn-lt"/>
              </a:rPr>
              <a:t>Critical Documents such as Risk Matrix, Trade Studies, Main and Derived Objectives, equipment schematics (e.g., Payload, Object Recognition)</a:t>
            </a:r>
          </a:p>
          <a:p>
            <a:pPr lvl="1" algn="l"/>
            <a:r>
              <a:rPr lang="en-US">
                <a:solidFill>
                  <a:srgbClr val="FFC000"/>
                </a:solidFill>
                <a:ea typeface="+mn-lt"/>
                <a:cs typeface="+mn-lt"/>
              </a:rPr>
              <a:t>Paperwork load increases each semester</a:t>
            </a:r>
          </a:p>
          <a:p>
            <a:pPr algn="l"/>
            <a:endParaRPr lang="en-US" sz="2800">
              <a:ea typeface="+mn-lt"/>
              <a:cs typeface="+mn-lt"/>
            </a:endParaRPr>
          </a:p>
          <a:p>
            <a:pPr algn="l"/>
            <a:r>
              <a:rPr lang="en-US" sz="2800" b="1">
                <a:ea typeface="+mn-lt"/>
                <a:cs typeface="+mn-lt"/>
              </a:rPr>
              <a:t>Team Challenges: Morale and Knowledge Banks</a:t>
            </a:r>
          </a:p>
          <a:p>
            <a:pPr lvl="1" algn="l"/>
            <a:r>
              <a:rPr lang="en-US">
                <a:ea typeface="+mn-lt"/>
                <a:cs typeface="+mn-lt"/>
              </a:rPr>
              <a:t>COVID disruptions destroyed student rapport</a:t>
            </a:r>
          </a:p>
          <a:p>
            <a:pPr lvl="1" algn="l"/>
            <a:r>
              <a:rPr lang="en-US">
                <a:ea typeface="+mn-lt"/>
                <a:cs typeface="+mn-lt"/>
              </a:rPr>
              <a:t>Loss of contact with previously experienced students</a:t>
            </a:r>
          </a:p>
        </p:txBody>
      </p:sp>
      <p:sp>
        <p:nvSpPr>
          <p:cNvPr id="16" name="Title 1">
            <a:extLst>
              <a:ext uri="{FF2B5EF4-FFF2-40B4-BE49-F238E27FC236}">
                <a16:creationId xmlns:a16="http://schemas.microsoft.com/office/drawing/2014/main" id="{8F7673BC-C69B-E11F-69DB-D3B669B462E9}"/>
              </a:ext>
            </a:extLst>
          </p:cNvPr>
          <p:cNvSpPr txBox="1">
            <a:spLocks/>
          </p:cNvSpPr>
          <p:nvPr/>
        </p:nvSpPr>
        <p:spPr>
          <a:xfrm>
            <a:off x="929833" y="-1063642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Detailed Objective</a:t>
            </a:r>
          </a:p>
        </p:txBody>
      </p:sp>
      <p:sp>
        <p:nvSpPr>
          <p:cNvPr id="18" name="Content Placeholder 2">
            <a:extLst>
              <a:ext uri="{FF2B5EF4-FFF2-40B4-BE49-F238E27FC236}">
                <a16:creationId xmlns:a16="http://schemas.microsoft.com/office/drawing/2014/main" id="{3FED3D82-5DAA-1A0F-EC74-4B3A2A9D5AFC}"/>
              </a:ext>
            </a:extLst>
          </p:cNvPr>
          <p:cNvSpPr txBox="1">
            <a:spLocks/>
          </p:cNvSpPr>
          <p:nvPr/>
        </p:nvSpPr>
        <p:spPr>
          <a:xfrm>
            <a:off x="863011" y="-625881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Develop a Question Answering Model for Basic User Inquiries</a:t>
            </a:r>
            <a:endParaRPr lang="en-US">
              <a:ea typeface="+mn-lt"/>
              <a:cs typeface="+mn-lt"/>
            </a:endParaRPr>
          </a:p>
          <a:p>
            <a:pPr lvl="1" algn="l"/>
            <a:r>
              <a:rPr lang="en-US">
                <a:ea typeface="+mn-lt"/>
                <a:cs typeface="+mn-lt"/>
              </a:rPr>
              <a:t>Utilize BERT framework for Extractive QA Model</a:t>
            </a:r>
          </a:p>
          <a:p>
            <a:pPr lvl="1" algn="l"/>
            <a:r>
              <a:rPr lang="en-US">
                <a:ea typeface="+mn-lt"/>
                <a:cs typeface="+mn-lt"/>
              </a:rPr>
              <a:t>Bidirectional Encoder Representations from Transformers</a:t>
            </a:r>
          </a:p>
          <a:p>
            <a:pPr algn="l"/>
            <a:endParaRPr lang="en-US">
              <a:ea typeface="+mn-lt"/>
              <a:cs typeface="+mn-lt"/>
            </a:endParaRPr>
          </a:p>
          <a:p>
            <a:pPr algn="l"/>
            <a:r>
              <a:rPr lang="en-US" b="1">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104565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934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75284"/>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Detailed Objective</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Develop a Question Answering Model for Basic User Inquiries</a:t>
            </a:r>
            <a:endParaRPr lang="en-US">
              <a:ea typeface="+mn-lt"/>
              <a:cs typeface="+mn-lt"/>
            </a:endParaRPr>
          </a:p>
          <a:p>
            <a:pPr lvl="1" algn="l"/>
            <a:r>
              <a:rPr lang="en-US">
                <a:ea typeface="+mn-lt"/>
                <a:cs typeface="+mn-lt"/>
              </a:rPr>
              <a:t>Utilize BERT framework for Extractive QA Model</a:t>
            </a:r>
          </a:p>
          <a:p>
            <a:pPr lvl="1" algn="l"/>
            <a:r>
              <a:rPr lang="en-US">
                <a:ea typeface="+mn-lt"/>
                <a:cs typeface="+mn-lt"/>
              </a:rPr>
              <a:t>Bidirectional Encoder Representations from Transformers</a:t>
            </a:r>
          </a:p>
          <a:p>
            <a:pPr algn="l"/>
            <a:endParaRPr lang="en-US">
              <a:ea typeface="+mn-lt"/>
              <a:cs typeface="+mn-lt"/>
            </a:endParaRPr>
          </a:p>
          <a:p>
            <a:pPr algn="l"/>
            <a:r>
              <a:rPr lang="en-US" b="1">
                <a:solidFill>
                  <a:srgbClr val="FFC000"/>
                </a:solidFill>
                <a:ea typeface="+mn-lt"/>
                <a:cs typeface="+mn-lt"/>
              </a:rPr>
              <a:t>* Input context and question to extract answers</a:t>
            </a:r>
          </a:p>
        </p:txBody>
      </p:sp>
      <p:sp>
        <p:nvSpPr>
          <p:cNvPr id="4" name="Title 1">
            <a:extLst>
              <a:ext uri="{FF2B5EF4-FFF2-40B4-BE49-F238E27FC236}">
                <a16:creationId xmlns:a16="http://schemas.microsoft.com/office/drawing/2014/main" id="{FCA6DFF8-57ED-D2AB-9C7D-09E410D82DA1}"/>
              </a:ext>
            </a:extLst>
          </p:cNvPr>
          <p:cNvSpPr txBox="1">
            <a:spLocks/>
          </p:cNvSpPr>
          <p:nvPr/>
        </p:nvSpPr>
        <p:spPr>
          <a:xfrm>
            <a:off x="929833" y="786259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Available Solution</a:t>
            </a:r>
          </a:p>
        </p:txBody>
      </p:sp>
      <p:sp>
        <p:nvSpPr>
          <p:cNvPr id="7" name="Content Placeholder 2">
            <a:extLst>
              <a:ext uri="{FF2B5EF4-FFF2-40B4-BE49-F238E27FC236}">
                <a16:creationId xmlns:a16="http://schemas.microsoft.com/office/drawing/2014/main" id="{53474000-587E-E071-9D79-CFE7EABCB20B}"/>
              </a:ext>
            </a:extLst>
          </p:cNvPr>
          <p:cNvSpPr txBox="1">
            <a:spLocks/>
          </p:cNvSpPr>
          <p:nvPr/>
        </p:nvSpPr>
        <p:spPr>
          <a:xfrm>
            <a:off x="929833" y="1166225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ea typeface="+mn-lt"/>
                <a:cs typeface="+mn-lt"/>
              </a:rPr>
              <a:t>Knowledge-bank is inherited via word-of-mouth</a:t>
            </a:r>
          </a:p>
          <a:p>
            <a:pPr algn="l"/>
            <a:r>
              <a:rPr lang="en-US">
                <a:ea typeface="+mn-lt"/>
                <a:cs typeface="+mn-lt"/>
              </a:rPr>
              <a:t>Drawing on knowledge-bank improves net understanding and goal setting</a:t>
            </a:r>
          </a:p>
          <a:p>
            <a:pPr algn="l"/>
            <a:r>
              <a:rPr lang="en-US">
                <a:ea typeface="+mn-lt"/>
                <a:cs typeface="+mn-lt"/>
              </a:rPr>
              <a:t>An improved team has potential for modifications to RFP/Rules</a:t>
            </a:r>
          </a:p>
          <a:p>
            <a:pPr algn="l"/>
            <a:endParaRPr lang="en-US">
              <a:ea typeface="+mn-lt"/>
              <a:cs typeface="+mn-lt"/>
            </a:endParaRPr>
          </a:p>
          <a:p>
            <a:pPr algn="l"/>
            <a:endParaRPr lang="en-US">
              <a:ea typeface="+mn-lt"/>
              <a:cs typeface="+mn-lt"/>
            </a:endParaRPr>
          </a:p>
        </p:txBody>
      </p:sp>
      <p:sp>
        <p:nvSpPr>
          <p:cNvPr id="14" name="Title 1">
            <a:extLst>
              <a:ext uri="{FF2B5EF4-FFF2-40B4-BE49-F238E27FC236}">
                <a16:creationId xmlns:a16="http://schemas.microsoft.com/office/drawing/2014/main" id="{92B24A37-0661-C082-9044-2901B984D7EA}"/>
              </a:ext>
            </a:extLst>
          </p:cNvPr>
          <p:cNvSpPr txBox="1">
            <a:spLocks/>
          </p:cNvSpPr>
          <p:nvPr/>
        </p:nvSpPr>
        <p:spPr>
          <a:xfrm>
            <a:off x="929832" y="8565983"/>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sp>
        <p:nvSpPr>
          <p:cNvPr id="15" name="Content Placeholder 2">
            <a:extLst>
              <a:ext uri="{FF2B5EF4-FFF2-40B4-BE49-F238E27FC236}">
                <a16:creationId xmlns:a16="http://schemas.microsoft.com/office/drawing/2014/main" id="{392323B7-7F78-BEBE-76F1-680D03E5B1C8}"/>
              </a:ext>
            </a:extLst>
          </p:cNvPr>
          <p:cNvSpPr txBox="1">
            <a:spLocks/>
          </p:cNvSpPr>
          <p:nvPr/>
        </p:nvSpPr>
        <p:spPr>
          <a:xfrm>
            <a:off x="929833" y="1196705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Process the raw SUAS-project text files using: </a:t>
            </a:r>
          </a:p>
          <a:p>
            <a:pPr algn="l"/>
            <a:r>
              <a:rPr lang="en-US">
                <a:ea typeface="+mn-lt"/>
                <a:cs typeface="+mn-lt"/>
              </a:rPr>
              <a:t>	Lowercasing</a:t>
            </a:r>
          </a:p>
          <a:p>
            <a:pPr algn="l"/>
            <a:r>
              <a:rPr lang="en-US">
                <a:ea typeface="+mn-lt"/>
                <a:cs typeface="+mn-lt"/>
              </a:rPr>
              <a:t>	Punctuation &amp; Special Character removal</a:t>
            </a:r>
          </a:p>
          <a:p>
            <a:pPr algn="l"/>
            <a:r>
              <a:rPr lang="en-US">
                <a:ea typeface="+mn-lt"/>
                <a:cs typeface="+mn-lt"/>
              </a:rPr>
              <a:t>	Tab removal</a:t>
            </a:r>
          </a:p>
          <a:p>
            <a:pPr algn="l"/>
            <a:r>
              <a:rPr lang="en-US">
                <a:ea typeface="+mn-lt"/>
                <a:cs typeface="+mn-lt"/>
              </a:rPr>
              <a:t>	Trailing space removal</a:t>
            </a:r>
          </a:p>
          <a:p>
            <a:pPr algn="l"/>
            <a:r>
              <a:rPr lang="en-US">
                <a:ea typeface="+mn-lt"/>
                <a:cs typeface="+mn-lt"/>
              </a:rPr>
              <a:t>	Tokenize</a:t>
            </a:r>
            <a:endParaRPr lang="en-US">
              <a:solidFill>
                <a:srgbClr val="FFC000"/>
              </a:solidFill>
              <a:ea typeface="+mn-lt"/>
              <a:cs typeface="+mn-lt"/>
            </a:endParaRPr>
          </a:p>
        </p:txBody>
      </p:sp>
    </p:spTree>
    <p:extLst>
      <p:ext uri="{BB962C8B-B14F-4D97-AF65-F5344CB8AC3E}">
        <p14:creationId xmlns:p14="http://schemas.microsoft.com/office/powerpoint/2010/main" val="175546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Data Collection and Processing</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Process the raw SUAS-project text files using: </a:t>
            </a:r>
          </a:p>
          <a:p>
            <a:pPr algn="l"/>
            <a:r>
              <a:rPr lang="en-US">
                <a:ea typeface="+mn-lt"/>
                <a:cs typeface="+mn-lt"/>
              </a:rPr>
              <a:t>	Lowercasing</a:t>
            </a:r>
          </a:p>
          <a:p>
            <a:pPr algn="l"/>
            <a:r>
              <a:rPr lang="en-US">
                <a:ea typeface="+mn-lt"/>
                <a:cs typeface="+mn-lt"/>
              </a:rPr>
              <a:t>	Punctuation &amp; Special Character removal</a:t>
            </a:r>
          </a:p>
          <a:p>
            <a:pPr algn="l"/>
            <a:r>
              <a:rPr lang="en-US">
                <a:ea typeface="+mn-lt"/>
                <a:cs typeface="+mn-lt"/>
              </a:rPr>
              <a:t>	Tab removal</a:t>
            </a:r>
          </a:p>
          <a:p>
            <a:pPr algn="l"/>
            <a:r>
              <a:rPr lang="en-US">
                <a:ea typeface="+mn-lt"/>
                <a:cs typeface="+mn-lt"/>
              </a:rPr>
              <a:t>	Trailing space removal</a:t>
            </a:r>
          </a:p>
          <a:p>
            <a:pPr algn="l"/>
            <a:r>
              <a:rPr lang="en-US">
                <a:ea typeface="+mn-lt"/>
                <a:cs typeface="+mn-lt"/>
              </a:rPr>
              <a:t>	Tokenize</a:t>
            </a:r>
            <a:endParaRPr lang="en-US">
              <a:solidFill>
                <a:srgbClr val="FFC000"/>
              </a:solidFill>
              <a:ea typeface="+mn-lt"/>
              <a:cs typeface="+mn-lt"/>
            </a:endParaRPr>
          </a:p>
        </p:txBody>
      </p:sp>
      <p:sp>
        <p:nvSpPr>
          <p:cNvPr id="8" name="Title 1">
            <a:extLst>
              <a:ext uri="{FF2B5EF4-FFF2-40B4-BE49-F238E27FC236}">
                <a16:creationId xmlns:a16="http://schemas.microsoft.com/office/drawing/2014/main" id="{005219E1-355E-3A7B-6D26-95D2C807E200}"/>
              </a:ext>
            </a:extLst>
          </p:cNvPr>
          <p:cNvSpPr txBox="1">
            <a:spLocks/>
          </p:cNvSpPr>
          <p:nvPr/>
        </p:nvSpPr>
        <p:spPr>
          <a:xfrm>
            <a:off x="906387" y="-8432488"/>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Detailed Objective</a:t>
            </a:r>
          </a:p>
        </p:txBody>
      </p:sp>
      <p:sp>
        <p:nvSpPr>
          <p:cNvPr id="9" name="Content Placeholder 2">
            <a:extLst>
              <a:ext uri="{FF2B5EF4-FFF2-40B4-BE49-F238E27FC236}">
                <a16:creationId xmlns:a16="http://schemas.microsoft.com/office/drawing/2014/main" id="{21521CEA-0C8E-3CB8-01C4-318049B18A7B}"/>
              </a:ext>
            </a:extLst>
          </p:cNvPr>
          <p:cNvSpPr txBox="1">
            <a:spLocks/>
          </p:cNvSpPr>
          <p:nvPr/>
        </p:nvSpPr>
        <p:spPr>
          <a:xfrm>
            <a:off x="906387" y="-5218983"/>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ea typeface="+mn-lt"/>
                <a:cs typeface="+mn-lt"/>
              </a:rPr>
              <a:t>Develop a Question Answering Model for Basic User Inquiries</a:t>
            </a:r>
            <a:endParaRPr lang="en-US">
              <a:ea typeface="+mn-lt"/>
              <a:cs typeface="+mn-lt"/>
            </a:endParaRPr>
          </a:p>
          <a:p>
            <a:pPr lvl="1" algn="l"/>
            <a:r>
              <a:rPr lang="en-US">
                <a:ea typeface="+mn-lt"/>
                <a:cs typeface="+mn-lt"/>
              </a:rPr>
              <a:t>Utilize BERT framework for Extractive QA Model</a:t>
            </a:r>
          </a:p>
          <a:p>
            <a:pPr lvl="1" algn="l"/>
            <a:r>
              <a:rPr lang="en-US">
                <a:ea typeface="+mn-lt"/>
                <a:cs typeface="+mn-lt"/>
              </a:rPr>
              <a:t>Bidirectional Encoder Representations from Transformers</a:t>
            </a:r>
          </a:p>
          <a:p>
            <a:pPr algn="l"/>
            <a:endParaRPr lang="en-US">
              <a:ea typeface="+mn-lt"/>
              <a:cs typeface="+mn-lt"/>
            </a:endParaRPr>
          </a:p>
          <a:p>
            <a:pPr algn="l"/>
            <a:r>
              <a:rPr lang="en-US" b="1">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3549959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3533</Words>
  <Application>Microsoft Office PowerPoint</Application>
  <PresentationFormat>Widescreen</PresentationFormat>
  <Paragraphs>440</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All rights reserved</vt:lpstr>
      <vt:lpstr>Aptos</vt:lpstr>
      <vt:lpstr>Arial</vt:lpstr>
      <vt:lpstr>Corbel Light</vt:lpstr>
      <vt:lpstr>Modern No. 20</vt:lpstr>
      <vt:lpstr>Sylfaen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Raining Puncakes</dc:creator>
  <cp:lastModifiedBy>Marvin P. Sevilla</cp:lastModifiedBy>
  <cp:revision>103</cp:revision>
  <dcterms:created xsi:type="dcterms:W3CDTF">2024-05-09T04:16:05Z</dcterms:created>
  <dcterms:modified xsi:type="dcterms:W3CDTF">2024-05-14T16:09:11Z</dcterms:modified>
</cp:coreProperties>
</file>