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5" r:id="rId2"/>
    <p:sldId id="276" r:id="rId3"/>
    <p:sldId id="280" r:id="rId4"/>
    <p:sldId id="281" r:id="rId5"/>
    <p:sldId id="282" r:id="rId6"/>
    <p:sldId id="267" r:id="rId7"/>
    <p:sldId id="272" r:id="rId8"/>
    <p:sldId id="262" r:id="rId9"/>
    <p:sldId id="263" r:id="rId10"/>
    <p:sldId id="264" r:id="rId11"/>
    <p:sldId id="284" r:id="rId12"/>
    <p:sldId id="285" r:id="rId13"/>
    <p:sldId id="286" r:id="rId14"/>
    <p:sldId id="287" r:id="rId15"/>
    <p:sldId id="288" r:id="rId16"/>
    <p:sldId id="290" r:id="rId17"/>
    <p:sldId id="289" r:id="rId18"/>
    <p:sldId id="291" r:id="rId19"/>
    <p:sldId id="292" r:id="rId20"/>
    <p:sldId id="293" r:id="rId21"/>
    <p:sldId id="295" r:id="rId22"/>
    <p:sldId id="296" r:id="rId23"/>
    <p:sldId id="297" r:id="rId24"/>
    <p:sldId id="298" r:id="rId25"/>
    <p:sldId id="294" r:id="rId26"/>
    <p:sldId id="29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C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38" autoAdjust="0"/>
    <p:restoredTop sz="94660"/>
  </p:normalViewPr>
  <p:slideViewPr>
    <p:cSldViewPr snapToGrid="0">
      <p:cViewPr>
        <p:scale>
          <a:sx n="66" d="100"/>
          <a:sy n="66" d="100"/>
        </p:scale>
        <p:origin x="1109" y="1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EDEC6-B90A-4809-92A6-ED08E5D71D1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AD661-3CC3-4A4B-BAD6-F6DE267AC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14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AD661-3CC3-4A4B-BAD6-F6DE267ACE0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46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70D08-C785-13A1-E47B-5D6006A8F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643B1-02C1-2A3B-C9B0-B2F4DD258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50C52-56E0-F23A-0C8F-83B0170E2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04FD-C32D-439D-8226-765290BCF94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D859D-6382-F6CC-B289-70CDD807B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EAC75-1115-F8A2-63D4-FD38548E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508F-1405-47A1-A0AA-8894237B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5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F6644-C67F-B34F-5BF7-E5D56D05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B9FD6-A6CE-3C5E-84B9-51FE3A9C9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2131B-C67B-F106-EF69-B056BDEC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04FD-C32D-439D-8226-765290BCF94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88191-DF56-4886-B338-4D0FDEC83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713C6-FA27-2464-B630-4A84CE2E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508F-1405-47A1-A0AA-8894237B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5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F8DA5-FB2D-BD2B-772A-18AF7F0D2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1E05D1-48E7-44AA-53A3-E17154F24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08CB2-468B-B1B1-322F-E3EB8E73A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04FD-C32D-439D-8226-765290BCF94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5B224-F1D1-3981-963B-A979ECDB1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56F9E-120D-D7E7-10B2-8F6D5B811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508F-1405-47A1-A0AA-8894237B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15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2F962-AD5A-74DD-CB4B-316BE729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64077-EFD1-8769-41F8-DE90B4408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2DB45-9835-146D-6701-BC4256C3B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04FD-C32D-439D-8226-765290BCF94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6E9B3-FC16-9D5B-69C6-2DAB06E84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7E0F0-878B-8326-19DA-0F09E316F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508F-1405-47A1-A0AA-8894237B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54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1BAD-E885-C68F-783B-4295668B8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DB6D0-468B-5463-7E26-F467700E5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82E16-07E3-3BDA-B3B3-970324467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04FD-C32D-439D-8226-765290BCF94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E3AF5-C00C-F404-8FB6-9077748A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4292F-5B56-AE22-A4F9-1B3661DA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508F-1405-47A1-A0AA-8894237B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1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DFB7-1983-4522-C61E-BE4A9E33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40317-C65D-AF45-2C3F-2B43ACF4F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B2CB6-81CB-EB70-DDEB-A3858274F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428F9-FD4E-0E29-D33B-BA5DFC1C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04FD-C32D-439D-8226-765290BCF94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0D59D-D5FC-8341-4CB6-768DA0D7E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F6034-9114-80BE-3499-234AEEDD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508F-1405-47A1-A0AA-8894237B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5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3F112-AC6F-2A5B-C7A7-3299B0F7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2211F-1A2D-565D-2B74-6722A50AA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3C20F-1C6C-C082-F1C6-D3B0D9F80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BE111F-84CD-BF8D-FD73-EA4C82436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32F7E3-4570-D1C2-9567-FE43BF6A8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4F349D-EF80-A371-E4EF-2DDB3A13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04FD-C32D-439D-8226-765290BCF94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72DD19-B8DF-C578-EC27-4F7C1CAA0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B94A73-6EF8-683D-C36F-5483EA1F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508F-1405-47A1-A0AA-8894237B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6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C5763-4FA7-6991-C7CF-245BD1B2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EF3304-CDB2-D245-0FBE-8F3C81B3F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04FD-C32D-439D-8226-765290BCF94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072B8E-81D5-0580-32F3-3E8B72305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B7CE4-1CEE-9C03-06E0-CDA26CBC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508F-1405-47A1-A0AA-8894237B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ABA49A-47E2-A006-7039-BA5D1B2A8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04FD-C32D-439D-8226-765290BCF94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28163F-731F-ADC6-22CF-72508624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568D4-666B-61B7-6A7F-E6DD3D5E6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508F-1405-47A1-A0AA-8894237B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A5162-5626-789E-7182-E82887935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31E07-0038-7112-CFFE-E6BE085D3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197A8-D1ED-E27A-4C91-1673A9D1C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5D9C7-4627-5223-947E-468D622A7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04FD-C32D-439D-8226-765290BCF94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1B332-A09F-D9FE-8798-F2A9DEC3C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D4FCC-FE59-3F96-C5A6-3DA287785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508F-1405-47A1-A0AA-8894237B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94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16D5D-E496-89FA-74A9-4C71A5062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B38CFA-9CFA-5E25-6829-BDF93875E4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B42DF-7767-9525-6D9F-0158B247F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33847-E4C7-4793-6CDC-1B1638BC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04FD-C32D-439D-8226-765290BCF94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A6E45-294A-D85E-368F-184B7FF67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3F22F-67F8-6752-58B2-69C36EC8A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0508F-1405-47A1-A0AA-8894237B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1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ABDFF9A1-7D2E-CBE8-7EC9-8590C03AC1F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2630" y="-596096"/>
            <a:ext cx="12197260" cy="8050192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AFB5BCB-493C-3D32-B4F3-848F37DEC28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71849" y="-283580"/>
            <a:ext cx="11398772" cy="742516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AECB3A-1A8C-5ACB-74F2-17B04522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4F116-6A33-9042-CB03-202497B42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738FE-7F85-B408-EABB-38F3C3B41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E804FD-C32D-439D-8226-765290BCF94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FFE42-0AD3-E199-0C18-DBE665CDF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606CA-28B0-D3E4-A2D8-10D58BADF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0508F-1405-47A1-A0AA-8894237B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1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bg1"/>
          </a:solidFill>
          <a:latin typeface="DengXian" panose="02010600030101010101" pitchFamily="2" charset="-122"/>
          <a:ea typeface="DengXian" panose="02010600030101010101" pitchFamily="2" charset="-122"/>
          <a:cs typeface="Calibri Light" panose="020F03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Corbel Light" panose="020B03030202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orbel Light" panose="020B03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orbel Light" panose="020B03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orbel Light" panose="020B03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orbel Light" panose="020B03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3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987E-B874-7CD4-5240-BA3860DDF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Applications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DCEAD8-3195-DF55-8F00-3B03650E6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266" y="1690688"/>
            <a:ext cx="6739468" cy="462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92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3221-108B-4D77-C3E3-2020FCF9E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Remarks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6E328-A47F-6773-A63C-499E63580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44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F99DA-33F1-86FC-29F2-EBC5FD5C3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00AC4F"/>
                </a:solidFill>
              </a:rPr>
              <a:t>Approximate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7104B-E9FA-4E01-BAF4-64A44D876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960678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/>
              <a:t>Presented by Marvin Sevilla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B9CA62E-5302-8D8E-89DE-56D7A0CB3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44637" y="898843"/>
            <a:ext cx="462384" cy="46238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1926BA-0462-05DC-D203-0E8ECE674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2485831" y="5358811"/>
            <a:ext cx="462384" cy="46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78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F99DA-33F1-86FC-29F2-EBC5FD5C3E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Approximate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7104B-E9FA-4E01-BAF4-64A44D8762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Presented by Marvin Sevilla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B9CA62E-5302-8D8E-89DE-56D7A0CB3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0" y="2316163"/>
            <a:ext cx="462384" cy="46238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1926BA-0462-05DC-D203-0E8ECE674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101447" y="3712891"/>
            <a:ext cx="462384" cy="46238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97295C4-5180-81B0-88C8-F49A7FC64CB9}"/>
              </a:ext>
            </a:extLst>
          </p:cNvPr>
          <p:cNvSpPr txBox="1">
            <a:spLocks/>
          </p:cNvSpPr>
          <p:nvPr/>
        </p:nvSpPr>
        <p:spPr>
          <a:xfrm>
            <a:off x="838200" y="79241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alibri Light" panose="020F0302020204030204" pitchFamily="34" charset="0"/>
              </a:defRPr>
            </a:lvl1pPr>
          </a:lstStyle>
          <a:p>
            <a:pPr algn="l"/>
            <a:r>
              <a:rPr lang="en-US" b="1" dirty="0"/>
              <a:t>Overview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7168F5-B027-5426-DB60-7DD7A4DBFA34}"/>
              </a:ext>
            </a:extLst>
          </p:cNvPr>
          <p:cNvSpPr txBox="1">
            <a:spLocks/>
          </p:cNvSpPr>
          <p:nvPr/>
        </p:nvSpPr>
        <p:spPr>
          <a:xfrm>
            <a:off x="838200" y="93846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/>
              <a:t>What is Approximate Computing </a:t>
            </a:r>
          </a:p>
          <a:p>
            <a:pPr algn="l"/>
            <a:r>
              <a:rPr lang="en-US" sz="3200" dirty="0"/>
              <a:t>Real Life Examples </a:t>
            </a:r>
          </a:p>
          <a:p>
            <a:pPr algn="l"/>
            <a:r>
              <a:rPr lang="en-US" sz="3200" dirty="0"/>
              <a:t>Practical Applications</a:t>
            </a:r>
          </a:p>
          <a:p>
            <a:pPr algn="l"/>
            <a:r>
              <a:rPr lang="en-US" sz="3200" dirty="0"/>
              <a:t>Under The Hood </a:t>
            </a:r>
          </a:p>
          <a:p>
            <a:pPr algn="l"/>
            <a:r>
              <a:rPr lang="en-US" sz="3200" dirty="0"/>
              <a:t>Image Algorithm Demo </a:t>
            </a:r>
          </a:p>
          <a:p>
            <a:pPr algn="l"/>
            <a:r>
              <a:rPr lang="en-US" sz="3200" dirty="0"/>
              <a:t>Practical Coding Demo </a:t>
            </a:r>
          </a:p>
          <a:p>
            <a:pPr algn="l"/>
            <a:r>
              <a:rPr lang="en-US" sz="3200" dirty="0"/>
              <a:t>Closing Remarks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8" name="Picture 2" descr="Astra supercomputer at Sandia Labs is fastest Arm-based machine on TOP500  list – LabNews">
            <a:extLst>
              <a:ext uri="{FF2B5EF4-FFF2-40B4-BE49-F238E27FC236}">
                <a16:creationId xmlns:a16="http://schemas.microsoft.com/office/drawing/2014/main" id="{FC77D61D-4E7A-51D4-B2F1-562EFEA69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444" y="1295773"/>
            <a:ext cx="4227636" cy="183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onvolutional Neural Networks : The Theory - Bouvet Norge">
            <a:extLst>
              <a:ext uri="{FF2B5EF4-FFF2-40B4-BE49-F238E27FC236}">
                <a16:creationId xmlns:a16="http://schemas.microsoft.com/office/drawing/2014/main" id="{F5BC5DE0-765B-08E2-601F-19F800D13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4862" y="3783466"/>
            <a:ext cx="5059680" cy="243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88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F99DA-33F1-86FC-29F2-EBC5FD5C3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5522277"/>
            <a:ext cx="9144000" cy="2387600"/>
          </a:xfrm>
        </p:spPr>
        <p:txBody>
          <a:bodyPr/>
          <a:lstStyle/>
          <a:p>
            <a:r>
              <a:rPr lang="en-US" dirty="0"/>
              <a:t>Approximate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7104B-E9FA-4E01-BAF4-64A44D876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-3042602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/>
              <a:t>Presented by Marvin Sevilla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B9CA62E-5302-8D8E-89DE-56D7A0CB3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368" y="635000"/>
            <a:ext cx="462384" cy="46238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1926BA-0462-05DC-D203-0E8ECE674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4142607" y="1295773"/>
            <a:ext cx="462384" cy="46238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3E2F078-505E-3DB0-7E13-7C1CB8959F8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alibri Light" panose="020F0302020204030204" pitchFamily="34" charset="0"/>
              </a:defRPr>
            </a:lvl1pPr>
          </a:lstStyle>
          <a:p>
            <a:pPr algn="l"/>
            <a:r>
              <a:rPr lang="en-US" b="1" dirty="0"/>
              <a:t>Overview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CC561FD-7929-F8B2-AF27-F3E52013868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/>
              <a:t>What is Approximate Computing </a:t>
            </a:r>
          </a:p>
          <a:p>
            <a:pPr algn="l"/>
            <a:r>
              <a:rPr lang="en-US" sz="3200" dirty="0"/>
              <a:t>Real Life Examples </a:t>
            </a:r>
          </a:p>
          <a:p>
            <a:pPr algn="l"/>
            <a:r>
              <a:rPr lang="en-US" sz="3200" dirty="0"/>
              <a:t>Practical Applications</a:t>
            </a:r>
          </a:p>
          <a:p>
            <a:pPr algn="l"/>
            <a:r>
              <a:rPr lang="en-US" sz="3200" dirty="0"/>
              <a:t>Under The Hood </a:t>
            </a:r>
          </a:p>
          <a:p>
            <a:pPr algn="l"/>
            <a:r>
              <a:rPr lang="en-US" sz="3200" dirty="0"/>
              <a:t>Image Algorithm Demo </a:t>
            </a:r>
          </a:p>
          <a:p>
            <a:pPr algn="l"/>
            <a:r>
              <a:rPr lang="en-US" sz="3200" dirty="0"/>
              <a:t>Practical Coding Demo </a:t>
            </a:r>
          </a:p>
          <a:p>
            <a:pPr algn="l"/>
            <a:r>
              <a:rPr lang="en-US" sz="3200" dirty="0"/>
              <a:t>Closing Remarks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1026" name="Picture 2" descr="Astra supercomputer at Sandia Labs is fastest Arm-based machine on TOP500  list – LabNews">
            <a:extLst>
              <a:ext uri="{FF2B5EF4-FFF2-40B4-BE49-F238E27FC236}">
                <a16:creationId xmlns:a16="http://schemas.microsoft.com/office/drawing/2014/main" id="{83E85719-815F-BCFC-0F56-DAD1C4293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164" y="1295773"/>
            <a:ext cx="4227636" cy="183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nvolutional Neural Networks : The Theory - Bouvet Norge">
            <a:extLst>
              <a:ext uri="{FF2B5EF4-FFF2-40B4-BE49-F238E27FC236}">
                <a16:creationId xmlns:a16="http://schemas.microsoft.com/office/drawing/2014/main" id="{7356B12A-4240-4A8F-1047-50F8227DE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142" y="3783466"/>
            <a:ext cx="5059680" cy="243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FD764A4-8E7E-86BE-2AB9-641C4BE3C8DF}"/>
              </a:ext>
            </a:extLst>
          </p:cNvPr>
          <p:cNvSpPr txBox="1">
            <a:spLocks/>
          </p:cNvSpPr>
          <p:nvPr/>
        </p:nvSpPr>
        <p:spPr>
          <a:xfrm>
            <a:off x="990600" y="75431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alibri Light" panose="020F0302020204030204" pitchFamily="34" charset="0"/>
              </a:defRPr>
            </a:lvl1pPr>
          </a:lstStyle>
          <a:p>
            <a:pPr algn="l"/>
            <a:r>
              <a:rPr lang="en-US" b="1" dirty="0"/>
              <a:t>What is Approximate Computing?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E62B016-05FA-223D-6445-82F0B889480E}"/>
              </a:ext>
            </a:extLst>
          </p:cNvPr>
          <p:cNvSpPr txBox="1">
            <a:spLocks/>
          </p:cNvSpPr>
          <p:nvPr/>
        </p:nvSpPr>
        <p:spPr>
          <a:xfrm>
            <a:off x="990600" y="90036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200" dirty="0"/>
          </a:p>
          <a:p>
            <a:pPr algn="l"/>
            <a:endParaRPr lang="en-US" sz="3200" dirty="0"/>
          </a:p>
          <a:p>
            <a:pPr algn="l"/>
            <a:r>
              <a:rPr lang="en-US" sz="3200" dirty="0"/>
              <a:t>A technique for achieving a satisfactory computational result with reliable and controllable error thresholds, yielding computationally faster algorithms that use less energy at the expense of lower quality results with negligible error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30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B9CA62E-5302-8D8E-89DE-56D7A0CB3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368" y="619760"/>
            <a:ext cx="462384" cy="46238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1926BA-0462-05DC-D203-0E8ECE674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807567" y="1280533"/>
            <a:ext cx="462384" cy="46238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3E2F078-505E-3DB0-7E13-7C1CB8959F84}"/>
              </a:ext>
            </a:extLst>
          </p:cNvPr>
          <p:cNvSpPr txBox="1">
            <a:spLocks/>
          </p:cNvSpPr>
          <p:nvPr/>
        </p:nvSpPr>
        <p:spPr>
          <a:xfrm>
            <a:off x="838200" y="-68891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alibri Light" panose="020F0302020204030204" pitchFamily="34" charset="0"/>
              </a:defRPr>
            </a:lvl1pPr>
          </a:lstStyle>
          <a:p>
            <a:pPr algn="l"/>
            <a:r>
              <a:rPr lang="en-US" b="1" dirty="0"/>
              <a:t>Overview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CC561FD-7929-F8B2-AF27-F3E52013868F}"/>
              </a:ext>
            </a:extLst>
          </p:cNvPr>
          <p:cNvSpPr txBox="1">
            <a:spLocks/>
          </p:cNvSpPr>
          <p:nvPr/>
        </p:nvSpPr>
        <p:spPr>
          <a:xfrm>
            <a:off x="838200" y="-542861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/>
              <a:t>What is Approximate Computing </a:t>
            </a:r>
          </a:p>
          <a:p>
            <a:pPr algn="l"/>
            <a:r>
              <a:rPr lang="en-US" sz="3200" dirty="0"/>
              <a:t>Real Life Examples </a:t>
            </a:r>
          </a:p>
          <a:p>
            <a:pPr algn="l"/>
            <a:r>
              <a:rPr lang="en-US" sz="3200" dirty="0"/>
              <a:t>Practical Applications</a:t>
            </a:r>
          </a:p>
          <a:p>
            <a:pPr algn="l"/>
            <a:r>
              <a:rPr lang="en-US" sz="3200" dirty="0"/>
              <a:t>Under The Hood </a:t>
            </a:r>
          </a:p>
          <a:p>
            <a:pPr algn="l"/>
            <a:r>
              <a:rPr lang="en-US" sz="3200" dirty="0"/>
              <a:t>Image Algorithm Demo </a:t>
            </a:r>
          </a:p>
          <a:p>
            <a:pPr algn="l"/>
            <a:r>
              <a:rPr lang="en-US" sz="3200" dirty="0"/>
              <a:t>Practical Coding Demo </a:t>
            </a:r>
          </a:p>
          <a:p>
            <a:pPr algn="l"/>
            <a:r>
              <a:rPr lang="en-US" sz="3200" dirty="0"/>
              <a:t>Closing Remarks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1026" name="Picture 2" descr="Astra supercomputer at Sandia Labs is fastest Arm-based machine on TOP500  list – LabNews">
            <a:extLst>
              <a:ext uri="{FF2B5EF4-FFF2-40B4-BE49-F238E27FC236}">
                <a16:creationId xmlns:a16="http://schemas.microsoft.com/office/drawing/2014/main" id="{83E85719-815F-BCFC-0F56-DAD1C4293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6404" y="1295773"/>
            <a:ext cx="4227636" cy="183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nvolutional Neural Networks : The Theory - Bouvet Norge">
            <a:extLst>
              <a:ext uri="{FF2B5EF4-FFF2-40B4-BE49-F238E27FC236}">
                <a16:creationId xmlns:a16="http://schemas.microsoft.com/office/drawing/2014/main" id="{7356B12A-4240-4A8F-1047-50F8227DE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8622" y="3783466"/>
            <a:ext cx="5059680" cy="243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2AE317E-1F43-8998-E8D3-AFAF593C052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alibri Light" panose="020F0302020204030204" pitchFamily="34" charset="0"/>
              </a:defRPr>
            </a:lvl1pPr>
          </a:lstStyle>
          <a:p>
            <a:pPr algn="l"/>
            <a:r>
              <a:rPr lang="en-US" b="1" dirty="0"/>
              <a:t>What is Approximate Computing?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748459F-4486-1AF7-58DD-51AA3A75D37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200" dirty="0"/>
          </a:p>
          <a:p>
            <a:pPr algn="l"/>
            <a:endParaRPr lang="en-US" sz="3200" dirty="0"/>
          </a:p>
          <a:p>
            <a:pPr algn="l"/>
            <a:r>
              <a:rPr lang="en-US" sz="3200" dirty="0"/>
              <a:t>A technique for achieving a satisfactory computational result with reliable and controllable error thresholds, yielding computationally faster algorithms that use less energy at the expense of lower quality results with negligible error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74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B9CA62E-5302-8D8E-89DE-56D7A0CB3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368" y="2712720"/>
            <a:ext cx="462384" cy="46238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1926BA-0462-05DC-D203-0E8ECE674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807567" y="4511413"/>
            <a:ext cx="462384" cy="46238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2AE317E-1F43-8998-E8D3-AFAF593C052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alibri Light" panose="020F0302020204030204" pitchFamily="34" charset="0"/>
              </a:defRPr>
            </a:lvl1pPr>
          </a:lstStyle>
          <a:p>
            <a:pPr algn="l"/>
            <a:r>
              <a:rPr lang="en-US" b="1" dirty="0"/>
              <a:t>What is Approximate Computing?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748459F-4486-1AF7-58DD-51AA3A75D37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200" dirty="0"/>
          </a:p>
          <a:p>
            <a:pPr algn="l"/>
            <a:endParaRPr lang="en-US" sz="3200" dirty="0"/>
          </a:p>
          <a:p>
            <a:pPr algn="l"/>
            <a:r>
              <a:rPr lang="en-US" sz="3200" dirty="0"/>
              <a:t>A technique for achieving a satisfactory </a:t>
            </a:r>
            <a:r>
              <a:rPr lang="en-US" sz="3200" u="sng" dirty="0">
                <a:solidFill>
                  <a:srgbClr val="FFC000"/>
                </a:solidFill>
              </a:rPr>
              <a:t>computational result </a:t>
            </a:r>
            <a:r>
              <a:rPr lang="en-US" sz="3200" dirty="0"/>
              <a:t>with </a:t>
            </a:r>
            <a:r>
              <a:rPr lang="en-US" sz="3200" u="sng" dirty="0">
                <a:solidFill>
                  <a:srgbClr val="FFC000"/>
                </a:solidFill>
              </a:rPr>
              <a:t>reliable and controllable error thresholds</a:t>
            </a:r>
            <a:r>
              <a:rPr lang="en-US" sz="3200" dirty="0"/>
              <a:t>, yielding computationally faster algorithms that use less energy at the expense of </a:t>
            </a:r>
            <a:r>
              <a:rPr lang="en-US" sz="3200" u="sng" dirty="0">
                <a:solidFill>
                  <a:srgbClr val="FFC000"/>
                </a:solidFill>
              </a:rPr>
              <a:t>lower quality results with negligible error </a:t>
            </a:r>
            <a:endParaRPr lang="en-US" u="sng" dirty="0">
              <a:solidFill>
                <a:srgbClr val="FFC000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F08D998-4A19-D3BA-A478-56F449A0AF0B}"/>
              </a:ext>
            </a:extLst>
          </p:cNvPr>
          <p:cNvSpPr txBox="1">
            <a:spLocks/>
          </p:cNvSpPr>
          <p:nvPr/>
        </p:nvSpPr>
        <p:spPr>
          <a:xfrm>
            <a:off x="1253236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200" dirty="0"/>
          </a:p>
          <a:p>
            <a:pPr algn="l"/>
            <a:r>
              <a:rPr lang="en-US" sz="3200" dirty="0"/>
              <a:t>Levels of Approximate Computing</a:t>
            </a:r>
            <a:endParaRPr lang="en-US" sz="3200" u="sng" dirty="0">
              <a:solidFill>
                <a:srgbClr val="FFC00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Logic &amp; Circuit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Microarchitecture (atomic functions)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Algorithms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2568146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B9CA62E-5302-8D8E-89DE-56D7A0CB3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6724" y="3283377"/>
            <a:ext cx="462384" cy="46238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1926BA-0462-05DC-D203-0E8ECE674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891416" y="3922502"/>
            <a:ext cx="462384" cy="46238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2AE317E-1F43-8998-E8D3-AFAF593C052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alibri Light" panose="020F0302020204030204" pitchFamily="34" charset="0"/>
              </a:defRPr>
            </a:lvl1pPr>
          </a:lstStyle>
          <a:p>
            <a:pPr algn="l"/>
            <a:r>
              <a:rPr lang="en-US" b="1" dirty="0"/>
              <a:t>What is Approximate Computing?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748459F-4486-1AF7-58DD-51AA3A75D37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800" dirty="0"/>
          </a:p>
          <a:p>
            <a:r>
              <a:rPr lang="en-US" sz="3600" dirty="0"/>
              <a:t>It is undeniably faster and lower-power as it is unreliable 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F08D998-4A19-D3BA-A478-56F449A0AF0B}"/>
              </a:ext>
            </a:extLst>
          </p:cNvPr>
          <p:cNvSpPr txBox="1">
            <a:spLocks/>
          </p:cNvSpPr>
          <p:nvPr/>
        </p:nvSpPr>
        <p:spPr>
          <a:xfrm>
            <a:off x="1253236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200" dirty="0"/>
          </a:p>
          <a:p>
            <a:pPr algn="l"/>
            <a:r>
              <a:rPr lang="en-US" sz="3200" dirty="0"/>
              <a:t>Domains of Approximate Computing</a:t>
            </a:r>
            <a:endParaRPr lang="en-US" sz="3200" u="sng" dirty="0">
              <a:solidFill>
                <a:srgbClr val="FFC00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Logic &amp; Circuit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Microarchitecture (atomic functions)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Algorithms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4028715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62AE317E-1F43-8998-E8D3-AFAF593C052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alibri Light" panose="020F0302020204030204" pitchFamily="34" charset="0"/>
              </a:defRPr>
            </a:lvl1pPr>
          </a:lstStyle>
          <a:p>
            <a:pPr algn="l"/>
            <a:r>
              <a:rPr lang="en-US" b="1" dirty="0"/>
              <a:t>What is Approximate Computing?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748459F-4486-1AF7-58DD-51AA3A75D37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200" dirty="0"/>
          </a:p>
          <a:p>
            <a:pPr algn="l"/>
            <a:r>
              <a:rPr lang="en-US" sz="3200" b="1" dirty="0"/>
              <a:t>Domains of Application for Approximate Computing</a:t>
            </a:r>
            <a:endParaRPr lang="en-US" sz="3200" b="1" u="sng" dirty="0">
              <a:solidFill>
                <a:srgbClr val="FFC00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Logic &amp; Circuit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Microarchitecture (atomic functions)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Algorithms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Parameters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B9CA62E-5302-8D8E-89DE-56D7A0CB3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368" y="619760"/>
            <a:ext cx="462384" cy="462384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21926BA-0462-05DC-D203-0E8ECE674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807567" y="1280533"/>
            <a:ext cx="462384" cy="46238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0CB66DF-1DE3-8BF8-840E-527945380A18}"/>
              </a:ext>
            </a:extLst>
          </p:cNvPr>
          <p:cNvSpPr txBox="1">
            <a:spLocks/>
          </p:cNvSpPr>
          <p:nvPr/>
        </p:nvSpPr>
        <p:spPr>
          <a:xfrm>
            <a:off x="-1105916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800" dirty="0"/>
          </a:p>
          <a:p>
            <a:r>
              <a:rPr lang="en-US" sz="3600" dirty="0"/>
              <a:t>It is undeniably faster and lower-power as it is unreliable 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5562B9-3C6B-406B-1C48-7FF840F4C2EC}"/>
              </a:ext>
            </a:extLst>
          </p:cNvPr>
          <p:cNvSpPr txBox="1">
            <a:spLocks/>
          </p:cNvSpPr>
          <p:nvPr/>
        </p:nvSpPr>
        <p:spPr>
          <a:xfrm>
            <a:off x="1235964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200" b="1" dirty="0"/>
          </a:p>
          <a:p>
            <a:pPr algn="l"/>
            <a:r>
              <a:rPr lang="en-US" sz="3200" b="1" dirty="0"/>
              <a:t>Classes of Approximate Computing Techniques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Error Occurrence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Degradation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Level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Evaluation </a:t>
            </a:r>
          </a:p>
        </p:txBody>
      </p:sp>
    </p:spTree>
    <p:extLst>
      <p:ext uri="{BB962C8B-B14F-4D97-AF65-F5344CB8AC3E}">
        <p14:creationId xmlns:p14="http://schemas.microsoft.com/office/powerpoint/2010/main" val="2744958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62AE317E-1F43-8998-E8D3-AFAF593C052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alibri Light" panose="020F0302020204030204" pitchFamily="34" charset="0"/>
              </a:defRPr>
            </a:lvl1pPr>
          </a:lstStyle>
          <a:p>
            <a:pPr algn="l"/>
            <a:r>
              <a:rPr lang="en-US" b="1" dirty="0"/>
              <a:t>What is Approximate Computing?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748459F-4486-1AF7-58DD-51AA3A75D37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200" b="1" dirty="0"/>
          </a:p>
          <a:p>
            <a:pPr algn="l"/>
            <a:r>
              <a:rPr lang="en-US" sz="3200" b="1" dirty="0"/>
              <a:t>Parts of Every Approximate Computing Technique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Error Occurrence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Degradation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Level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Evaluation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B9CA62E-5302-8D8E-89DE-56D7A0CB3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9368" y="619760"/>
            <a:ext cx="462384" cy="462384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21926BA-0462-05DC-D203-0E8ECE674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10807567" y="1280533"/>
            <a:ext cx="462384" cy="4623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6C24C-F1CE-B9FE-FE89-74A83AE7CF02}"/>
              </a:ext>
            </a:extLst>
          </p:cNvPr>
          <p:cNvSpPr txBox="1">
            <a:spLocks/>
          </p:cNvSpPr>
          <p:nvPr/>
        </p:nvSpPr>
        <p:spPr>
          <a:xfrm>
            <a:off x="-1138428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200" dirty="0"/>
          </a:p>
          <a:p>
            <a:pPr algn="l"/>
            <a:r>
              <a:rPr lang="en-US" sz="3200" b="1" dirty="0"/>
              <a:t>Domains of Application for Approximate Computing</a:t>
            </a:r>
            <a:endParaRPr lang="en-US" sz="3200" b="1" u="sng" dirty="0">
              <a:solidFill>
                <a:srgbClr val="FFC00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Logic &amp; Circuit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Microarchitecture (atomic functions)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Algorithms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Parameters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03AA38-C6B2-E577-9487-C8CE0B736A36}"/>
              </a:ext>
            </a:extLst>
          </p:cNvPr>
          <p:cNvSpPr txBox="1">
            <a:spLocks/>
          </p:cNvSpPr>
          <p:nvPr/>
        </p:nvSpPr>
        <p:spPr>
          <a:xfrm>
            <a:off x="1270196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200" b="1" dirty="0"/>
          </a:p>
          <a:p>
            <a:r>
              <a:rPr lang="en-US" sz="3200" b="1" dirty="0">
                <a:solidFill>
                  <a:srgbClr val="FFC000"/>
                </a:solidFill>
              </a:rPr>
              <a:t>Error Occurrence   </a:t>
            </a:r>
            <a:r>
              <a:rPr lang="en-US" sz="3200" dirty="0"/>
              <a:t>Degradation   Level   Evaluation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AB35B9-3597-0BF2-1806-D7D9A4A99F67}"/>
              </a:ext>
            </a:extLst>
          </p:cNvPr>
          <p:cNvSpPr txBox="1">
            <a:spLocks/>
          </p:cNvSpPr>
          <p:nvPr/>
        </p:nvSpPr>
        <p:spPr>
          <a:xfrm>
            <a:off x="12701968" y="3401798"/>
            <a:ext cx="10515600" cy="345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Errors can be either non-deterministic or deterministic</a:t>
            </a:r>
          </a:p>
          <a:p>
            <a:endParaRPr lang="en-US" sz="3200" dirty="0"/>
          </a:p>
          <a:p>
            <a:r>
              <a:rPr lang="en-US" sz="3200" dirty="0"/>
              <a:t>Non-Deterministic: happens randomly</a:t>
            </a:r>
          </a:p>
          <a:p>
            <a:r>
              <a:rPr lang="en-US" sz="3200" dirty="0"/>
              <a:t>Deterministic: able to consistently reproduce the same error</a:t>
            </a:r>
          </a:p>
        </p:txBody>
      </p:sp>
    </p:spTree>
    <p:extLst>
      <p:ext uri="{BB962C8B-B14F-4D97-AF65-F5344CB8AC3E}">
        <p14:creationId xmlns:p14="http://schemas.microsoft.com/office/powerpoint/2010/main" val="222625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62AE317E-1F43-8998-E8D3-AFAF593C052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alibri Light" panose="020F0302020204030204" pitchFamily="34" charset="0"/>
              </a:defRPr>
            </a:lvl1pPr>
          </a:lstStyle>
          <a:p>
            <a:pPr algn="l"/>
            <a:r>
              <a:rPr lang="en-US" b="1" dirty="0"/>
              <a:t>What is Approximate Computing?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748459F-4486-1AF7-58DD-51AA3A75D37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200" b="1" dirty="0"/>
          </a:p>
          <a:p>
            <a:r>
              <a:rPr lang="en-US" sz="3200" b="1" dirty="0">
                <a:solidFill>
                  <a:srgbClr val="FFC000"/>
                </a:solidFill>
              </a:rPr>
              <a:t>Error Occurrence   </a:t>
            </a:r>
            <a:r>
              <a:rPr lang="en-US" sz="3200" dirty="0"/>
              <a:t>Degradation   Level   Evaluation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B9CA62E-5302-8D8E-89DE-56D7A0CB3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0457" y="2223652"/>
            <a:ext cx="462384" cy="462384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21926BA-0462-05DC-D203-0E8ECE674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4534088" y="2598896"/>
            <a:ext cx="462384" cy="46238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B7CD12-14FA-A878-70D4-B9A4D3452D4C}"/>
              </a:ext>
            </a:extLst>
          </p:cNvPr>
          <p:cNvSpPr txBox="1">
            <a:spLocks/>
          </p:cNvSpPr>
          <p:nvPr/>
        </p:nvSpPr>
        <p:spPr>
          <a:xfrm>
            <a:off x="838200" y="3401798"/>
            <a:ext cx="10515600" cy="345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Errors can be either non-deterministic or deterministic</a:t>
            </a:r>
          </a:p>
          <a:p>
            <a:endParaRPr lang="en-US" sz="3200" dirty="0"/>
          </a:p>
          <a:p>
            <a:r>
              <a:rPr lang="en-US" sz="3200" b="1" dirty="0">
                <a:solidFill>
                  <a:srgbClr val="FFC000"/>
                </a:solidFill>
              </a:rPr>
              <a:t>Non-Deterministic: </a:t>
            </a:r>
            <a:r>
              <a:rPr lang="en-US" sz="3200" dirty="0"/>
              <a:t>happens randomly</a:t>
            </a:r>
          </a:p>
          <a:p>
            <a:r>
              <a:rPr lang="en-US" sz="3200" b="1" dirty="0">
                <a:solidFill>
                  <a:srgbClr val="FFC000"/>
                </a:solidFill>
              </a:rPr>
              <a:t>Deterministic: </a:t>
            </a:r>
            <a:r>
              <a:rPr lang="en-US" sz="3200" dirty="0"/>
              <a:t>able to consistently reproduce the same error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A0C6BE-C044-73D6-2D40-9B4E826153FF}"/>
              </a:ext>
            </a:extLst>
          </p:cNvPr>
          <p:cNvSpPr txBox="1">
            <a:spLocks/>
          </p:cNvSpPr>
          <p:nvPr/>
        </p:nvSpPr>
        <p:spPr>
          <a:xfrm>
            <a:off x="-10653544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200" b="1" dirty="0"/>
          </a:p>
          <a:p>
            <a:pPr algn="l"/>
            <a:r>
              <a:rPr lang="en-US" sz="3200" b="1" dirty="0"/>
              <a:t>Parts of Every Approximate Computing Technique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Error Occurrence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Degradation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Level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Evaluation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679727-C118-5825-127B-E3832CCC1411}"/>
              </a:ext>
            </a:extLst>
          </p:cNvPr>
          <p:cNvSpPr txBox="1">
            <a:spLocks/>
          </p:cNvSpPr>
          <p:nvPr/>
        </p:nvSpPr>
        <p:spPr>
          <a:xfrm>
            <a:off x="12634744" y="3392152"/>
            <a:ext cx="10515600" cy="345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Focuses on error rates and outcomes </a:t>
            </a:r>
          </a:p>
          <a:p>
            <a:endParaRPr lang="en-US" sz="3200" dirty="0"/>
          </a:p>
          <a:p>
            <a:r>
              <a:rPr lang="en-US" sz="3200" b="1" dirty="0">
                <a:solidFill>
                  <a:srgbClr val="FFC000"/>
                </a:solidFill>
              </a:rPr>
              <a:t>Error Rate:</a:t>
            </a:r>
            <a:r>
              <a:rPr lang="en-US" sz="3200" dirty="0">
                <a:solidFill>
                  <a:srgbClr val="FFC000"/>
                </a:solidFill>
              </a:rPr>
              <a:t> </a:t>
            </a:r>
            <a:r>
              <a:rPr lang="en-US" sz="3200" dirty="0"/>
              <a:t>The frequency and magnitude of errors (toggle-able or gradual degradation)</a:t>
            </a:r>
          </a:p>
          <a:p>
            <a:r>
              <a:rPr lang="en-US" sz="3200" b="1" dirty="0">
                <a:solidFill>
                  <a:srgbClr val="FFC000"/>
                </a:solidFill>
              </a:rPr>
              <a:t>Error Outcomes: </a:t>
            </a:r>
            <a:r>
              <a:rPr lang="en-US" sz="3200" dirty="0"/>
              <a:t>Can either be Bounded (Toggleable), Catastrophic (Toggleable and Gradual) or Graceful (Gradual)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565922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987E-B874-7CD4-5240-BA3860DDF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Applications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3CCF46-08A5-3E01-DB88-A10255788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941" y="2031230"/>
            <a:ext cx="9088118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66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62AE317E-1F43-8998-E8D3-AFAF593C052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alibri Light" panose="020F0302020204030204" pitchFamily="34" charset="0"/>
              </a:defRPr>
            </a:lvl1pPr>
          </a:lstStyle>
          <a:p>
            <a:pPr algn="l"/>
            <a:r>
              <a:rPr lang="en-US" b="1" dirty="0"/>
              <a:t>What is Approximate Computing?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748459F-4486-1AF7-58DD-51AA3A75D37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200" b="1" dirty="0"/>
          </a:p>
          <a:p>
            <a:r>
              <a:rPr lang="en-US" sz="3200" dirty="0"/>
              <a:t>Error Occurrence   </a:t>
            </a:r>
            <a:r>
              <a:rPr lang="en-US" sz="3200" b="1" dirty="0">
                <a:solidFill>
                  <a:srgbClr val="FFC000"/>
                </a:solidFill>
              </a:rPr>
              <a:t>Degradation</a:t>
            </a:r>
            <a:r>
              <a:rPr lang="en-US" sz="3200" dirty="0"/>
              <a:t>   Level   Evaluation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B7CD12-14FA-A878-70D4-B9A4D3452D4C}"/>
              </a:ext>
            </a:extLst>
          </p:cNvPr>
          <p:cNvSpPr txBox="1">
            <a:spLocks/>
          </p:cNvSpPr>
          <p:nvPr/>
        </p:nvSpPr>
        <p:spPr>
          <a:xfrm>
            <a:off x="838200" y="3401798"/>
            <a:ext cx="10515600" cy="345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Focuses on error rates and outcomes </a:t>
            </a:r>
          </a:p>
          <a:p>
            <a:endParaRPr lang="en-US" sz="3200" dirty="0"/>
          </a:p>
          <a:p>
            <a:r>
              <a:rPr lang="en-US" sz="3200" b="1" dirty="0">
                <a:solidFill>
                  <a:srgbClr val="FFC000"/>
                </a:solidFill>
              </a:rPr>
              <a:t>Error Rate:</a:t>
            </a:r>
            <a:r>
              <a:rPr lang="en-US" sz="3200" dirty="0">
                <a:solidFill>
                  <a:srgbClr val="FFC000"/>
                </a:solidFill>
              </a:rPr>
              <a:t> </a:t>
            </a:r>
            <a:r>
              <a:rPr lang="en-US" sz="3200" dirty="0"/>
              <a:t>The frequency and magnitude of errors (toggle-able or gradual degradation)</a:t>
            </a:r>
          </a:p>
          <a:p>
            <a:r>
              <a:rPr lang="en-US" sz="3200" b="1" dirty="0">
                <a:solidFill>
                  <a:srgbClr val="FFC000"/>
                </a:solidFill>
              </a:rPr>
              <a:t>Error Outcomes: </a:t>
            </a:r>
            <a:r>
              <a:rPr lang="en-US" sz="3200" dirty="0"/>
              <a:t>Can either be Bounded (Toggleable), Catastrophic (Toggleable and Gradual) or Graceful (Gradual) </a:t>
            </a:r>
          </a:p>
          <a:p>
            <a:endParaRPr lang="en-US" sz="32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B69114B-EDEC-CB83-3174-F381211D9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0349" y="2223652"/>
            <a:ext cx="462384" cy="46238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63844EF-F3DD-DC33-C3F5-9B4FC307D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6791155" y="2598896"/>
            <a:ext cx="462384" cy="46238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E0132-8F23-0A4C-BB6F-EF940E22977C}"/>
              </a:ext>
            </a:extLst>
          </p:cNvPr>
          <p:cNvSpPr txBox="1">
            <a:spLocks/>
          </p:cNvSpPr>
          <p:nvPr/>
        </p:nvSpPr>
        <p:spPr>
          <a:xfrm>
            <a:off x="12310653" y="3554198"/>
            <a:ext cx="10515600" cy="345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Three Different Levels: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Transistor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Logic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Algorithmic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295911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62AE317E-1F43-8998-E8D3-AFAF593C052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alibri Light" panose="020F0302020204030204" pitchFamily="34" charset="0"/>
              </a:defRPr>
            </a:lvl1pPr>
          </a:lstStyle>
          <a:p>
            <a:pPr algn="l"/>
            <a:r>
              <a:rPr lang="en-US" b="1" dirty="0"/>
              <a:t>What is Approximate Computing?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748459F-4486-1AF7-58DD-51AA3A75D37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200" b="1" dirty="0"/>
          </a:p>
          <a:p>
            <a:r>
              <a:rPr lang="en-US" sz="3200" dirty="0"/>
              <a:t>Error Occurrence   Degradation   </a:t>
            </a:r>
            <a:r>
              <a:rPr lang="en-US" sz="3200" b="1" dirty="0">
                <a:solidFill>
                  <a:srgbClr val="FFC000"/>
                </a:solidFill>
              </a:rPr>
              <a:t>Level</a:t>
            </a:r>
            <a:r>
              <a:rPr lang="en-US" sz="3200" dirty="0"/>
              <a:t>   Evaluation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B7CD12-14FA-A878-70D4-B9A4D3452D4C}"/>
              </a:ext>
            </a:extLst>
          </p:cNvPr>
          <p:cNvSpPr txBox="1">
            <a:spLocks/>
          </p:cNvSpPr>
          <p:nvPr/>
        </p:nvSpPr>
        <p:spPr>
          <a:xfrm>
            <a:off x="838200" y="3401798"/>
            <a:ext cx="10515600" cy="345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  <a:p>
            <a:r>
              <a:rPr lang="en-US" sz="3200" b="1" dirty="0">
                <a:solidFill>
                  <a:srgbClr val="FFC000"/>
                </a:solidFill>
              </a:rPr>
              <a:t>Three Different Levels: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Transistor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Logic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Algorithmic </a:t>
            </a:r>
          </a:p>
          <a:p>
            <a:endParaRPr lang="en-US" sz="32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B69114B-EDEC-CB83-3174-F381211D9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7414" y="2223652"/>
            <a:ext cx="462384" cy="46238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63844EF-F3DD-DC33-C3F5-9B4FC307D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7902322" y="2598896"/>
            <a:ext cx="462384" cy="462384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A77A4EF-816A-9451-8EBB-8DCEF12EFE47}"/>
              </a:ext>
            </a:extLst>
          </p:cNvPr>
          <p:cNvSpPr txBox="1">
            <a:spLocks/>
          </p:cNvSpPr>
          <p:nvPr/>
        </p:nvSpPr>
        <p:spPr>
          <a:xfrm>
            <a:off x="-11000785" y="3554198"/>
            <a:ext cx="10515600" cy="345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Focuses on error rates and outcomes </a:t>
            </a:r>
          </a:p>
          <a:p>
            <a:endParaRPr lang="en-US" sz="3200" dirty="0"/>
          </a:p>
          <a:p>
            <a:r>
              <a:rPr lang="en-US" sz="3200" b="1" dirty="0">
                <a:solidFill>
                  <a:srgbClr val="FFC000"/>
                </a:solidFill>
              </a:rPr>
              <a:t>Error Rate:</a:t>
            </a:r>
            <a:r>
              <a:rPr lang="en-US" sz="3200" dirty="0">
                <a:solidFill>
                  <a:srgbClr val="FFC000"/>
                </a:solidFill>
              </a:rPr>
              <a:t> </a:t>
            </a:r>
            <a:r>
              <a:rPr lang="en-US" sz="3200" dirty="0"/>
              <a:t>The frequency and magnitude of errors (toggle-able or gradual degradation)</a:t>
            </a:r>
          </a:p>
          <a:p>
            <a:r>
              <a:rPr lang="en-US" sz="3200" b="1" dirty="0">
                <a:solidFill>
                  <a:srgbClr val="FFC000"/>
                </a:solidFill>
              </a:rPr>
              <a:t>Error Outcomes: </a:t>
            </a:r>
            <a:r>
              <a:rPr lang="en-US" sz="3200" dirty="0"/>
              <a:t>Can either be Bounded (Toggleable), Catastrophic (Toggleable and Gradual) or Graceful (Gradual) </a:t>
            </a:r>
          </a:p>
          <a:p>
            <a:endParaRPr lang="en-US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3DA6F2-4E62-2027-9950-A3A3F9CB5FD1}"/>
              </a:ext>
            </a:extLst>
          </p:cNvPr>
          <p:cNvSpPr txBox="1">
            <a:spLocks/>
          </p:cNvSpPr>
          <p:nvPr/>
        </p:nvSpPr>
        <p:spPr>
          <a:xfrm>
            <a:off x="13323292" y="3554198"/>
            <a:ext cx="10515600" cy="345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Evaluation of approximate computing techniques from an atomic or application point-of-view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891579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62AE317E-1F43-8998-E8D3-AFAF593C052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alibri Light" panose="020F0302020204030204" pitchFamily="34" charset="0"/>
              </a:defRPr>
            </a:lvl1pPr>
          </a:lstStyle>
          <a:p>
            <a:pPr algn="l"/>
            <a:r>
              <a:rPr lang="en-US" b="1" dirty="0"/>
              <a:t>What is Approximate Computing?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748459F-4486-1AF7-58DD-51AA3A75D37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200" b="1" dirty="0"/>
          </a:p>
          <a:p>
            <a:r>
              <a:rPr lang="en-US" sz="3200" dirty="0"/>
              <a:t>Error Occurrence   Degradation   Level   </a:t>
            </a:r>
            <a:r>
              <a:rPr lang="en-US" sz="3200" b="1" dirty="0">
                <a:solidFill>
                  <a:srgbClr val="FFC000"/>
                </a:solidFill>
              </a:rPr>
              <a:t>Evaluation</a:t>
            </a:r>
            <a:r>
              <a:rPr lang="en-US" sz="3200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B7CD12-14FA-A878-70D4-B9A4D3452D4C}"/>
              </a:ext>
            </a:extLst>
          </p:cNvPr>
          <p:cNvSpPr txBox="1">
            <a:spLocks/>
          </p:cNvSpPr>
          <p:nvPr/>
        </p:nvSpPr>
        <p:spPr>
          <a:xfrm>
            <a:off x="838200" y="3401798"/>
            <a:ext cx="10515600" cy="345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Evaluation of approximate computing techniques from an </a:t>
            </a:r>
            <a:r>
              <a:rPr lang="en-US" sz="3200" b="1" dirty="0">
                <a:solidFill>
                  <a:srgbClr val="FFC000"/>
                </a:solidFill>
              </a:rPr>
              <a:t>atomic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rgbClr val="FFC000"/>
                </a:solidFill>
              </a:rPr>
              <a:t>application point-of-view </a:t>
            </a:r>
          </a:p>
          <a:p>
            <a:endParaRPr lang="en-US" sz="32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B69114B-EDEC-CB83-3174-F381211D9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3856" y="2223652"/>
            <a:ext cx="462384" cy="46238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63844EF-F3DD-DC33-C3F5-9B4FC307D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9846868" y="2598896"/>
            <a:ext cx="462384" cy="46238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CEA4DE-10CF-56EB-1968-8DC51394828B}"/>
              </a:ext>
            </a:extLst>
          </p:cNvPr>
          <p:cNvSpPr txBox="1">
            <a:spLocks/>
          </p:cNvSpPr>
          <p:nvPr/>
        </p:nvSpPr>
        <p:spPr>
          <a:xfrm>
            <a:off x="-10885038" y="3554198"/>
            <a:ext cx="10515600" cy="345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Three Different Levels: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Transistor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Logic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Algorithmic </a:t>
            </a:r>
          </a:p>
          <a:p>
            <a:endParaRPr lang="en-US" sz="3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0CA7CA-EBCA-A25B-E5B7-CE7428D792B4}"/>
              </a:ext>
            </a:extLst>
          </p:cNvPr>
          <p:cNvSpPr txBox="1">
            <a:spLocks/>
          </p:cNvSpPr>
          <p:nvPr/>
        </p:nvSpPr>
        <p:spPr>
          <a:xfrm>
            <a:off x="12634744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200" dirty="0"/>
          </a:p>
          <a:p>
            <a:pPr algn="l"/>
            <a:r>
              <a:rPr lang="en-US" sz="3200" dirty="0"/>
              <a:t>The ultimate success of an approximated application is its reliability</a:t>
            </a:r>
          </a:p>
          <a:p>
            <a:pPr algn="l"/>
            <a:endParaRPr lang="en-US" sz="3200" b="1" dirty="0"/>
          </a:p>
          <a:p>
            <a:pPr algn="l"/>
            <a:r>
              <a:rPr lang="en-US" sz="3200" dirty="0"/>
              <a:t>Reliability looks like </a:t>
            </a:r>
            <a:r>
              <a:rPr lang="en-US" sz="3200" b="1" dirty="0">
                <a:solidFill>
                  <a:srgbClr val="FFC000"/>
                </a:solidFill>
              </a:rPr>
              <a:t>executing the process multiple times</a:t>
            </a:r>
            <a:r>
              <a:rPr lang="en-US" sz="3200" dirty="0"/>
              <a:t>, and the </a:t>
            </a:r>
            <a:r>
              <a:rPr lang="en-US" sz="3200" b="1" dirty="0">
                <a:solidFill>
                  <a:srgbClr val="FFC000"/>
                </a:solidFill>
              </a:rPr>
              <a:t>end-state</a:t>
            </a:r>
            <a:r>
              <a:rPr lang="en-US" sz="3200" dirty="0"/>
              <a:t> of the </a:t>
            </a:r>
            <a:r>
              <a:rPr lang="en-US" sz="3200" b="1" dirty="0">
                <a:solidFill>
                  <a:srgbClr val="FFC000"/>
                </a:solidFill>
              </a:rPr>
              <a:t>relaxed version matches </a:t>
            </a:r>
            <a:r>
              <a:rPr lang="en-US" sz="3200" dirty="0"/>
              <a:t>the </a:t>
            </a:r>
            <a:r>
              <a:rPr lang="en-US" sz="3200" b="1" dirty="0">
                <a:solidFill>
                  <a:srgbClr val="FFC000"/>
                </a:solidFill>
              </a:rPr>
              <a:t>original</a:t>
            </a:r>
            <a:r>
              <a:rPr lang="en-US" sz="3200" dirty="0"/>
              <a:t> version a specified number of times, we </a:t>
            </a:r>
            <a:r>
              <a:rPr lang="en-US" sz="3200" b="1" dirty="0">
                <a:solidFill>
                  <a:srgbClr val="FFC000"/>
                </a:solidFill>
              </a:rPr>
              <a:t>deem the program reliable to that point </a:t>
            </a:r>
          </a:p>
        </p:txBody>
      </p:sp>
    </p:spTree>
    <p:extLst>
      <p:ext uri="{BB962C8B-B14F-4D97-AF65-F5344CB8AC3E}">
        <p14:creationId xmlns:p14="http://schemas.microsoft.com/office/powerpoint/2010/main" val="27834844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62AE317E-1F43-8998-E8D3-AFAF593C052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alibri Light" panose="020F0302020204030204" pitchFamily="34" charset="0"/>
              </a:defRPr>
            </a:lvl1pPr>
          </a:lstStyle>
          <a:p>
            <a:pPr algn="l"/>
            <a:r>
              <a:rPr lang="en-US" b="1" dirty="0"/>
              <a:t>What is Approximate Computing?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748459F-4486-1AF7-58DD-51AA3A75D37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200" dirty="0"/>
          </a:p>
          <a:p>
            <a:pPr algn="l"/>
            <a:r>
              <a:rPr lang="en-US" sz="3200" dirty="0"/>
              <a:t>The ultimate success of an approximated application is its reliability</a:t>
            </a:r>
          </a:p>
          <a:p>
            <a:pPr algn="l"/>
            <a:endParaRPr lang="en-US" sz="3200" b="1" dirty="0"/>
          </a:p>
          <a:p>
            <a:pPr algn="l"/>
            <a:r>
              <a:rPr lang="en-US" sz="3200" dirty="0"/>
              <a:t>Reliability looks like </a:t>
            </a:r>
            <a:r>
              <a:rPr lang="en-US" sz="3200" b="1" dirty="0">
                <a:solidFill>
                  <a:srgbClr val="FFC000"/>
                </a:solidFill>
              </a:rPr>
              <a:t>executing the process multiple times</a:t>
            </a:r>
            <a:r>
              <a:rPr lang="en-US" sz="3200" dirty="0"/>
              <a:t>, and the </a:t>
            </a:r>
            <a:r>
              <a:rPr lang="en-US" sz="3200" b="1" dirty="0">
                <a:solidFill>
                  <a:srgbClr val="FFC000"/>
                </a:solidFill>
              </a:rPr>
              <a:t>end-state</a:t>
            </a:r>
            <a:r>
              <a:rPr lang="en-US" sz="3200" dirty="0"/>
              <a:t> of the </a:t>
            </a:r>
            <a:r>
              <a:rPr lang="en-US" sz="3200" b="1" dirty="0">
                <a:solidFill>
                  <a:srgbClr val="FFC000"/>
                </a:solidFill>
              </a:rPr>
              <a:t>relaxed version matches </a:t>
            </a:r>
            <a:r>
              <a:rPr lang="en-US" sz="3200" dirty="0"/>
              <a:t>the </a:t>
            </a:r>
            <a:r>
              <a:rPr lang="en-US" sz="3200" b="1" dirty="0">
                <a:solidFill>
                  <a:srgbClr val="FFC000"/>
                </a:solidFill>
              </a:rPr>
              <a:t>original</a:t>
            </a:r>
            <a:r>
              <a:rPr lang="en-US" sz="3200" dirty="0"/>
              <a:t> version a specified number of times, we </a:t>
            </a:r>
            <a:r>
              <a:rPr lang="en-US" sz="3200" b="1" dirty="0">
                <a:solidFill>
                  <a:srgbClr val="FFC000"/>
                </a:solidFill>
              </a:rPr>
              <a:t>deem the program reliable to that point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B9CA62E-5302-8D8E-89DE-56D7A0CB3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368" y="619760"/>
            <a:ext cx="462384" cy="462384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21926BA-0462-05DC-D203-0E8ECE674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807567" y="1280533"/>
            <a:ext cx="462384" cy="462384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DC80670-2785-3ECD-31B6-D59FB83ECDE0}"/>
              </a:ext>
            </a:extLst>
          </p:cNvPr>
          <p:cNvSpPr txBox="1">
            <a:spLocks/>
          </p:cNvSpPr>
          <p:nvPr/>
        </p:nvSpPr>
        <p:spPr>
          <a:xfrm>
            <a:off x="-10921691" y="3401798"/>
            <a:ext cx="10515600" cy="345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Evaluation of approximate computing techniques from an </a:t>
            </a:r>
            <a:r>
              <a:rPr lang="en-US" sz="3200" b="1" dirty="0">
                <a:solidFill>
                  <a:srgbClr val="FFC000"/>
                </a:solidFill>
              </a:rPr>
              <a:t>atomic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rgbClr val="FFC000"/>
                </a:solidFill>
              </a:rPr>
              <a:t>application point-of-view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69329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6D37BE-53B9-152C-317A-742300462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55" y="1945323"/>
            <a:ext cx="5657052" cy="2608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FBE5A15-DC1E-AA73-1735-5F6583B2BEF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alibri Light" panose="020F0302020204030204" pitchFamily="34" charset="0"/>
              </a:defRPr>
            </a:lvl1pPr>
          </a:lstStyle>
          <a:p>
            <a:pPr algn="l"/>
            <a:r>
              <a:rPr lang="en-US" b="1" dirty="0"/>
              <a:t>What is Approximate Computing?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14882FD-9AF8-8E11-0FB6-EAA05E1B3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9368" y="619760"/>
            <a:ext cx="462384" cy="46238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541CC1C-80D3-DCDD-BE7B-890EBD309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10807567" y="1280533"/>
            <a:ext cx="462384" cy="4623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D43B34-0C22-0666-2C82-C334A89A1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5771" y="3692611"/>
            <a:ext cx="4989350" cy="2572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723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62AE317E-1F43-8998-E8D3-AFAF593C052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alibri Light" panose="020F0302020204030204" pitchFamily="34" charset="0"/>
              </a:defRPr>
            </a:lvl1pPr>
          </a:lstStyle>
          <a:p>
            <a:pPr algn="l"/>
            <a:r>
              <a:rPr lang="en-US" b="1" dirty="0"/>
              <a:t>What is Approximate Computing?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B9CA62E-5302-8D8E-89DE-56D7A0CB3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0148" y="3197808"/>
            <a:ext cx="462384" cy="462384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21926BA-0462-05DC-D203-0E8ECE674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356154" y="3907986"/>
            <a:ext cx="462384" cy="46238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B7CD12-14FA-A878-70D4-B9A4D3452D4C}"/>
              </a:ext>
            </a:extLst>
          </p:cNvPr>
          <p:cNvSpPr txBox="1">
            <a:spLocks/>
          </p:cNvSpPr>
          <p:nvPr/>
        </p:nvSpPr>
        <p:spPr>
          <a:xfrm>
            <a:off x="838200" y="2290628"/>
            <a:ext cx="10515600" cy="345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Approximation does not have to be a fixed feature in the system.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299AE7-1254-026D-EEE3-AE8448A96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133487" y="1945323"/>
            <a:ext cx="5657052" cy="2608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5D1220-FB7A-7BB8-3402-D746B83AE7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4533" y="3692611"/>
            <a:ext cx="4989350" cy="2572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459DC97-38B4-A442-9578-08F63A1E8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43494"/>
            <a:ext cx="9144000" cy="2387600"/>
          </a:xfrm>
        </p:spPr>
        <p:txBody>
          <a:bodyPr/>
          <a:lstStyle/>
          <a:p>
            <a:r>
              <a:rPr lang="en-US" dirty="0"/>
              <a:t>Practical Application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E19ACDB-8228-576F-0E6E-12D490571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368656"/>
            <a:ext cx="9144000" cy="1655762"/>
          </a:xfrm>
        </p:spPr>
        <p:txBody>
          <a:bodyPr/>
          <a:lstStyle/>
          <a:p>
            <a:r>
              <a:rPr lang="en-US" dirty="0"/>
              <a:t>How Can You Use Approximate Computing Techniques?</a:t>
            </a:r>
          </a:p>
        </p:txBody>
      </p:sp>
    </p:spTree>
    <p:extLst>
      <p:ext uri="{BB962C8B-B14F-4D97-AF65-F5344CB8AC3E}">
        <p14:creationId xmlns:p14="http://schemas.microsoft.com/office/powerpoint/2010/main" val="16283743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23105-7D55-D8C1-89B2-F49F49ABD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Practical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E1420-88DF-30BC-29D3-265EEF10F5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Can You Use Approximate Computing Techniques?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98D945-A1FA-C554-9383-C25AAA389568}"/>
              </a:ext>
            </a:extLst>
          </p:cNvPr>
          <p:cNvSpPr txBox="1">
            <a:spLocks/>
          </p:cNvSpPr>
          <p:nvPr/>
        </p:nvSpPr>
        <p:spPr>
          <a:xfrm>
            <a:off x="838200" y="-61861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alibri Light" panose="020F0302020204030204" pitchFamily="34" charset="0"/>
              </a:defRPr>
            </a:lvl1pPr>
          </a:lstStyle>
          <a:p>
            <a:pPr algn="l"/>
            <a:r>
              <a:rPr lang="en-US" b="1" dirty="0"/>
              <a:t>What is Approximate Computing?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4639092-D6F2-9F4C-9403-138602FA9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0148" y="-3353468"/>
            <a:ext cx="462384" cy="46238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32CE232-636B-0D44-D14E-971343DC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356154" y="-2643290"/>
            <a:ext cx="462384" cy="46238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96300E8-19DD-0306-3E9F-EE52FD681019}"/>
              </a:ext>
            </a:extLst>
          </p:cNvPr>
          <p:cNvSpPr txBox="1">
            <a:spLocks/>
          </p:cNvSpPr>
          <p:nvPr/>
        </p:nvSpPr>
        <p:spPr>
          <a:xfrm>
            <a:off x="838200" y="-4260648"/>
            <a:ext cx="10515600" cy="345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orbel Light" panose="020B0303020204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Approximation does not have to be a fixed feature in the system.</a:t>
            </a:r>
          </a:p>
        </p:txBody>
      </p:sp>
    </p:spTree>
    <p:extLst>
      <p:ext uri="{BB962C8B-B14F-4D97-AF65-F5344CB8AC3E}">
        <p14:creationId xmlns:p14="http://schemas.microsoft.com/office/powerpoint/2010/main" val="3082950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57EF3-B62E-0C45-228C-AD38CDF38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4733" cy="1325563"/>
          </a:xfrm>
        </p:spPr>
        <p:txBody>
          <a:bodyPr/>
          <a:lstStyle/>
          <a:p>
            <a:r>
              <a:rPr lang="en-US" dirty="0"/>
              <a:t>Real Life Examples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CB0C5B-2464-752D-6660-68C1B3873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830" y="1537761"/>
            <a:ext cx="4853472" cy="495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011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57EF3-B62E-0C45-228C-AD38CDF38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4733" cy="1325563"/>
          </a:xfrm>
        </p:spPr>
        <p:txBody>
          <a:bodyPr/>
          <a:lstStyle/>
          <a:p>
            <a:r>
              <a:rPr lang="en-US" dirty="0"/>
              <a:t>Real Life Examples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342041-6A22-21AD-6F4E-21BD0BD28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333" y="1690688"/>
            <a:ext cx="5249334" cy="440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7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57EF3-B62E-0C45-228C-AD38CDF38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4733" cy="1325563"/>
          </a:xfrm>
        </p:spPr>
        <p:txBody>
          <a:bodyPr/>
          <a:lstStyle/>
          <a:p>
            <a:r>
              <a:rPr lang="en-US" dirty="0"/>
              <a:t>Real Life Examples </a:t>
            </a:r>
          </a:p>
        </p:txBody>
      </p:sp>
      <p:pic>
        <p:nvPicPr>
          <p:cNvPr id="5122" name="Picture 2" descr="Roofline Performance Model - NERSC Documentation">
            <a:extLst>
              <a:ext uri="{FF2B5EF4-FFF2-40B4-BE49-F238E27FC236}">
                <a16:creationId xmlns:a16="http://schemas.microsoft.com/office/drawing/2014/main" id="{41B0EC41-93DA-DB06-1541-D3A53CC45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437" y="1812925"/>
            <a:ext cx="5953125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014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57EF3-B62E-0C45-228C-AD38CDF38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Examples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CFEB94-4DE0-8B28-E40B-4B8EFFDCB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88" y="2032000"/>
            <a:ext cx="4732492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27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970F0-A0F0-5334-FA52-0318F1F7E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 The Hood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AE972-CDE8-962F-95FA-377B50C80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133" y="2453971"/>
            <a:ext cx="6163734" cy="321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44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13A49-A083-ECB2-002D-34103DDF85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Algorithm Demo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F8EE3-E4ED-1184-2D6D-6267E07201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43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BC80-1382-F4B1-8740-A2C5384C08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Practical Coding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A152A-A9A4-BC50-FB3C-A5D22B4E8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13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769</Words>
  <Application>Microsoft Office PowerPoint</Application>
  <PresentationFormat>Widescreen</PresentationFormat>
  <Paragraphs>186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DengXian</vt:lpstr>
      <vt:lpstr>Aptos</vt:lpstr>
      <vt:lpstr>Arial</vt:lpstr>
      <vt:lpstr>Corbel Light</vt:lpstr>
      <vt:lpstr>Office Theme</vt:lpstr>
      <vt:lpstr>Practical Applications </vt:lpstr>
      <vt:lpstr>Practical Applications </vt:lpstr>
      <vt:lpstr>Real Life Examples </vt:lpstr>
      <vt:lpstr>Real Life Examples </vt:lpstr>
      <vt:lpstr>Real Life Examples </vt:lpstr>
      <vt:lpstr>Real Life Examples </vt:lpstr>
      <vt:lpstr>Under The Hood </vt:lpstr>
      <vt:lpstr>Image Algorithm Demo </vt:lpstr>
      <vt:lpstr>Practical Coding Demo</vt:lpstr>
      <vt:lpstr>Closing Remarks </vt:lpstr>
      <vt:lpstr>Approximate Computing</vt:lpstr>
      <vt:lpstr>Approximate Computing</vt:lpstr>
      <vt:lpstr>Approximate Computing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Practical Application</vt:lpstr>
      <vt:lpstr>Practical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Approximate Computing</dc:title>
  <dc:creator>Marvin P. Sevilla</dc:creator>
  <cp:lastModifiedBy>Raining Puncakes</cp:lastModifiedBy>
  <cp:revision>80</cp:revision>
  <dcterms:created xsi:type="dcterms:W3CDTF">2024-04-22T20:14:34Z</dcterms:created>
  <dcterms:modified xsi:type="dcterms:W3CDTF">2024-04-23T07:59:52Z</dcterms:modified>
</cp:coreProperties>
</file>