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66" r:id="rId14"/>
    <p:sldId id="288" r:id="rId15"/>
    <p:sldId id="273" r:id="rId16"/>
    <p:sldId id="280" r:id="rId17"/>
    <p:sldId id="274" r:id="rId18"/>
    <p:sldId id="267" r:id="rId19"/>
    <p:sldId id="268" r:id="rId20"/>
    <p:sldId id="269" r:id="rId21"/>
    <p:sldId id="270" r:id="rId22"/>
    <p:sldId id="271" r:id="rId23"/>
    <p:sldId id="272" r:id="rId24"/>
    <p:sldId id="277" r:id="rId25"/>
    <p:sldId id="282" r:id="rId26"/>
    <p:sldId id="278" r:id="rId27"/>
    <p:sldId id="279" r:id="rId28"/>
    <p:sldId id="289" r:id="rId29"/>
    <p:sldId id="290" r:id="rId30"/>
    <p:sldId id="293" r:id="rId31"/>
    <p:sldId id="294" r:id="rId32"/>
    <p:sldId id="295" r:id="rId33"/>
    <p:sldId id="296" r:id="rId34"/>
    <p:sldId id="297" r:id="rId35"/>
    <p:sldId id="298" r:id="rId36"/>
    <p:sldId id="299" r:id="rId37"/>
    <p:sldId id="300" r:id="rId38"/>
    <p:sldId id="301" r:id="rId39"/>
    <p:sldId id="302" r:id="rId40"/>
    <p:sldId id="304" r:id="rId41"/>
    <p:sldId id="306" r:id="rId42"/>
    <p:sldId id="307" r:id="rId43"/>
    <p:sldId id="308" r:id="rId44"/>
    <p:sldId id="309" r:id="rId45"/>
    <p:sldId id="310" r:id="rId46"/>
    <p:sldId id="311" r:id="rId47"/>
    <p:sldId id="313" r:id="rId48"/>
    <p:sldId id="31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EC716-AF03-4E0A-B77D-F150CEB4F7A7}" v="5422" dt="2024-05-09T09:28:11.625"/>
    <p1510:client id="{803ECC54-ACDA-4C6D-913D-6859B8DC2249}" v="97" dt="2024-05-09T04:59:11.473"/>
    <p1510:client id="{B2D134B8-1896-477D-AED6-4C245C94BC1E}" v="8524" dt="2024-05-09T10:42:20.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200" y="-5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7C53B-36B6-489C-BE64-598A140491DD}"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24996-7CAD-47CC-9A38-FBC7C530E411}" type="slidenum">
              <a:rPr lang="en-US" smtClean="0"/>
              <a:t>‹#›</a:t>
            </a:fld>
            <a:endParaRPr lang="en-US"/>
          </a:p>
        </p:txBody>
      </p:sp>
    </p:spTree>
    <p:extLst>
      <p:ext uri="{BB962C8B-B14F-4D97-AF65-F5344CB8AC3E}">
        <p14:creationId xmlns:p14="http://schemas.microsoft.com/office/powerpoint/2010/main" val="26131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26</a:t>
            </a:fld>
            <a:endParaRPr lang="en-US"/>
          </a:p>
        </p:txBody>
      </p:sp>
    </p:spTree>
    <p:extLst>
      <p:ext uri="{BB962C8B-B14F-4D97-AF65-F5344CB8AC3E}">
        <p14:creationId xmlns:p14="http://schemas.microsoft.com/office/powerpoint/2010/main" val="107370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35</a:t>
            </a:fld>
            <a:endParaRPr lang="en-US"/>
          </a:p>
        </p:txBody>
      </p:sp>
    </p:spTree>
    <p:extLst>
      <p:ext uri="{BB962C8B-B14F-4D97-AF65-F5344CB8AC3E}">
        <p14:creationId xmlns:p14="http://schemas.microsoft.com/office/powerpoint/2010/main" val="62447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36</a:t>
            </a:fld>
            <a:endParaRPr lang="en-US"/>
          </a:p>
        </p:txBody>
      </p:sp>
    </p:spTree>
    <p:extLst>
      <p:ext uri="{BB962C8B-B14F-4D97-AF65-F5344CB8AC3E}">
        <p14:creationId xmlns:p14="http://schemas.microsoft.com/office/powerpoint/2010/main" val="53478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37</a:t>
            </a:fld>
            <a:endParaRPr lang="en-US"/>
          </a:p>
        </p:txBody>
      </p:sp>
    </p:spTree>
    <p:extLst>
      <p:ext uri="{BB962C8B-B14F-4D97-AF65-F5344CB8AC3E}">
        <p14:creationId xmlns:p14="http://schemas.microsoft.com/office/powerpoint/2010/main" val="43279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38</a:t>
            </a:fld>
            <a:endParaRPr lang="en-US"/>
          </a:p>
        </p:txBody>
      </p:sp>
    </p:spTree>
    <p:extLst>
      <p:ext uri="{BB962C8B-B14F-4D97-AF65-F5344CB8AC3E}">
        <p14:creationId xmlns:p14="http://schemas.microsoft.com/office/powerpoint/2010/main" val="96131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39</a:t>
            </a:fld>
            <a:endParaRPr lang="en-US"/>
          </a:p>
        </p:txBody>
      </p:sp>
    </p:spTree>
    <p:extLst>
      <p:ext uri="{BB962C8B-B14F-4D97-AF65-F5344CB8AC3E}">
        <p14:creationId xmlns:p14="http://schemas.microsoft.com/office/powerpoint/2010/main" val="257854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40</a:t>
            </a:fld>
            <a:endParaRPr lang="en-US"/>
          </a:p>
        </p:txBody>
      </p:sp>
    </p:spTree>
    <p:extLst>
      <p:ext uri="{BB962C8B-B14F-4D97-AF65-F5344CB8AC3E}">
        <p14:creationId xmlns:p14="http://schemas.microsoft.com/office/powerpoint/2010/main" val="408675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41</a:t>
            </a:fld>
            <a:endParaRPr lang="en-US"/>
          </a:p>
        </p:txBody>
      </p:sp>
    </p:spTree>
    <p:extLst>
      <p:ext uri="{BB962C8B-B14F-4D97-AF65-F5344CB8AC3E}">
        <p14:creationId xmlns:p14="http://schemas.microsoft.com/office/powerpoint/2010/main" val="1958714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42</a:t>
            </a:fld>
            <a:endParaRPr lang="en-US"/>
          </a:p>
        </p:txBody>
      </p:sp>
    </p:spTree>
    <p:extLst>
      <p:ext uri="{BB962C8B-B14F-4D97-AF65-F5344CB8AC3E}">
        <p14:creationId xmlns:p14="http://schemas.microsoft.com/office/powerpoint/2010/main" val="165001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43</a:t>
            </a:fld>
            <a:endParaRPr lang="en-US"/>
          </a:p>
        </p:txBody>
      </p:sp>
    </p:spTree>
    <p:extLst>
      <p:ext uri="{BB962C8B-B14F-4D97-AF65-F5344CB8AC3E}">
        <p14:creationId xmlns:p14="http://schemas.microsoft.com/office/powerpoint/2010/main" val="2936012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44</a:t>
            </a:fld>
            <a:endParaRPr lang="en-US"/>
          </a:p>
        </p:txBody>
      </p:sp>
    </p:spTree>
    <p:extLst>
      <p:ext uri="{BB962C8B-B14F-4D97-AF65-F5344CB8AC3E}">
        <p14:creationId xmlns:p14="http://schemas.microsoft.com/office/powerpoint/2010/main" val="80451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27</a:t>
            </a:fld>
            <a:endParaRPr lang="en-US"/>
          </a:p>
        </p:txBody>
      </p:sp>
    </p:spTree>
    <p:extLst>
      <p:ext uri="{BB962C8B-B14F-4D97-AF65-F5344CB8AC3E}">
        <p14:creationId xmlns:p14="http://schemas.microsoft.com/office/powerpoint/2010/main" val="423557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45</a:t>
            </a:fld>
            <a:endParaRPr lang="en-US"/>
          </a:p>
        </p:txBody>
      </p:sp>
    </p:spTree>
    <p:extLst>
      <p:ext uri="{BB962C8B-B14F-4D97-AF65-F5344CB8AC3E}">
        <p14:creationId xmlns:p14="http://schemas.microsoft.com/office/powerpoint/2010/main" val="1474452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46</a:t>
            </a:fld>
            <a:endParaRPr lang="en-US"/>
          </a:p>
        </p:txBody>
      </p:sp>
    </p:spTree>
    <p:extLst>
      <p:ext uri="{BB962C8B-B14F-4D97-AF65-F5344CB8AC3E}">
        <p14:creationId xmlns:p14="http://schemas.microsoft.com/office/powerpoint/2010/main" val="232749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47</a:t>
            </a:fld>
            <a:endParaRPr lang="en-US"/>
          </a:p>
        </p:txBody>
      </p:sp>
    </p:spTree>
    <p:extLst>
      <p:ext uri="{BB962C8B-B14F-4D97-AF65-F5344CB8AC3E}">
        <p14:creationId xmlns:p14="http://schemas.microsoft.com/office/powerpoint/2010/main" val="1973458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48</a:t>
            </a:fld>
            <a:endParaRPr lang="en-US"/>
          </a:p>
        </p:txBody>
      </p:sp>
    </p:spTree>
    <p:extLst>
      <p:ext uri="{BB962C8B-B14F-4D97-AF65-F5344CB8AC3E}">
        <p14:creationId xmlns:p14="http://schemas.microsoft.com/office/powerpoint/2010/main" val="52756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28</a:t>
            </a:fld>
            <a:endParaRPr lang="en-US"/>
          </a:p>
        </p:txBody>
      </p:sp>
    </p:spTree>
    <p:extLst>
      <p:ext uri="{BB962C8B-B14F-4D97-AF65-F5344CB8AC3E}">
        <p14:creationId xmlns:p14="http://schemas.microsoft.com/office/powerpoint/2010/main" val="209684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29</a:t>
            </a:fld>
            <a:endParaRPr lang="en-US"/>
          </a:p>
        </p:txBody>
      </p:sp>
    </p:spTree>
    <p:extLst>
      <p:ext uri="{BB962C8B-B14F-4D97-AF65-F5344CB8AC3E}">
        <p14:creationId xmlns:p14="http://schemas.microsoft.com/office/powerpoint/2010/main" val="32493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30</a:t>
            </a:fld>
            <a:endParaRPr lang="en-US"/>
          </a:p>
        </p:txBody>
      </p:sp>
    </p:spTree>
    <p:extLst>
      <p:ext uri="{BB962C8B-B14F-4D97-AF65-F5344CB8AC3E}">
        <p14:creationId xmlns:p14="http://schemas.microsoft.com/office/powerpoint/2010/main" val="46085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B24996-7CAD-47CC-9A38-FBC7C530E411}" type="slidenum">
              <a:rPr lang="en-US" smtClean="0"/>
              <a:t>31</a:t>
            </a:fld>
            <a:endParaRPr lang="en-US"/>
          </a:p>
        </p:txBody>
      </p:sp>
    </p:spTree>
    <p:extLst>
      <p:ext uri="{BB962C8B-B14F-4D97-AF65-F5344CB8AC3E}">
        <p14:creationId xmlns:p14="http://schemas.microsoft.com/office/powerpoint/2010/main" val="36595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32</a:t>
            </a:fld>
            <a:endParaRPr lang="en-US"/>
          </a:p>
        </p:txBody>
      </p:sp>
    </p:spTree>
    <p:extLst>
      <p:ext uri="{BB962C8B-B14F-4D97-AF65-F5344CB8AC3E}">
        <p14:creationId xmlns:p14="http://schemas.microsoft.com/office/powerpoint/2010/main" val="60144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33</a:t>
            </a:fld>
            <a:endParaRPr lang="en-US"/>
          </a:p>
        </p:txBody>
      </p:sp>
    </p:spTree>
    <p:extLst>
      <p:ext uri="{BB962C8B-B14F-4D97-AF65-F5344CB8AC3E}">
        <p14:creationId xmlns:p14="http://schemas.microsoft.com/office/powerpoint/2010/main" val="1725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5BB24996-7CAD-47CC-9A38-FBC7C530E411}" type="slidenum">
              <a:rPr lang="en-US" smtClean="0"/>
              <a:t>34</a:t>
            </a:fld>
            <a:endParaRPr lang="en-US"/>
          </a:p>
        </p:txBody>
      </p:sp>
    </p:spTree>
    <p:extLst>
      <p:ext uri="{BB962C8B-B14F-4D97-AF65-F5344CB8AC3E}">
        <p14:creationId xmlns:p14="http://schemas.microsoft.com/office/powerpoint/2010/main" val="20799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22A5-62BA-B8F8-4A82-947E7617D4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090E9-E4CF-4C10-6090-EF67938A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4395-6FB1-4F55-4F3B-7924DF09601A}"/>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6861F17D-D8D4-0E12-8BBB-D899288CB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99DE-F667-261A-5B0B-840F9F27201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4623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9D666485-DDD5-1205-8C5A-63442BBF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A567-F6E4-079F-1C26-8E44F681771A}"/>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A7ADA99D-800B-9AB3-E4BC-14E18F3B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C7207-BAB0-BBF0-AF7B-99859E18165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F6275765-FF72-E509-8AFF-67A2EDD12984}"/>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4374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411D-0801-E0C6-5735-3F9408D8468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3AAB0-2478-AD05-CEAF-4A2CDD2AF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E37BD-9006-8ECA-49B0-C214BB033FC9}"/>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56C917F4-F1EB-ED0C-D889-8321B80EF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ABAE-CD33-8ED8-009E-C7E674EEBD74}"/>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30993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black screen shot of a diagram&#10;&#10;Description automatically generated">
            <a:extLst>
              <a:ext uri="{FF2B5EF4-FFF2-40B4-BE49-F238E27FC236}">
                <a16:creationId xmlns:a16="http://schemas.microsoft.com/office/drawing/2014/main" id="{62F25BE2-B4F7-B854-06BB-BD2DA39D3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1">
            <a:extLst>
              <a:ext uri="{FF2B5EF4-FFF2-40B4-BE49-F238E27FC236}">
                <a16:creationId xmlns:a16="http://schemas.microsoft.com/office/drawing/2014/main" id="{CBFE4F3D-E8AB-F5AE-253F-7F1ABD07029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BD1DDBB-D6C0-8E19-15A5-99598A0159D3}"/>
              </a:ext>
            </a:extLst>
          </p:cNvPr>
          <p:cNvSpPr>
            <a:spLocks noGrp="1"/>
          </p:cNvSpPr>
          <p:nvPr>
            <p:ph idx="1"/>
          </p:nvPr>
        </p:nvSpPr>
        <p:spPr/>
        <p:txBody>
          <a:bodyPr/>
          <a:lstStyle>
            <a:lvl1pPr>
              <a:defRPr>
                <a:solidFill>
                  <a:schemeClr val="bg1"/>
                </a:solidFill>
                <a:latin typeface="Corbel Light" panose="020B0303020204020204" pitchFamily="34" charset="0"/>
              </a:defRPr>
            </a:lvl1pPr>
            <a:lvl2pPr>
              <a:defRPr>
                <a:solidFill>
                  <a:schemeClr val="bg1"/>
                </a:solidFill>
                <a:latin typeface="Corbel Light" panose="020B0303020204020204" pitchFamily="34" charset="0"/>
              </a:defRPr>
            </a:lvl2pPr>
            <a:lvl3pPr>
              <a:defRPr>
                <a:solidFill>
                  <a:schemeClr val="bg1"/>
                </a:solidFill>
                <a:latin typeface="Corbel Light" panose="020B0303020204020204" pitchFamily="34" charset="0"/>
              </a:defRPr>
            </a:lvl3pPr>
            <a:lvl4pPr>
              <a:defRPr>
                <a:solidFill>
                  <a:schemeClr val="bg1"/>
                </a:solidFill>
                <a:latin typeface="Corbel Light" panose="020B0303020204020204" pitchFamily="34" charset="0"/>
              </a:defRPr>
            </a:lvl4pPr>
            <a:lvl5pPr>
              <a:defRPr>
                <a:solidFill>
                  <a:schemeClr val="bg1"/>
                </a:solidFill>
                <a:latin typeface="Corbel Light" panose="020B03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17ACA-0E07-7AEE-05BD-D881292A1CA2}"/>
              </a:ext>
            </a:extLst>
          </p:cNvPr>
          <p:cNvSpPr>
            <a:spLocks noGrp="1"/>
          </p:cNvSpPr>
          <p:nvPr>
            <p:ph type="dt" sz="half" idx="10"/>
          </p:nvPr>
        </p:nvSpPr>
        <p:spPr/>
        <p:txBody>
          <a:bodyPr/>
          <a:lstStyle>
            <a:lvl1pPr>
              <a:defRPr>
                <a:solidFill>
                  <a:schemeClr val="bg1"/>
                </a:solidFill>
              </a:defRPr>
            </a:lvl1pPr>
          </a:lstStyle>
          <a:p>
            <a:fld id="{AD76DE2C-ADBB-4C47-9960-C3B8264C0560}" type="datetimeFigureOut">
              <a:rPr lang="en-US" smtClean="0"/>
              <a:pPr/>
              <a:t>5/9/2024</a:t>
            </a:fld>
            <a:endParaRPr lang="en-US"/>
          </a:p>
        </p:txBody>
      </p:sp>
      <p:sp>
        <p:nvSpPr>
          <p:cNvPr id="5" name="Footer Placeholder 4">
            <a:extLst>
              <a:ext uri="{FF2B5EF4-FFF2-40B4-BE49-F238E27FC236}">
                <a16:creationId xmlns:a16="http://schemas.microsoft.com/office/drawing/2014/main" id="{7168D9DC-EBAC-9916-4604-52BC9812F051}"/>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8D6A32EF-24F2-3264-72DB-C509101CE5DD}"/>
              </a:ext>
            </a:extLst>
          </p:cNvPr>
          <p:cNvSpPr>
            <a:spLocks noGrp="1"/>
          </p:cNvSpPr>
          <p:nvPr>
            <p:ph type="sldNum" sz="quarter" idx="12"/>
          </p:nvPr>
        </p:nvSpPr>
        <p:spPr/>
        <p:txBody>
          <a:bodyPr/>
          <a:lstStyle>
            <a:lvl1pPr>
              <a:defRPr>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2404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231-5B50-DCBA-BD9F-3AF888EC15C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9F71-7457-048B-EF05-32F9FC9A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01315-A257-0FAC-87A7-8225301A71D3}"/>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5" name="Footer Placeholder 4">
            <a:extLst>
              <a:ext uri="{FF2B5EF4-FFF2-40B4-BE49-F238E27FC236}">
                <a16:creationId xmlns:a16="http://schemas.microsoft.com/office/drawing/2014/main" id="{6BE79656-70BA-011A-6EDC-C56F41CFA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9D694-3D83-E749-09F0-EC4883C35BF7}"/>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8065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83E1-1EAE-DE4E-FE9C-C6CEA095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E8BE7-0C1F-32E3-3386-F21C31943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D99EF8-DBCE-5FA4-2F4E-F9DECED4FF07}"/>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AC1D7BFD-C9F7-6CF8-76CC-A038D1EB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5DCBB-6FCA-93EA-A4A0-DC0863244C0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9" name="Title 1">
            <a:extLst>
              <a:ext uri="{FF2B5EF4-FFF2-40B4-BE49-F238E27FC236}">
                <a16:creationId xmlns:a16="http://schemas.microsoft.com/office/drawing/2014/main" id="{561FFB1E-6300-2136-8EC3-6FBC9F3E2C71}"/>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530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9C49D-C97C-90AD-6311-00F498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0220-8517-1225-66A9-39C32CFEE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6445-A19B-78D0-A5DD-C56C2E938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8462B-3469-1C2E-9124-49316EE31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A19B8-709A-BDA6-1932-5CA0C999E23C}"/>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8" name="Footer Placeholder 7">
            <a:extLst>
              <a:ext uri="{FF2B5EF4-FFF2-40B4-BE49-F238E27FC236}">
                <a16:creationId xmlns:a16="http://schemas.microsoft.com/office/drawing/2014/main" id="{93B1CC22-48A5-5089-B588-74E8EB34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9DE2EE-7ACB-7A36-C06F-9A07B57E2012}"/>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11" name="Title 1">
            <a:extLst>
              <a:ext uri="{FF2B5EF4-FFF2-40B4-BE49-F238E27FC236}">
                <a16:creationId xmlns:a16="http://schemas.microsoft.com/office/drawing/2014/main" id="{FDFAB00E-D66B-FA2B-0A90-95A9CB5DB672}"/>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9137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928AD3E-87E9-64AC-20BA-14C8B881E82F}"/>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4" name="Footer Placeholder 3">
            <a:extLst>
              <a:ext uri="{FF2B5EF4-FFF2-40B4-BE49-F238E27FC236}">
                <a16:creationId xmlns:a16="http://schemas.microsoft.com/office/drawing/2014/main" id="{909ACB2E-4ADE-AFAD-2BE0-98699C65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77A6B-B237-CA79-E1A0-FFD57A91BECE}"/>
              </a:ext>
            </a:extLst>
          </p:cNvPr>
          <p:cNvSpPr>
            <a:spLocks noGrp="1"/>
          </p:cNvSpPr>
          <p:nvPr>
            <p:ph type="sldNum" sz="quarter" idx="12"/>
          </p:nvPr>
        </p:nvSpPr>
        <p:spPr/>
        <p:txBody>
          <a:bodyPr/>
          <a:lstStyle/>
          <a:p>
            <a:fld id="{10CB4B49-A8A2-45B7-B0A6-82809547D44B}" type="slidenum">
              <a:rPr lang="en-US" smtClean="0"/>
              <a:t>‹#›</a:t>
            </a:fld>
            <a:endParaRPr lang="en-US"/>
          </a:p>
        </p:txBody>
      </p:sp>
      <p:sp>
        <p:nvSpPr>
          <p:cNvPr id="7" name="Title 1">
            <a:extLst>
              <a:ext uri="{FF2B5EF4-FFF2-40B4-BE49-F238E27FC236}">
                <a16:creationId xmlns:a16="http://schemas.microsoft.com/office/drawing/2014/main" id="{820622C6-AB47-990C-E704-DD61D8F94BAC}"/>
              </a:ext>
            </a:extLst>
          </p:cNvPr>
          <p:cNvSpPr>
            <a:spLocks noGrp="1"/>
          </p:cNvSpPr>
          <p:nvPr>
            <p:ph type="title"/>
          </p:nvPr>
        </p:nvSpPr>
        <p:spPr>
          <a:xfrm>
            <a:off x="838200" y="620552"/>
            <a:ext cx="10515600" cy="814710"/>
          </a:xfrm>
          <a:prstGeom prst="rect">
            <a:avLst/>
          </a:prstGeom>
          <a:solidFill>
            <a:schemeClr val="bg1"/>
          </a:solidFill>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6281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BC69B-5560-B65F-42B1-901B42201D06}"/>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3" name="Footer Placeholder 2">
            <a:extLst>
              <a:ext uri="{FF2B5EF4-FFF2-40B4-BE49-F238E27FC236}">
                <a16:creationId xmlns:a16="http://schemas.microsoft.com/office/drawing/2014/main" id="{A47EF058-5354-A630-C0CD-5E1FB2752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7692B-59D5-0E01-D994-CFD4A1102D61}"/>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36988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1B1C-A99A-A9F5-0074-E4D8FF3D47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D1B6-4194-1482-BA0F-5DC9789F7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EC9BA6-2AF2-E4A4-5109-37BA2D894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A9151-8E71-BA84-61D7-DE5B269AE7F1}"/>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6FD2E5E8-4ACE-16D7-D1BD-4690BCAED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F29D-1E4E-45DC-7C16-EFCEBE3E0A8D}"/>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0502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DB7-0E89-9C1D-9889-621B114A5FE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987E7-D75E-066C-6F34-5D72CB1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F8F0C4-BF45-6A43-BB8B-9DDB9C803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429D3-D0DB-4237-C174-42D4FA7B6A45}"/>
              </a:ext>
            </a:extLst>
          </p:cNvPr>
          <p:cNvSpPr>
            <a:spLocks noGrp="1"/>
          </p:cNvSpPr>
          <p:nvPr>
            <p:ph type="dt" sz="half" idx="10"/>
          </p:nvPr>
        </p:nvSpPr>
        <p:spPr/>
        <p:txBody>
          <a:bodyPr/>
          <a:lstStyle/>
          <a:p>
            <a:fld id="{AD76DE2C-ADBB-4C47-9960-C3B8264C0560}" type="datetimeFigureOut">
              <a:rPr lang="en-US" smtClean="0"/>
              <a:t>5/9/2024</a:t>
            </a:fld>
            <a:endParaRPr lang="en-US"/>
          </a:p>
        </p:txBody>
      </p:sp>
      <p:sp>
        <p:nvSpPr>
          <p:cNvPr id="6" name="Footer Placeholder 5">
            <a:extLst>
              <a:ext uri="{FF2B5EF4-FFF2-40B4-BE49-F238E27FC236}">
                <a16:creationId xmlns:a16="http://schemas.microsoft.com/office/drawing/2014/main" id="{72A865B1-A798-EB5A-B8C7-F7178873B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A92-B9BF-7F0B-B327-E3681CB2DBC6}"/>
              </a:ext>
            </a:extLst>
          </p:cNvPr>
          <p:cNvSpPr>
            <a:spLocks noGrp="1"/>
          </p:cNvSpPr>
          <p:nvPr>
            <p:ph type="sldNum" sz="quarter" idx="12"/>
          </p:nvPr>
        </p:nvSpPr>
        <p:spPr/>
        <p:txBody>
          <a:bodyPr/>
          <a:lstStyle/>
          <a:p>
            <a:fld id="{10CB4B49-A8A2-45B7-B0A6-82809547D44B}" type="slidenum">
              <a:rPr lang="en-US" smtClean="0"/>
              <a:t>‹#›</a:t>
            </a:fld>
            <a:endParaRPr lang="en-US"/>
          </a:p>
        </p:txBody>
      </p:sp>
    </p:spTree>
    <p:extLst>
      <p:ext uri="{BB962C8B-B14F-4D97-AF65-F5344CB8AC3E}">
        <p14:creationId xmlns:p14="http://schemas.microsoft.com/office/powerpoint/2010/main" val="29407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black screen shot of a diagram&#10;&#10;Description automatically generated">
            <a:extLst>
              <a:ext uri="{FF2B5EF4-FFF2-40B4-BE49-F238E27FC236}">
                <a16:creationId xmlns:a16="http://schemas.microsoft.com/office/drawing/2014/main" id="{4F7DD6BE-7AEB-92A7-A794-AE3331B5B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706"/>
            <a:ext cx="12192002" cy="6854588"/>
          </a:xfrm>
          <a:prstGeom prst="rect">
            <a:avLst/>
          </a:prstGeom>
        </p:spPr>
      </p:pic>
      <p:sp>
        <p:nvSpPr>
          <p:cNvPr id="2" name="Title Placeholder 1">
            <a:extLst>
              <a:ext uri="{FF2B5EF4-FFF2-40B4-BE49-F238E27FC236}">
                <a16:creationId xmlns:a16="http://schemas.microsoft.com/office/drawing/2014/main" id="{20320871-B9C4-E7E9-DC09-D4D0B1B07B7B}"/>
              </a:ext>
            </a:extLst>
          </p:cNvPr>
          <p:cNvSpPr>
            <a:spLocks noGrp="1"/>
          </p:cNvSpPr>
          <p:nvPr>
            <p:ph type="title"/>
          </p:nvPr>
        </p:nvSpPr>
        <p:spPr>
          <a:xfrm>
            <a:off x="838200" y="365125"/>
            <a:ext cx="10515600" cy="1325563"/>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3C451-9D73-8AA7-D502-50A68A8A0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4661-42E8-3567-99C8-38C1A85FD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D76DE2C-ADBB-4C47-9960-C3B8264C0560}" type="datetimeFigureOut">
              <a:rPr lang="en-US" smtClean="0"/>
              <a:pPr/>
              <a:t>5/9/2024</a:t>
            </a:fld>
            <a:endParaRPr lang="en-US"/>
          </a:p>
        </p:txBody>
      </p:sp>
      <p:sp>
        <p:nvSpPr>
          <p:cNvPr id="5" name="Footer Placeholder 4">
            <a:extLst>
              <a:ext uri="{FF2B5EF4-FFF2-40B4-BE49-F238E27FC236}">
                <a16:creationId xmlns:a16="http://schemas.microsoft.com/office/drawing/2014/main" id="{B66209D8-1693-4C7F-C036-18C77CBFE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529F4ADA-36D8-16C7-56B9-A71A84E55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10CB4B49-A8A2-45B7-B0A6-82809547D44B}" type="slidenum">
              <a:rPr lang="en-US" smtClean="0"/>
              <a:pPr/>
              <a:t>‹#›</a:t>
            </a:fld>
            <a:endParaRPr lang="en-US"/>
          </a:p>
        </p:txBody>
      </p:sp>
    </p:spTree>
    <p:extLst>
      <p:ext uri="{BB962C8B-B14F-4D97-AF65-F5344CB8AC3E}">
        <p14:creationId xmlns:p14="http://schemas.microsoft.com/office/powerpoint/2010/main" val="2899229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rbel Light" panose="020B03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rbel Light" panose="020B03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rbel Light" panose="020B03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rbel Light" panose="020B03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image" Target="../media/image6.svg"/><Relationship Id="rId9" Type="http://schemas.openxmlformats.org/officeDocument/2006/relationships/image" Target="../media/image22.jpeg"/></Relationships>
</file>

<file path=ppt/slides/_rels/slide3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jpeg"/><Relationship Id="rId4" Type="http://schemas.openxmlformats.org/officeDocument/2006/relationships/image" Target="../media/image6.svg"/><Relationship Id="rId9" Type="http://schemas.openxmlformats.org/officeDocument/2006/relationships/image" Target="../media/image22.jpeg"/></Relationships>
</file>

<file path=ppt/slides/_rels/slide3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svg"/><Relationship Id="rId9"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2.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3.xml"/><Relationship Id="rId16"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1D97-B899-1731-2496-B377C42B89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C134CC4-67B1-E2A0-0DE3-7A63340816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742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1F66-ACCE-8329-E175-63AC2B7728AC}"/>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13EEFFE2-8589-FEC5-C283-32E406A5779E}"/>
              </a:ext>
            </a:extLst>
          </p:cNvPr>
          <p:cNvSpPr>
            <a:spLocks noGrp="1"/>
          </p:cNvSpPr>
          <p:nvPr>
            <p:ph idx="1"/>
          </p:nvPr>
        </p:nvSpPr>
        <p:spPr/>
        <p:txBody>
          <a:bodyPr vert="horz" lIns="91440" tIns="45720" rIns="91440" bIns="45720" rtlCol="0" anchor="t">
            <a:normAutofit/>
          </a:bodyPr>
          <a:lstStyle/>
          <a:p>
            <a:pPr>
              <a:buNone/>
            </a:pPr>
            <a:r>
              <a:rPr lang="en-US" b="1" dirty="0">
                <a:latin typeface="Corbel Light"/>
                <a:ea typeface="+mn-lt"/>
                <a:cs typeface="+mn-lt"/>
              </a:rPr>
              <a:t>BERT Tokenization:</a:t>
            </a:r>
            <a:endParaRPr lang="en-US" b="1" dirty="0">
              <a:latin typeface="Corbel Light"/>
            </a:endParaRPr>
          </a:p>
          <a:p>
            <a:pPr>
              <a:buNone/>
            </a:pPr>
            <a:r>
              <a:rPr lang="en-US" dirty="0">
                <a:latin typeface="Corbel Light"/>
                <a:ea typeface="+mn-lt"/>
                <a:cs typeface="+mn-lt"/>
              </a:rPr>
              <a:t>- Converts text into numerical tokens.</a:t>
            </a:r>
            <a:endParaRPr lang="en-US" dirty="0">
              <a:latin typeface="Corbel Light"/>
            </a:endParaRPr>
          </a:p>
          <a:p>
            <a:pPr>
              <a:buNone/>
            </a:pPr>
            <a:r>
              <a:rPr lang="en-US" dirty="0">
                <a:latin typeface="Corbel Light"/>
                <a:ea typeface="+mn-lt"/>
                <a:cs typeface="+mn-lt"/>
              </a:rPr>
              <a:t>- Maps words to unique IDs in BERT's vocabulary.</a:t>
            </a:r>
            <a:endParaRPr lang="en-US" dirty="0">
              <a:latin typeface="Corbel Light"/>
            </a:endParaRPr>
          </a:p>
          <a:p>
            <a:pPr>
              <a:buNone/>
            </a:pPr>
            <a:r>
              <a:rPr lang="en-US" dirty="0">
                <a:latin typeface="Corbel Light"/>
                <a:ea typeface="+mn-lt"/>
                <a:cs typeface="+mn-lt"/>
              </a:rPr>
              <a:t>- Ensures consistent input dimensions.</a:t>
            </a:r>
            <a:endParaRPr lang="en-US" dirty="0">
              <a:latin typeface="Corbel Light"/>
            </a:endParaRPr>
          </a:p>
          <a:p>
            <a:pPr>
              <a:buNone/>
            </a:pPr>
            <a:r>
              <a:rPr lang="en-US" dirty="0">
                <a:latin typeface="Corbel Light"/>
                <a:ea typeface="+mn-lt"/>
                <a:cs typeface="+mn-lt"/>
              </a:rPr>
              <a:t>- Special tokens provide structural context.</a:t>
            </a:r>
            <a:endParaRPr lang="en-US" dirty="0">
              <a:latin typeface="Corbel Light"/>
            </a:endParaRPr>
          </a:p>
          <a:p>
            <a:pPr>
              <a:buNone/>
            </a:pPr>
            <a:r>
              <a:rPr lang="en-US" dirty="0">
                <a:latin typeface="Corbel Light"/>
                <a:ea typeface="+mn-lt"/>
                <a:cs typeface="+mn-lt"/>
              </a:rPr>
              <a:t>- Enables effective text processing.</a:t>
            </a:r>
            <a:endParaRPr lang="en-US" dirty="0">
              <a:latin typeface="Corbel Light"/>
            </a:endParaRPr>
          </a:p>
          <a:p>
            <a:pPr>
              <a:buNone/>
            </a:pPr>
            <a:endParaRPr lang="en-US" dirty="0"/>
          </a:p>
        </p:txBody>
      </p:sp>
    </p:spTree>
    <p:extLst>
      <p:ext uri="{BB962C8B-B14F-4D97-AF65-F5344CB8AC3E}">
        <p14:creationId xmlns:p14="http://schemas.microsoft.com/office/powerpoint/2010/main" val="180540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E3D5-79AF-D561-952B-8A8CB925DA19}"/>
              </a:ext>
            </a:extLst>
          </p:cNvPr>
          <p:cNvSpPr>
            <a:spLocks noGrp="1"/>
          </p:cNvSpPr>
          <p:nvPr>
            <p:ph type="title"/>
          </p:nvPr>
        </p:nvSpPr>
        <p:spPr/>
        <p:txBody>
          <a:bodyPr/>
          <a:lstStyle/>
          <a:p>
            <a:r>
              <a:rPr lang="en-US" dirty="0">
                <a:latin typeface="Modern No. 20"/>
              </a:rPr>
              <a:t>Tokenization Special Token</a:t>
            </a:r>
            <a:endParaRPr lang="en-US" dirty="0"/>
          </a:p>
        </p:txBody>
      </p:sp>
      <p:sp>
        <p:nvSpPr>
          <p:cNvPr id="3" name="Content Placeholder 2">
            <a:extLst>
              <a:ext uri="{FF2B5EF4-FFF2-40B4-BE49-F238E27FC236}">
                <a16:creationId xmlns:a16="http://schemas.microsoft.com/office/drawing/2014/main" id="{B17E8511-5DF7-A6CC-FB6B-6F7151F8969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Ex. [CLS] (Classification Token) and [SEP] (Separator Token) </a:t>
            </a:r>
            <a:endParaRPr lang="en-US" dirty="0"/>
          </a:p>
          <a:p>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endParaRPr lang="en-US" dirty="0"/>
          </a:p>
          <a:p>
            <a:endParaRPr lang="en-US" dirty="0"/>
          </a:p>
          <a:p>
            <a:endParaRPr lang="en-US" dirty="0"/>
          </a:p>
        </p:txBody>
      </p:sp>
    </p:spTree>
    <p:extLst>
      <p:ext uri="{BB962C8B-B14F-4D97-AF65-F5344CB8AC3E}">
        <p14:creationId xmlns:p14="http://schemas.microsoft.com/office/powerpoint/2010/main" val="45401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err="1"/>
              <a:t>Mythodology</a:t>
            </a:r>
            <a:r>
              <a:rPr lang="en-US" dirty="0"/>
              <a:t> LMAO</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marL="0" indent="0">
              <a:buNone/>
            </a:pPr>
            <a:r>
              <a:rPr lang="en-US" dirty="0" err="1"/>
              <a:t>Theres</a:t>
            </a:r>
            <a:r>
              <a:rPr lang="en-US" dirty="0"/>
              <a:t> this horny lightning old guy right. He FUCKS </a:t>
            </a:r>
            <a:r>
              <a:rPr lang="en-US" dirty="0" err="1"/>
              <a:t>bruh</a:t>
            </a:r>
            <a:r>
              <a:rPr lang="en-US" dirty="0"/>
              <a:t> and yeah.</a:t>
            </a:r>
          </a:p>
          <a:p>
            <a:pPr marL="514350" indent="-514350">
              <a:buAutoNum type="arabicPeriod"/>
            </a:pPr>
            <a:r>
              <a:rPr lang="en-US" b="1" dirty="0">
                <a:ea typeface="+mn-lt"/>
                <a:cs typeface="+mn-lt"/>
              </a:rPr>
              <a:t>Input Data:</a:t>
            </a:r>
            <a:r>
              <a:rPr lang="en-US" dirty="0">
                <a:ea typeface="+mn-lt"/>
                <a:cs typeface="+mn-lt"/>
              </a:rPr>
              <a:t> Provide context and question.</a:t>
            </a:r>
          </a:p>
          <a:p>
            <a:pPr marL="514350" indent="-514350">
              <a:buAutoNum type="arabicPeriod"/>
            </a:pPr>
            <a:r>
              <a:rPr lang="en-US" b="1" dirty="0">
                <a:ea typeface="+mn-lt"/>
                <a:cs typeface="+mn-lt"/>
              </a:rPr>
              <a:t>BERT Encoding:</a:t>
            </a:r>
            <a:r>
              <a:rPr lang="en-US" dirty="0">
                <a:ea typeface="+mn-lt"/>
                <a:cs typeface="+mn-lt"/>
              </a:rPr>
              <a:t> Convert input text into numerical representations using BERT.</a:t>
            </a:r>
            <a:endParaRPr lang="en-US" dirty="0"/>
          </a:p>
          <a:p>
            <a:pPr marL="514350" indent="-514350">
              <a:buAutoNum type="arabicPeriod"/>
            </a:pPr>
            <a:r>
              <a:rPr lang="en-US" b="1" dirty="0">
                <a:ea typeface="+mn-lt"/>
                <a:cs typeface="+mn-lt"/>
              </a:rPr>
              <a:t>QA Model:</a:t>
            </a:r>
            <a:r>
              <a:rPr lang="en-US" dirty="0">
                <a:ea typeface="+mn-lt"/>
                <a:cs typeface="+mn-lt"/>
              </a:rPr>
              <a:t> Implement an Extractive QA model.</a:t>
            </a:r>
            <a:endParaRPr lang="en-US" dirty="0"/>
          </a:p>
          <a:p>
            <a:pPr marL="514350" indent="-514350">
              <a:buAutoNum type="arabicPeriod"/>
            </a:pPr>
            <a:r>
              <a:rPr lang="en-US" b="1" dirty="0">
                <a:ea typeface="+mn-lt"/>
                <a:cs typeface="+mn-lt"/>
              </a:rPr>
              <a:t>Answer Generation:</a:t>
            </a:r>
            <a:r>
              <a:rPr lang="en-US" dirty="0">
                <a:ea typeface="+mn-lt"/>
                <a:cs typeface="+mn-lt"/>
              </a:rPr>
              <a:t> Generate answers based on encoded context and question.</a:t>
            </a:r>
          </a:p>
          <a:p>
            <a:pPr marL="514350" indent="-51435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978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lnSpcReduction="10000"/>
          </a:bodyPr>
          <a:lstStyle/>
          <a:p>
            <a:r>
              <a:rPr lang="en-US" dirty="0"/>
              <a:t>Input Data &amp; BERT Encoding:</a:t>
            </a:r>
          </a:p>
          <a:p>
            <a:pPr lvl="1">
              <a:buFont typeface="Courier New" panose="020B0604020202020204" pitchFamily="34" charset="0"/>
              <a:buChar char="o"/>
            </a:pPr>
            <a:r>
              <a:rPr lang="en-US" dirty="0">
                <a:latin typeface="Corbel Light"/>
              </a:rPr>
              <a:t>Utilizing regular expressions to clean text </a:t>
            </a:r>
          </a:p>
          <a:p>
            <a:pPr lvl="2">
              <a:buFont typeface="Wingdings" panose="020B0604020202020204" pitchFamily="34" charset="0"/>
              <a:buChar char="§"/>
            </a:pPr>
            <a:r>
              <a:rPr lang="en-US" dirty="0">
                <a:latin typeface="Corbel Light"/>
              </a:rPr>
              <a:t>(I.E. punctuation, special characters, tabs)</a:t>
            </a:r>
          </a:p>
          <a:p>
            <a:pPr lvl="1">
              <a:buFont typeface="Courier New" panose="020B0604020202020204" pitchFamily="34" charset="0"/>
              <a:buChar char="o"/>
            </a:pPr>
            <a:r>
              <a:rPr lang="en-US" dirty="0">
                <a:latin typeface="Corbel Light"/>
              </a:rPr>
              <a:t>Create BERT formatted Dataset [Questions, Context, Answer]</a:t>
            </a:r>
          </a:p>
          <a:p>
            <a:pPr lvl="2">
              <a:buFont typeface="Wingdings" panose="020B0604020202020204" pitchFamily="34" charset="0"/>
              <a:buChar char="§"/>
            </a:pPr>
            <a:r>
              <a:rPr lang="en-US" dirty="0">
                <a:latin typeface="Corbel Light"/>
              </a:rPr>
              <a:t>Questions:</a:t>
            </a:r>
          </a:p>
          <a:p>
            <a:pPr lvl="3"/>
            <a:r>
              <a:rPr lang="en-US" dirty="0">
                <a:latin typeface="Corbel Light"/>
              </a:rPr>
              <a:t>Utilizing NER, Named Entity Recognition, to determine subjects to make questions with. Then using question structures to make simple questions</a:t>
            </a:r>
          </a:p>
          <a:p>
            <a:pPr lvl="2">
              <a:buFont typeface="Wingdings" panose="020B0604020202020204" pitchFamily="34" charset="0"/>
              <a:buChar char="§"/>
            </a:pPr>
            <a:r>
              <a:rPr lang="en-US" dirty="0">
                <a:latin typeface="Corbel Light"/>
              </a:rPr>
              <a:t>Context:</a:t>
            </a:r>
          </a:p>
          <a:p>
            <a:pPr lvl="3"/>
            <a:r>
              <a:rPr lang="en-US" dirty="0">
                <a:latin typeface="Corbel Light"/>
              </a:rPr>
              <a:t>Processed text is turned into size of 512 token chunks to ensure the BERT architecture accepts the shape of the dataset. When tokenized, additional [PAD] Labels ensure the shape size is uniform throughout the model.</a:t>
            </a:r>
          </a:p>
          <a:p>
            <a:pPr lvl="2">
              <a:buFont typeface="Wingdings" panose="020B0604020202020204" pitchFamily="34" charset="0"/>
              <a:buChar char="§"/>
            </a:pPr>
            <a:r>
              <a:rPr lang="en-US" dirty="0">
                <a:latin typeface="Corbel Light"/>
              </a:rPr>
              <a:t>Answers:</a:t>
            </a:r>
          </a:p>
          <a:p>
            <a:pPr lvl="3"/>
            <a:r>
              <a:rPr lang="en-US" dirty="0">
                <a:latin typeface="Corbel Light"/>
              </a:rPr>
              <a:t>Utilized window size of 10 words before and after an entity in the processed text to extract relevant information that answers the question.</a:t>
            </a:r>
            <a:endParaRPr lang="en-US" dirty="0">
              <a:solidFill>
                <a:srgbClr val="000000"/>
              </a:solidFill>
              <a:latin typeface="Corbel Light"/>
            </a:endParaRPr>
          </a:p>
          <a:p>
            <a:pPr lvl="3"/>
            <a:endParaRPr lang="en-US" dirty="0">
              <a:latin typeface="Corbel Light"/>
            </a:endParaRPr>
          </a:p>
          <a:p>
            <a:pPr lvl="3"/>
            <a:endParaRPr lang="en-US" dirty="0">
              <a:latin typeface="Corbel Light"/>
            </a:endParaRPr>
          </a:p>
          <a:p>
            <a:pPr lvl="1">
              <a:buFont typeface="Courier New" panose="020B0604020202020204" pitchFamily="34" charset="0"/>
              <a:buChar char="o"/>
            </a:pPr>
            <a:endParaRPr lang="en-US" dirty="0">
              <a:latin typeface="Corbel Light"/>
              <a:cs typeface="Arial"/>
            </a:endParaRPr>
          </a:p>
          <a:p>
            <a:pPr marL="457200" lvl="1" indent="0">
              <a:buNone/>
            </a:pPr>
            <a:endParaRPr lang="en-US" dirty="0">
              <a:latin typeface="Arial"/>
              <a:cs typeface="Arial"/>
            </a:endParaRPr>
          </a:p>
          <a:p>
            <a:pPr lvl="1">
              <a:buFont typeface="Courier New" panose="020B0604020202020204" pitchFamily="34" charset="0"/>
              <a:buChar char="o"/>
            </a:pPr>
            <a:endParaRPr lang="en-US" dirty="0">
              <a:latin typeface="Arial"/>
              <a:cs typeface="Arial"/>
            </a:endParaRPr>
          </a:p>
        </p:txBody>
      </p:sp>
    </p:spTree>
    <p:extLst>
      <p:ext uri="{BB962C8B-B14F-4D97-AF65-F5344CB8AC3E}">
        <p14:creationId xmlns:p14="http://schemas.microsoft.com/office/powerpoint/2010/main" val="3197292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3F17-EC4E-4867-CDB4-DDF87F37C1EA}"/>
              </a:ext>
            </a:extLst>
          </p:cNvPr>
          <p:cNvSpPr>
            <a:spLocks noGrp="1"/>
          </p:cNvSpPr>
          <p:nvPr>
            <p:ph type="title"/>
          </p:nvPr>
        </p:nvSpPr>
        <p:spPr/>
        <p:txBody>
          <a:bodyPr/>
          <a:lstStyle/>
          <a:p>
            <a:r>
              <a:rPr lang="en-US">
                <a:latin typeface="Modern No. 20"/>
              </a:rPr>
              <a:t>Implementation</a:t>
            </a:r>
            <a:endParaRPr lang="en-US"/>
          </a:p>
        </p:txBody>
      </p:sp>
      <p:sp>
        <p:nvSpPr>
          <p:cNvPr id="3" name="Content Placeholder 2">
            <a:extLst>
              <a:ext uri="{FF2B5EF4-FFF2-40B4-BE49-F238E27FC236}">
                <a16:creationId xmlns:a16="http://schemas.microsoft.com/office/drawing/2014/main" id="{04E851EB-B3B7-8C27-4614-612BEDE5E076}"/>
              </a:ext>
            </a:extLst>
          </p:cNvPr>
          <p:cNvSpPr>
            <a:spLocks noGrp="1"/>
          </p:cNvSpPr>
          <p:nvPr>
            <p:ph idx="1"/>
          </p:nvPr>
        </p:nvSpPr>
        <p:spPr/>
        <p:txBody>
          <a:bodyPr vert="horz" lIns="91440" tIns="45720" rIns="91440" bIns="45720" rtlCol="0" anchor="t">
            <a:normAutofit/>
          </a:bodyPr>
          <a:lstStyle/>
          <a:p>
            <a:r>
              <a:rPr lang="en-US">
                <a:latin typeface="Corbel Light"/>
              </a:rPr>
              <a:t>BERT Tokenizer Encoder: </a:t>
            </a:r>
            <a:endParaRPr lang="en-US"/>
          </a:p>
          <a:p>
            <a:pPr lvl="1"/>
            <a:r>
              <a:rPr lang="en-US">
                <a:latin typeface="Corbel Light"/>
              </a:rPr>
              <a:t>Enable BERT to process raw text inputs effectively </a:t>
            </a:r>
            <a:endParaRPr lang="en-US">
              <a:solidFill>
                <a:srgbClr val="000000"/>
              </a:solidFill>
              <a:latin typeface="Corbel Light"/>
            </a:endParaRPr>
          </a:p>
          <a:p>
            <a:pPr lvl="1"/>
            <a:r>
              <a:rPr lang="en-US">
                <a:latin typeface="Corbel Light"/>
              </a:rPr>
              <a:t>Determine Input ID, or numerical representation of tokens </a:t>
            </a:r>
            <a:endParaRPr lang="en-US">
              <a:solidFill>
                <a:srgbClr val="000000"/>
              </a:solidFill>
              <a:latin typeface="Corbel Light"/>
            </a:endParaRPr>
          </a:p>
          <a:p>
            <a:pPr lvl="1"/>
            <a:r>
              <a:rPr lang="en-US">
                <a:latin typeface="Corbel Light"/>
              </a:rPr>
              <a:t>Attention mask, or indication BERT focus on relevant tokens during processing </a:t>
            </a:r>
            <a:endParaRPr lang="en-US">
              <a:solidFill>
                <a:srgbClr val="000000"/>
              </a:solidFill>
              <a:latin typeface="Corbel Light"/>
            </a:endParaRPr>
          </a:p>
          <a:p>
            <a:r>
              <a:rPr lang="en-US">
                <a:latin typeface="Corbel Light"/>
              </a:rPr>
              <a:t>Libraries: </a:t>
            </a:r>
            <a:endParaRPr lang="en-US"/>
          </a:p>
          <a:p>
            <a:pPr lvl="1"/>
            <a:r>
              <a:rPr lang="en-US" err="1">
                <a:latin typeface="Corbel Light"/>
              </a:rPr>
              <a:t>BERTTokenizer</a:t>
            </a:r>
            <a:r>
              <a:rPr lang="en-US">
                <a:latin typeface="Corbel Light"/>
              </a:rPr>
              <a:t>, </a:t>
            </a:r>
            <a:r>
              <a:rPr lang="en-US" err="1">
                <a:latin typeface="Corbel Light"/>
              </a:rPr>
              <a:t>spaCy</a:t>
            </a:r>
            <a:r>
              <a:rPr lang="en-US">
                <a:latin typeface="Corbel Light"/>
              </a:rPr>
              <a:t>, </a:t>
            </a:r>
            <a:r>
              <a:rPr lang="en-US" err="1">
                <a:latin typeface="Corbel Light"/>
              </a:rPr>
              <a:t>nltk</a:t>
            </a:r>
            <a:r>
              <a:rPr lang="en-US">
                <a:latin typeface="Corbel Light"/>
              </a:rPr>
              <a:t>, re, </a:t>
            </a:r>
            <a:r>
              <a:rPr lang="en-US" err="1">
                <a:latin typeface="Corbel Light"/>
              </a:rPr>
              <a:t>json</a:t>
            </a:r>
            <a:r>
              <a:rPr lang="en-US">
                <a:latin typeface="Corbel Light"/>
              </a:rPr>
              <a:t>, and </a:t>
            </a:r>
            <a:r>
              <a:rPr lang="en-US" err="1">
                <a:latin typeface="Corbel Light"/>
              </a:rPr>
              <a:t>os</a:t>
            </a:r>
            <a:r>
              <a:rPr lang="en-US">
                <a:latin typeface="Corbel Light"/>
              </a:rPr>
              <a:t> </a:t>
            </a:r>
            <a:endParaRPr lang="en-US"/>
          </a:p>
          <a:p>
            <a:endParaRPr lang="en-US"/>
          </a:p>
          <a:p>
            <a:endParaRPr lang="en-US"/>
          </a:p>
        </p:txBody>
      </p:sp>
    </p:spTree>
    <p:extLst>
      <p:ext uri="{BB962C8B-B14F-4D97-AF65-F5344CB8AC3E}">
        <p14:creationId xmlns:p14="http://schemas.microsoft.com/office/powerpoint/2010/main" val="291285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9840-3D9E-99DB-7FED-06ABD9F34474}"/>
              </a:ext>
            </a:extLst>
          </p:cNvPr>
          <p:cNvSpPr>
            <a:spLocks noGrp="1"/>
          </p:cNvSpPr>
          <p:nvPr>
            <p:ph type="title"/>
          </p:nvPr>
        </p:nvSpPr>
        <p:spPr/>
        <p:txBody>
          <a:bodyPr/>
          <a:lstStyle/>
          <a:p>
            <a:r>
              <a:rPr lang="en-US" dirty="0"/>
              <a:t>Implementation (Cont.)</a:t>
            </a:r>
          </a:p>
        </p:txBody>
      </p:sp>
      <p:sp>
        <p:nvSpPr>
          <p:cNvPr id="3" name="Content Placeholder 2">
            <a:extLst>
              <a:ext uri="{FF2B5EF4-FFF2-40B4-BE49-F238E27FC236}">
                <a16:creationId xmlns:a16="http://schemas.microsoft.com/office/drawing/2014/main" id="{02C13BB0-4BC8-292B-4C07-6D7D0DFA8786}"/>
              </a:ext>
            </a:extLst>
          </p:cNvPr>
          <p:cNvSpPr>
            <a:spLocks noGrp="1"/>
          </p:cNvSpPr>
          <p:nvPr>
            <p:ph idx="1"/>
          </p:nvPr>
        </p:nvSpPr>
        <p:spPr/>
        <p:txBody>
          <a:bodyPr vert="horz" lIns="91440" tIns="45720" rIns="91440" bIns="45720" rtlCol="0" anchor="t">
            <a:normAutofit/>
          </a:bodyPr>
          <a:lstStyle/>
          <a:p>
            <a:r>
              <a:rPr lang="en-US" b="1" dirty="0"/>
              <a:t>(QA Model) Extractive QA BERT Model:</a:t>
            </a:r>
          </a:p>
          <a:p>
            <a:pPr lvl="1">
              <a:buFont typeface="Courier New" panose="020B0604020202020204" pitchFamily="34" charset="0"/>
              <a:buChar char="o"/>
            </a:pPr>
            <a:r>
              <a:rPr lang="en-US" dirty="0"/>
              <a:t>Utilizing Hugging Face Transformer library to utilize pretrained model to obtain comprehension between relationship between question and context. </a:t>
            </a:r>
          </a:p>
          <a:p>
            <a:pPr lvl="2">
              <a:buFont typeface="Wingdings" panose="020B0604020202020204" pitchFamily="34" charset="0"/>
              <a:buChar char="§"/>
            </a:pPr>
            <a:r>
              <a:rPr lang="en-US" dirty="0"/>
              <a:t>Necessary as to teach the model a general 'sense' of questions and extraction of context that should have context</a:t>
            </a:r>
          </a:p>
          <a:p>
            <a:r>
              <a:rPr lang="en-US" b="1" dirty="0"/>
              <a:t>Finetuning:</a:t>
            </a:r>
            <a:endParaRPr lang="en-US" dirty="0"/>
          </a:p>
          <a:p>
            <a:pPr lvl="1">
              <a:buFont typeface="Courier New" panose="020B0604020202020204" pitchFamily="34" charset="0"/>
              <a:buChar char="o"/>
            </a:pPr>
            <a:r>
              <a:rPr lang="en-US" dirty="0"/>
              <a:t>Using the preprocessed "specific domain" dataset, allows the model to further understand the domain specific question structure. </a:t>
            </a:r>
            <a:endParaRPr lang="en-US" b="1" dirty="0"/>
          </a:p>
          <a:p>
            <a:r>
              <a:rPr lang="en-US" dirty="0"/>
              <a:t>Libraries:</a:t>
            </a:r>
          </a:p>
          <a:p>
            <a:pPr lvl="1"/>
            <a:r>
              <a:rPr lang="en-US" dirty="0" err="1">
                <a:ea typeface="+mn-lt"/>
                <a:cs typeface="+mn-lt"/>
              </a:rPr>
              <a:t>Pytorch</a:t>
            </a:r>
            <a:r>
              <a:rPr lang="en-US" dirty="0">
                <a:ea typeface="+mn-lt"/>
                <a:cs typeface="+mn-lt"/>
              </a:rPr>
              <a:t> Dataset, </a:t>
            </a:r>
            <a:r>
              <a:rPr lang="en-US" dirty="0" err="1">
                <a:ea typeface="+mn-lt"/>
                <a:cs typeface="+mn-lt"/>
              </a:rPr>
              <a:t>DataLoader</a:t>
            </a:r>
            <a:r>
              <a:rPr lang="en-US" dirty="0">
                <a:ea typeface="+mn-lt"/>
                <a:cs typeface="+mn-lt"/>
              </a:rPr>
              <a:t> libraries, transformer library</a:t>
            </a:r>
            <a:endParaRPr lang="en-US" dirty="0"/>
          </a:p>
        </p:txBody>
      </p:sp>
    </p:spTree>
    <p:extLst>
      <p:ext uri="{BB962C8B-B14F-4D97-AF65-F5344CB8AC3E}">
        <p14:creationId xmlns:p14="http://schemas.microsoft.com/office/powerpoint/2010/main" val="99280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8A4-B0EC-5F02-16E3-DD7B632BDAAB}"/>
              </a:ext>
            </a:extLst>
          </p:cNvPr>
          <p:cNvSpPr>
            <a:spLocks noGrp="1"/>
          </p:cNvSpPr>
          <p:nvPr>
            <p:ph type="title"/>
          </p:nvPr>
        </p:nvSpPr>
        <p:spPr/>
        <p:txBody>
          <a:bodyPr/>
          <a:lstStyle/>
          <a:p>
            <a:r>
              <a:rPr lang="en-US" dirty="0"/>
              <a:t>BERT Model</a:t>
            </a:r>
          </a:p>
        </p:txBody>
      </p:sp>
      <p:sp>
        <p:nvSpPr>
          <p:cNvPr id="3" name="Content Placeholder 2">
            <a:extLst>
              <a:ext uri="{FF2B5EF4-FFF2-40B4-BE49-F238E27FC236}">
                <a16:creationId xmlns:a16="http://schemas.microsoft.com/office/drawing/2014/main" id="{69BD296F-3EBE-6D90-0F81-900B0C566576}"/>
              </a:ext>
            </a:extLst>
          </p:cNvPr>
          <p:cNvSpPr>
            <a:spLocks noGrp="1"/>
          </p:cNvSpPr>
          <p:nvPr>
            <p:ph idx="1"/>
          </p:nvPr>
        </p:nvSpPr>
        <p:spPr/>
        <p:txBody>
          <a:bodyPr vert="horz" lIns="91440" tIns="45720" rIns="91440" bIns="45720" rtlCol="0" anchor="t">
            <a:normAutofit/>
          </a:bodyPr>
          <a:lstStyle/>
          <a:p>
            <a:r>
              <a:rPr lang="en-US" dirty="0">
                <a:ea typeface="+mn-lt"/>
                <a:cs typeface="+mn-lt"/>
              </a:rPr>
              <a:t>BERT QA model: </a:t>
            </a:r>
            <a:endParaRPr lang="en-US" dirty="0"/>
          </a:p>
          <a:p>
            <a:pPr lvl="1">
              <a:buFont typeface="Courier New" panose="020B0604020202020204" pitchFamily="34" charset="0"/>
              <a:buChar char="o"/>
            </a:pPr>
            <a:r>
              <a:rPr lang="en-US" dirty="0">
                <a:ea typeface="+mn-lt"/>
                <a:cs typeface="+mn-lt"/>
              </a:rPr>
              <a:t>A neural network architecture for question answering.</a:t>
            </a:r>
            <a:endParaRPr lang="en-US" dirty="0"/>
          </a:p>
          <a:p>
            <a:r>
              <a:rPr lang="en-US" dirty="0">
                <a:ea typeface="+mn-lt"/>
                <a:cs typeface="+mn-lt"/>
              </a:rPr>
              <a:t>BERT:</a:t>
            </a:r>
          </a:p>
          <a:p>
            <a:pPr lvl="1">
              <a:buFont typeface="Courier New" panose="020B0604020202020204" pitchFamily="34" charset="0"/>
              <a:buChar char="o"/>
            </a:pPr>
            <a:r>
              <a:rPr lang="en-US" dirty="0">
                <a:ea typeface="+mn-lt"/>
                <a:cs typeface="+mn-lt"/>
              </a:rPr>
              <a:t> Bidirectional Encoder Representations from Transformers</a:t>
            </a:r>
          </a:p>
          <a:p>
            <a:pPr lvl="1">
              <a:buFont typeface="Courier New" panose="020B0604020202020204" pitchFamily="34" charset="0"/>
              <a:buChar char="o"/>
            </a:pPr>
            <a:r>
              <a:rPr lang="en-US" dirty="0">
                <a:ea typeface="+mn-lt"/>
                <a:cs typeface="+mn-lt"/>
              </a:rPr>
              <a:t>A pre-trained language model understanding word relationships in sentences.</a:t>
            </a:r>
            <a:endParaRPr lang="en-US" dirty="0"/>
          </a:p>
          <a:p>
            <a:r>
              <a:rPr lang="en-US" dirty="0">
                <a:ea typeface="+mn-lt"/>
                <a:cs typeface="+mn-lt"/>
              </a:rPr>
              <a:t>Fine-tuning: </a:t>
            </a:r>
          </a:p>
          <a:p>
            <a:pPr lvl="1">
              <a:buFont typeface="Courier New" panose="020B0604020202020204" pitchFamily="34" charset="0"/>
              <a:buChar char="o"/>
            </a:pPr>
            <a:r>
              <a:rPr lang="en-US" dirty="0">
                <a:ea typeface="+mn-lt"/>
                <a:cs typeface="+mn-lt"/>
              </a:rPr>
              <a:t>BERT is trained on question-answer pairs, enabling nuanced understanding of connections between questions and answers in text passages.</a:t>
            </a:r>
            <a:endParaRPr lang="en-US" dirty="0"/>
          </a:p>
        </p:txBody>
      </p:sp>
    </p:spTree>
    <p:extLst>
      <p:ext uri="{BB962C8B-B14F-4D97-AF65-F5344CB8AC3E}">
        <p14:creationId xmlns:p14="http://schemas.microsoft.com/office/powerpoint/2010/main" val="103324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6E96-AE38-BBDB-E836-82777B14EB5C}"/>
              </a:ext>
            </a:extLst>
          </p:cNvPr>
          <p:cNvSpPr>
            <a:spLocks noGrp="1"/>
          </p:cNvSpPr>
          <p:nvPr>
            <p:ph type="title"/>
          </p:nvPr>
        </p:nvSpPr>
        <p:spPr/>
        <p:txBody>
          <a:bodyPr/>
          <a:lstStyle/>
          <a:p>
            <a:r>
              <a:rPr lang="en-US" dirty="0">
                <a:latin typeface="Modern No. 20"/>
              </a:rPr>
              <a:t>Implementation</a:t>
            </a:r>
            <a:endParaRPr lang="en-US" dirty="0"/>
          </a:p>
        </p:txBody>
      </p:sp>
      <p:sp>
        <p:nvSpPr>
          <p:cNvPr id="3" name="Content Placeholder 2">
            <a:extLst>
              <a:ext uri="{FF2B5EF4-FFF2-40B4-BE49-F238E27FC236}">
                <a16:creationId xmlns:a16="http://schemas.microsoft.com/office/drawing/2014/main" id="{7341B1B8-C4F0-93F8-7A54-0A0A20C789CC}"/>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t>Answer Generation</a:t>
            </a:r>
          </a:p>
          <a:p>
            <a:pPr marL="514350" indent="-514350"/>
            <a:r>
              <a:rPr lang="en-US" dirty="0"/>
              <a:t>Loading saved model, and using it to tokenize a given question and context</a:t>
            </a:r>
          </a:p>
          <a:p>
            <a:pPr marL="971550" lvl="1">
              <a:buFont typeface="Courier New" panose="020B0604020202020204" pitchFamily="34" charset="0"/>
              <a:buChar char="o"/>
            </a:pPr>
            <a:r>
              <a:rPr lang="en-US" dirty="0"/>
              <a:t>NOTE: Context needs to be given with the question in order to generate an answer</a:t>
            </a:r>
          </a:p>
          <a:p>
            <a:pPr marL="1428750" lvl="2">
              <a:buFont typeface="Wingdings" panose="020B0604020202020204" pitchFamily="34" charset="0"/>
              <a:buChar char="§"/>
            </a:pPr>
            <a:r>
              <a:rPr lang="en-US" dirty="0"/>
              <a:t>Resolved with RAG, or </a:t>
            </a:r>
            <a:r>
              <a:rPr lang="en-US" dirty="0">
                <a:ea typeface="+mn-lt"/>
                <a:cs typeface="+mn-lt"/>
              </a:rPr>
              <a:t>Retrieval-Augmented Generation.</a:t>
            </a:r>
          </a:p>
          <a:p>
            <a:pPr marL="514350"/>
            <a:r>
              <a:rPr lang="en-US" dirty="0"/>
              <a:t>Determining if the model is able to answer </a:t>
            </a:r>
            <a:r>
              <a:rPr lang="en-US" dirty="0" err="1"/>
              <a:t>rudementary</a:t>
            </a:r>
            <a:r>
              <a:rPr lang="en-US" dirty="0"/>
              <a:t> questions that include:</a:t>
            </a:r>
          </a:p>
          <a:p>
            <a:pPr marL="971550" lvl="1">
              <a:buFont typeface="Courier New" panose="020B0604020202020204" pitchFamily="34" charset="0"/>
              <a:buChar char="o"/>
            </a:pPr>
            <a:r>
              <a:rPr lang="en-US" dirty="0"/>
              <a:t>"What is SUAS?"</a:t>
            </a:r>
          </a:p>
          <a:p>
            <a:pPr marL="971550" lvl="1">
              <a:buFont typeface="Courier New" panose="020B0604020202020204" pitchFamily="34" charset="0"/>
              <a:buChar char="o"/>
            </a:pPr>
            <a:r>
              <a:rPr lang="en-US" dirty="0"/>
              <a:t>"What is GCS?"</a:t>
            </a:r>
          </a:p>
          <a:p>
            <a:pPr marL="971550" lvl="1">
              <a:buFont typeface="Courier New" panose="020B0604020202020204" pitchFamily="34" charset="0"/>
              <a:buChar char="o"/>
            </a:pPr>
            <a:r>
              <a:rPr lang="en-US" dirty="0"/>
              <a:t>"What are the SUAS objects?"</a:t>
            </a:r>
          </a:p>
        </p:txBody>
      </p:sp>
    </p:spTree>
    <p:extLst>
      <p:ext uri="{BB962C8B-B14F-4D97-AF65-F5344CB8AC3E}">
        <p14:creationId xmlns:p14="http://schemas.microsoft.com/office/powerpoint/2010/main" val="114621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t>Due to requiring a sufficient context to come with a question, the model has limitations until RAG is implemented.</a:t>
            </a:r>
          </a:p>
          <a:p>
            <a:r>
              <a:rPr lang="en-US" dirty="0"/>
              <a:t>Can provide rough answers to some basic questions:</a:t>
            </a:r>
          </a:p>
          <a:p>
            <a:pPr marL="0" indent="0">
              <a:buNone/>
            </a:pPr>
            <a:r>
              <a:rPr lang="en-US" dirty="0"/>
              <a:t>"What is SUAS?"</a:t>
            </a:r>
          </a:p>
          <a:p>
            <a:pPr marL="0" indent="0">
              <a:buNone/>
            </a:pPr>
            <a:endParaRPr lang="en-US" dirty="0"/>
          </a:p>
          <a:p>
            <a:pPr marL="0" indent="0">
              <a:buNone/>
            </a:pPr>
            <a:r>
              <a:rPr lang="en-US" dirty="0">
                <a:ea typeface="+mn-lt"/>
                <a:cs typeface="+mn-lt"/>
              </a:rPr>
              <a:t>"What is SUAS competition technical design?"</a:t>
            </a:r>
            <a:endParaRPr lang="en-US" dirty="0"/>
          </a:p>
        </p:txBody>
      </p:sp>
      <p:pic>
        <p:nvPicPr>
          <p:cNvPr id="5" name="Picture 4">
            <a:extLst>
              <a:ext uri="{FF2B5EF4-FFF2-40B4-BE49-F238E27FC236}">
                <a16:creationId xmlns:a16="http://schemas.microsoft.com/office/drawing/2014/main" id="{AA3E67E2-7A5E-4133-FBD1-A4EBB86BB439}"/>
              </a:ext>
            </a:extLst>
          </p:cNvPr>
          <p:cNvPicPr>
            <a:picLocks noChangeAspect="1"/>
          </p:cNvPicPr>
          <p:nvPr/>
        </p:nvPicPr>
        <p:blipFill>
          <a:blip r:embed="rId2"/>
          <a:stretch>
            <a:fillRect/>
          </a:stretch>
        </p:blipFill>
        <p:spPr>
          <a:xfrm>
            <a:off x="838972" y="3655283"/>
            <a:ext cx="9772650" cy="247650"/>
          </a:xfrm>
          <a:prstGeom prst="rect">
            <a:avLst/>
          </a:prstGeom>
        </p:spPr>
      </p:pic>
      <p:pic>
        <p:nvPicPr>
          <p:cNvPr id="6" name="Picture 5">
            <a:extLst>
              <a:ext uri="{FF2B5EF4-FFF2-40B4-BE49-F238E27FC236}">
                <a16:creationId xmlns:a16="http://schemas.microsoft.com/office/drawing/2014/main" id="{A3E1F5E3-3467-1248-4DFB-6E0F0C931551}"/>
              </a:ext>
            </a:extLst>
          </p:cNvPr>
          <p:cNvPicPr>
            <a:picLocks noChangeAspect="1"/>
          </p:cNvPicPr>
          <p:nvPr/>
        </p:nvPicPr>
        <p:blipFill>
          <a:blip r:embed="rId3"/>
          <a:stretch>
            <a:fillRect/>
          </a:stretch>
        </p:blipFill>
        <p:spPr>
          <a:xfrm>
            <a:off x="838457" y="4724657"/>
            <a:ext cx="10267950" cy="209550"/>
          </a:xfrm>
          <a:prstGeom prst="rect">
            <a:avLst/>
          </a:prstGeom>
        </p:spPr>
      </p:pic>
    </p:spTree>
    <p:extLst>
      <p:ext uri="{BB962C8B-B14F-4D97-AF65-F5344CB8AC3E}">
        <p14:creationId xmlns:p14="http://schemas.microsoft.com/office/powerpoint/2010/main" val="266334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Large weakness in using NER as it struggled to see several important words like "ODLC" and additional usage of TF-IDF did not catch this issue. </a:t>
            </a:r>
            <a:endParaRPr lang="en-US" dirty="0"/>
          </a:p>
          <a:p>
            <a:pPr lvl="1">
              <a:buFont typeface="Courier New" panose="020B0604020202020204" pitchFamily="34" charset="0"/>
              <a:buChar char="o"/>
            </a:pPr>
            <a:r>
              <a:rPr lang="en-US" dirty="0">
                <a:latin typeface="Corbel Light"/>
              </a:rPr>
              <a:t>Attempts to use Bio-tagging to increase the odds of finding entities/subjects to create questions also was futile.</a:t>
            </a:r>
          </a:p>
          <a:p>
            <a:r>
              <a:rPr lang="en-US" dirty="0">
                <a:latin typeface="Corbel Light"/>
              </a:rPr>
              <a:t>Limitation in the specific domain unless an extreme amount of Aerospace specific paperwork can be used</a:t>
            </a:r>
          </a:p>
          <a:p>
            <a:r>
              <a:rPr lang="en-US" dirty="0">
                <a:latin typeface="Corbel Light"/>
              </a:rPr>
              <a:t>Emphasis in the necessary need for RAG, or Retrieval-Augmented Generation</a:t>
            </a:r>
            <a:endParaRPr lang="en-US" dirty="0"/>
          </a:p>
          <a:p>
            <a:pPr lvl="1">
              <a:buFont typeface="Courier New" panose="020B0604020202020204" pitchFamily="34" charset="0"/>
              <a:buChar char="o"/>
            </a:pPr>
            <a:r>
              <a:rPr lang="en-US" dirty="0">
                <a:latin typeface="Corbel Light"/>
              </a:rPr>
              <a:t>The process of optimizing the output of a large language model</a:t>
            </a:r>
          </a:p>
        </p:txBody>
      </p:sp>
    </p:spTree>
    <p:extLst>
      <p:ext uri="{BB962C8B-B14F-4D97-AF65-F5344CB8AC3E}">
        <p14:creationId xmlns:p14="http://schemas.microsoft.com/office/powerpoint/2010/main" val="52931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FE9E-DFE3-6F8F-B572-646776F4414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84F8884-752C-408A-CE1A-9F120A5DCDB5}"/>
              </a:ext>
            </a:extLst>
          </p:cNvPr>
          <p:cNvSpPr>
            <a:spLocks noGrp="1"/>
          </p:cNvSpPr>
          <p:nvPr>
            <p:ph idx="1"/>
          </p:nvPr>
        </p:nvSpPr>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80969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fontScale="92500" lnSpcReduction="10000"/>
          </a:bodyPr>
          <a:lstStyle/>
          <a:p>
            <a:r>
              <a:rPr lang="en-US" dirty="0">
                <a:latin typeface="Corbel Light"/>
              </a:rPr>
              <a:t>Dataset Optimization:</a:t>
            </a:r>
          </a:p>
          <a:p>
            <a:pPr lvl="1"/>
            <a:r>
              <a:rPr lang="en-US" dirty="0">
                <a:latin typeface="Corbel Light"/>
              </a:rPr>
              <a:t>Testing indicated NER with </a:t>
            </a:r>
            <a:r>
              <a:rPr lang="en-US" dirty="0" err="1">
                <a:latin typeface="Corbel Light"/>
              </a:rPr>
              <a:t>SpaCy</a:t>
            </a:r>
            <a:r>
              <a:rPr lang="en-US" dirty="0">
                <a:latin typeface="Corbel Light"/>
              </a:rPr>
              <a:t> as optimal. Specifically using </a:t>
            </a:r>
            <a:r>
              <a:rPr lang="en-US" dirty="0" err="1">
                <a:latin typeface="Corbel Light"/>
              </a:rPr>
              <a:t>core_web_lg</a:t>
            </a:r>
            <a:endParaRPr lang="en-US" dirty="0">
              <a:latin typeface="Corbel Light"/>
            </a:endParaRPr>
          </a:p>
          <a:p>
            <a:r>
              <a:rPr lang="en-US" dirty="0">
                <a:latin typeface="Corbel Light"/>
              </a:rPr>
              <a:t>Potential Improvements:</a:t>
            </a:r>
          </a:p>
          <a:p>
            <a:pPr lvl="1"/>
            <a:r>
              <a:rPr lang="en-US" dirty="0">
                <a:latin typeface="Corbel Light"/>
              </a:rPr>
              <a:t>Consideration of bio-tagging for further enhancement.</a:t>
            </a:r>
          </a:p>
          <a:p>
            <a:pPr lvl="1"/>
            <a:r>
              <a:rPr lang="en-US" dirty="0">
                <a:latin typeface="Corbel Light"/>
              </a:rPr>
              <a:t>Note on increased algorithmic complexity.</a:t>
            </a:r>
          </a:p>
          <a:p>
            <a:r>
              <a:rPr lang="en-US" dirty="0">
                <a:latin typeface="Corbel Light"/>
              </a:rPr>
              <a:t>Handling Ambiguity:</a:t>
            </a:r>
          </a:p>
          <a:p>
            <a:pPr lvl="1"/>
            <a:r>
              <a:rPr lang="en-US" dirty="0">
                <a:latin typeface="Corbel Light"/>
              </a:rPr>
              <a:t>Introduction of sliding window concept.</a:t>
            </a:r>
          </a:p>
          <a:p>
            <a:pPr lvl="1"/>
            <a:r>
              <a:rPr lang="en-US" dirty="0">
                <a:latin typeface="Corbel Light"/>
              </a:rPr>
              <a:t>Mention of its effectiveness in addressing answer fuzziness.</a:t>
            </a:r>
          </a:p>
          <a:p>
            <a:r>
              <a:rPr lang="en-US" dirty="0">
                <a:latin typeface="Corbel Light"/>
              </a:rPr>
              <a:t>Results from Context Extraction:</a:t>
            </a:r>
          </a:p>
          <a:p>
            <a:pPr lvl="1"/>
            <a:r>
              <a:rPr lang="en-US" dirty="0">
                <a:latin typeface="Corbel Light"/>
              </a:rPr>
              <a:t>Positive outcomes observed from extracting context around entities.</a:t>
            </a:r>
          </a:p>
          <a:p>
            <a:pPr lvl="1"/>
            <a:br>
              <a:rPr lang="en-US" dirty="0"/>
            </a:br>
            <a:endParaRPr lang="en-US" dirty="0"/>
          </a:p>
          <a:p>
            <a:pPr marL="0" indent="0">
              <a:buNone/>
            </a:pPr>
            <a:endParaRPr lang="en-US" dirty="0"/>
          </a:p>
        </p:txBody>
      </p:sp>
    </p:spTree>
    <p:extLst>
      <p:ext uri="{BB962C8B-B14F-4D97-AF65-F5344CB8AC3E}">
        <p14:creationId xmlns:p14="http://schemas.microsoft.com/office/powerpoint/2010/main" val="74030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Current reports and documents are not enough that would allow the BERT model to interpret technical questions. </a:t>
            </a:r>
          </a:p>
          <a:p>
            <a:pPr lvl="1">
              <a:buFont typeface="Courier New" panose="020B0604020202020204" pitchFamily="34" charset="0"/>
              <a:buChar char="o"/>
            </a:pPr>
            <a:r>
              <a:rPr lang="en-US" dirty="0">
                <a:latin typeface="Corbel Light"/>
              </a:rPr>
              <a:t>Requires several more years or outside documents to go further into the domain.</a:t>
            </a:r>
          </a:p>
          <a:p>
            <a:r>
              <a:rPr lang="en-US" dirty="0">
                <a:latin typeface="Corbel Light"/>
              </a:rPr>
              <a:t>Evaluation metrics are extremely basic due to the objective scope, new questions, or test cases, should be developed to thoroughly test the capability of future models</a:t>
            </a:r>
          </a:p>
          <a:p>
            <a:endParaRPr lang="en-US" dirty="0"/>
          </a:p>
        </p:txBody>
      </p:sp>
    </p:spTree>
    <p:extLst>
      <p:ext uri="{BB962C8B-B14F-4D97-AF65-F5344CB8AC3E}">
        <p14:creationId xmlns:p14="http://schemas.microsoft.com/office/powerpoint/2010/main" val="275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latin typeface="Corbel Light"/>
              </a:rPr>
              <a:t>Individuals interested in Data analysis, to work on making aerospace domain specific dataset that consists of highly detailed documentation mixed with fundamental topics.</a:t>
            </a:r>
          </a:p>
          <a:p>
            <a:r>
              <a:rPr lang="en-US" dirty="0">
                <a:latin typeface="Corbel Light"/>
              </a:rPr>
              <a:t>Developing QA dataset for Aerospace domain specific models:</a:t>
            </a:r>
            <a:endParaRPr lang="en-US" dirty="0">
              <a:solidFill>
                <a:srgbClr val="000000"/>
              </a:solidFill>
              <a:latin typeface="Corbel Light"/>
            </a:endParaRPr>
          </a:p>
          <a:p>
            <a:pPr lvl="1">
              <a:buFont typeface="Courier New,monospace" panose="020B0604020202020204" pitchFamily="34" charset="0"/>
              <a:buChar char="o"/>
            </a:pPr>
            <a:r>
              <a:rPr lang="en-US" dirty="0">
                <a:latin typeface="Corbel Light"/>
              </a:rPr>
              <a:t>Acquiring Aerospace related paperwork that isn't complicated and readily available to be inputted in a QA format (question, context, and answer).</a:t>
            </a:r>
            <a:endParaRPr lang="en-US" dirty="0">
              <a:solidFill>
                <a:srgbClr val="000000"/>
              </a:solidFill>
              <a:latin typeface="Corbel Light"/>
            </a:endParaRPr>
          </a:p>
          <a:p>
            <a:pPr lvl="2">
              <a:buFont typeface="Wingdings,Sans-Serif" panose="020B0604020202020204" pitchFamily="34" charset="0"/>
              <a:buChar char="§"/>
            </a:pPr>
            <a:r>
              <a:rPr lang="en-US" dirty="0">
                <a:latin typeface="Corbel Light"/>
              </a:rPr>
              <a:t>Potentially web scraping from </a:t>
            </a:r>
            <a:r>
              <a:rPr lang="en-US" dirty="0" err="1">
                <a:latin typeface="Corbel Light"/>
              </a:rPr>
              <a:t>wikipedia</a:t>
            </a:r>
            <a:r>
              <a:rPr lang="en-US" dirty="0">
                <a:latin typeface="Corbel Light"/>
              </a:rPr>
              <a:t> pages, but require Aerospace expertise on essential basics (Fixed wings, V-TOL, systems, etc...)</a:t>
            </a:r>
            <a:endParaRPr lang="en-US" dirty="0">
              <a:solidFill>
                <a:srgbClr val="000000"/>
              </a:solidFill>
              <a:latin typeface="Corbel Light"/>
            </a:endParaRPr>
          </a:p>
          <a:p>
            <a:r>
              <a:rPr lang="en-US" dirty="0">
                <a:latin typeface="Corbel Light"/>
              </a:rPr>
              <a:t>Implementing RAG for the model in order to make the model inference more intuitive. </a:t>
            </a:r>
            <a:endParaRPr lang="en-US" dirty="0"/>
          </a:p>
        </p:txBody>
      </p:sp>
    </p:spTree>
    <p:extLst>
      <p:ext uri="{BB962C8B-B14F-4D97-AF65-F5344CB8AC3E}">
        <p14:creationId xmlns:p14="http://schemas.microsoft.com/office/powerpoint/2010/main" val="1763675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DBA0-1FEA-9F69-297D-4A5C10835D1E}"/>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2DCB25CE-404B-7DF4-6972-73B0C9F87C80}"/>
              </a:ext>
            </a:extLst>
          </p:cNvPr>
          <p:cNvSpPr>
            <a:spLocks noGrp="1"/>
          </p:cNvSpPr>
          <p:nvPr>
            <p:ph idx="1"/>
          </p:nvPr>
        </p:nvSpPr>
        <p:spPr/>
        <p:txBody>
          <a:bodyPr vert="horz" lIns="91440" tIns="45720" rIns="91440" bIns="45720" rtlCol="0" anchor="t">
            <a:normAutofit fontScale="92500"/>
          </a:bodyPr>
          <a:lstStyle/>
          <a:p>
            <a:r>
              <a:rPr lang="en-US" dirty="0"/>
              <a:t>Why 512 tokens?</a:t>
            </a:r>
          </a:p>
          <a:p>
            <a:pPr lvl="1">
              <a:buFont typeface="Courier New" panose="020B0604020202020204" pitchFamily="34" charset="0"/>
              <a:buChar char="o"/>
            </a:pPr>
            <a:r>
              <a:rPr lang="en-US" dirty="0"/>
              <a:t>Due to BERT architecture, the limitation for amount of tokens in one context is due to the</a:t>
            </a:r>
            <a:r>
              <a:rPr lang="en-US" dirty="0">
                <a:ea typeface="+mn-lt"/>
                <a:cs typeface="+mn-lt"/>
              </a:rPr>
              <a:t> input sequence length increases, the computational complexity of calculating the attention scores that comes with each token becomes more expensive.</a:t>
            </a:r>
          </a:p>
          <a:p>
            <a:r>
              <a:rPr lang="en-US" dirty="0">
                <a:ea typeface="+mn-lt"/>
                <a:cs typeface="+mn-lt"/>
              </a:rPr>
              <a:t>All reasons to Tokenize:</a:t>
            </a:r>
          </a:p>
          <a:p>
            <a:pPr lvl="1">
              <a:buFont typeface="Courier New" panose="020B0604020202020204" pitchFamily="34" charset="0"/>
              <a:buChar char="o"/>
            </a:pPr>
            <a:r>
              <a:rPr lang="en-US" b="1" dirty="0">
                <a:ea typeface="+mn-lt"/>
                <a:cs typeface="+mn-lt"/>
              </a:rPr>
              <a:t>Input Representation</a:t>
            </a:r>
            <a:r>
              <a:rPr lang="en-US" dirty="0">
                <a:ea typeface="+mn-lt"/>
                <a:cs typeface="+mn-lt"/>
              </a:rPr>
              <a:t>: Convert text to numerical tokens for neural network processing.</a:t>
            </a:r>
            <a:endParaRPr lang="en-US" dirty="0"/>
          </a:p>
          <a:p>
            <a:pPr lvl="1">
              <a:buFont typeface="Courier New" panose="020B0604020202020204" pitchFamily="34" charset="0"/>
              <a:buChar char="o"/>
            </a:pPr>
            <a:r>
              <a:rPr lang="en-US" b="1" dirty="0">
                <a:ea typeface="+mn-lt"/>
                <a:cs typeface="+mn-lt"/>
              </a:rPr>
              <a:t>Vocabulary Mapping</a:t>
            </a:r>
            <a:r>
              <a:rPr lang="en-US" dirty="0">
                <a:ea typeface="+mn-lt"/>
                <a:cs typeface="+mn-lt"/>
              </a:rPr>
              <a:t>: Map words to unique tokens in BERT's fixed vocabulary.</a:t>
            </a:r>
            <a:endParaRPr lang="en-US" dirty="0"/>
          </a:p>
          <a:p>
            <a:pPr lvl="1">
              <a:buFont typeface="Courier New" panose="020B0604020202020204" pitchFamily="34" charset="0"/>
              <a:buChar char="o"/>
            </a:pPr>
            <a:r>
              <a:rPr lang="en-US" b="1" dirty="0">
                <a:ea typeface="+mn-lt"/>
                <a:cs typeface="+mn-lt"/>
              </a:rPr>
              <a:t>Fixed-Length Input:</a:t>
            </a:r>
            <a:r>
              <a:rPr lang="en-US" dirty="0">
                <a:ea typeface="+mn-lt"/>
                <a:cs typeface="+mn-lt"/>
              </a:rPr>
              <a:t> Ensure consistent input dimensions through padding or truncation.</a:t>
            </a:r>
            <a:endParaRPr lang="en-US" dirty="0"/>
          </a:p>
          <a:p>
            <a:pPr lvl="1">
              <a:buFont typeface="Courier New" panose="020B0604020202020204" pitchFamily="34" charset="0"/>
              <a:buChar char="o"/>
            </a:pPr>
            <a:r>
              <a:rPr lang="en-US" b="1" dirty="0">
                <a:ea typeface="+mn-lt"/>
                <a:cs typeface="+mn-lt"/>
              </a:rPr>
              <a:t>Special Tokens</a:t>
            </a:r>
            <a:r>
              <a:rPr lang="en-US" dirty="0">
                <a:ea typeface="+mn-lt"/>
                <a:cs typeface="+mn-lt"/>
              </a:rPr>
              <a:t>: Introduce structural tokens like [CLS] and [SEP] for context.</a:t>
            </a:r>
            <a:endParaRPr lang="en-US" dirty="0"/>
          </a:p>
          <a:p>
            <a:pPr lvl="1">
              <a:buFont typeface="Courier New" panose="020B0604020202020204" pitchFamily="34" charset="0"/>
              <a:buChar char="o"/>
            </a:pPr>
            <a:r>
              <a:rPr lang="en-US" b="1" dirty="0">
                <a:ea typeface="+mn-lt"/>
                <a:cs typeface="+mn-lt"/>
              </a:rPr>
              <a:t>Segmentation</a:t>
            </a:r>
            <a:r>
              <a:rPr lang="en-US" dirty="0">
                <a:ea typeface="+mn-lt"/>
                <a:cs typeface="+mn-lt"/>
              </a:rPr>
              <a:t>: Handle multi-segment inputs for tasks like question answering.</a:t>
            </a:r>
            <a:endParaRPr lang="en-US" dirty="0"/>
          </a:p>
          <a:p>
            <a:endParaRPr lang="en-US" dirty="0"/>
          </a:p>
        </p:txBody>
      </p:sp>
    </p:spTree>
    <p:extLst>
      <p:ext uri="{BB962C8B-B14F-4D97-AF65-F5344CB8AC3E}">
        <p14:creationId xmlns:p14="http://schemas.microsoft.com/office/powerpoint/2010/main" val="6597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7C8-7C5D-953E-247A-47D3DD2A6BB0}"/>
              </a:ext>
            </a:extLst>
          </p:cNvPr>
          <p:cNvSpPr>
            <a:spLocks noGrp="1"/>
          </p:cNvSpPr>
          <p:nvPr>
            <p:ph type="ctrTitle"/>
          </p:nvPr>
        </p:nvSpPr>
        <p:spPr>
          <a:xfrm>
            <a:off x="904969" y="1496291"/>
            <a:ext cx="10382062" cy="3865418"/>
          </a:xfrm>
        </p:spPr>
        <p:txBody>
          <a:bodyPr>
            <a:normAutofit/>
          </a:bodyPr>
          <a:lstStyle/>
          <a:p>
            <a:r>
              <a:rPr lang="en-US" sz="8000">
                <a:latin typeface="Modern No. 20"/>
              </a:rPr>
              <a:t>REAL SLIDES AFTER THIS POINT</a:t>
            </a:r>
            <a:br>
              <a:rPr lang="en-US" sz="8000"/>
            </a:br>
            <a:r>
              <a:rPr lang="en-US" sz="8000">
                <a:latin typeface="Modern No. 20"/>
              </a:rPr>
              <a:t>DON’T TOUCH </a:t>
            </a:r>
            <a:endParaRPr lang="en-US" sz="8000"/>
          </a:p>
        </p:txBody>
      </p:sp>
    </p:spTree>
    <p:extLst>
      <p:ext uri="{BB962C8B-B14F-4D97-AF65-F5344CB8AC3E}">
        <p14:creationId xmlns:p14="http://schemas.microsoft.com/office/powerpoint/2010/main" val="2056763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43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413" y="-783722"/>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58710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pic>
        <p:nvPicPr>
          <p:cNvPr id="16" name="Graphic 15">
            <a:extLst>
              <a:ext uri="{FF2B5EF4-FFF2-40B4-BE49-F238E27FC236}">
                <a16:creationId xmlns:a16="http://schemas.microsoft.com/office/drawing/2014/main" id="{319CD8B9-78FC-113A-9576-3B86844D15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4285497"/>
            <a:ext cx="4352904" cy="1769472"/>
          </a:xfrm>
          <a:prstGeom prst="rect">
            <a:avLst/>
          </a:prstGeom>
        </p:spPr>
      </p:pic>
      <p:pic>
        <p:nvPicPr>
          <p:cNvPr id="18" name="Graphic 17">
            <a:extLst>
              <a:ext uri="{FF2B5EF4-FFF2-40B4-BE49-F238E27FC236}">
                <a16:creationId xmlns:a16="http://schemas.microsoft.com/office/drawing/2014/main" id="{B82747DC-D3B3-7265-11E0-EC2E9CA577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20" name="Graphic 19">
            <a:extLst>
              <a:ext uri="{FF2B5EF4-FFF2-40B4-BE49-F238E27FC236}">
                <a16:creationId xmlns:a16="http://schemas.microsoft.com/office/drawing/2014/main" id="{7E8A55CD-A989-C7F6-6BDC-B7DB6C30384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97958"/>
            <a:ext cx="2233158" cy="2977544"/>
          </a:xfrm>
          <a:prstGeom prst="rect">
            <a:avLst/>
          </a:prstGeom>
        </p:spPr>
      </p:pic>
      <p:pic>
        <p:nvPicPr>
          <p:cNvPr id="22" name="Graphic 21">
            <a:extLst>
              <a:ext uri="{FF2B5EF4-FFF2-40B4-BE49-F238E27FC236}">
                <a16:creationId xmlns:a16="http://schemas.microsoft.com/office/drawing/2014/main" id="{C5C6912B-1169-67C2-1886-0F28A83FCD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24356"/>
            <a:ext cx="2682240" cy="3322774"/>
          </a:xfrm>
          <a:prstGeom prst="rect">
            <a:avLst/>
          </a:prstGeom>
        </p:spPr>
      </p:pic>
      <p:pic>
        <p:nvPicPr>
          <p:cNvPr id="24" name="Graphic 23">
            <a:extLst>
              <a:ext uri="{FF2B5EF4-FFF2-40B4-BE49-F238E27FC236}">
                <a16:creationId xmlns:a16="http://schemas.microsoft.com/office/drawing/2014/main" id="{FF034862-9570-AE8A-F9E3-C6D3969F3C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1132809"/>
            <a:ext cx="2984814" cy="2380748"/>
          </a:xfrm>
          <a:prstGeom prst="rect">
            <a:avLst/>
          </a:prstGeom>
        </p:spPr>
      </p:pic>
      <p:pic>
        <p:nvPicPr>
          <p:cNvPr id="29" name="Picture 28">
            <a:extLst>
              <a:ext uri="{FF2B5EF4-FFF2-40B4-BE49-F238E27FC236}">
                <a16:creationId xmlns:a16="http://schemas.microsoft.com/office/drawing/2014/main" id="{EED40BC7-6185-3A97-8EBD-8DACAAB38491}"/>
              </a:ext>
            </a:extLst>
          </p:cNvPr>
          <p:cNvPicPr>
            <a:picLocks noChangeAspect="1"/>
          </p:cNvPicPr>
          <p:nvPr/>
        </p:nvPicPr>
        <p:blipFill>
          <a:blip r:embed="rId19"/>
          <a:stretch>
            <a:fillRect/>
          </a:stretch>
        </p:blipFill>
        <p:spPr>
          <a:xfrm>
            <a:off x="1971698" y="-3811271"/>
            <a:ext cx="8248603" cy="1609483"/>
          </a:xfrm>
          <a:prstGeom prst="rect">
            <a:avLst/>
          </a:prstGeom>
        </p:spPr>
      </p:pic>
      <p:sp>
        <p:nvSpPr>
          <p:cNvPr id="2" name="Content Placeholder 2">
            <a:extLst>
              <a:ext uri="{FF2B5EF4-FFF2-40B4-BE49-F238E27FC236}">
                <a16:creationId xmlns:a16="http://schemas.microsoft.com/office/drawing/2014/main" id="{8B6BBDF1-052F-7143-2B6D-1D47001376EC}"/>
              </a:ext>
            </a:extLst>
          </p:cNvPr>
          <p:cNvSpPr txBox="1">
            <a:spLocks/>
          </p:cNvSpPr>
          <p:nvPr/>
        </p:nvSpPr>
        <p:spPr>
          <a:xfrm>
            <a:off x="2176588" y="-1968248"/>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352360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600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9" y="-885408"/>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06662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066629"/>
            <a:ext cx="45720" cy="25439077"/>
          </a:xfrm>
          <a:prstGeom prst="rect">
            <a:avLst/>
          </a:prstGeom>
        </p:spPr>
      </p:pic>
      <p:pic>
        <p:nvPicPr>
          <p:cNvPr id="2" name="Graphic 1">
            <a:extLst>
              <a:ext uri="{FF2B5EF4-FFF2-40B4-BE49-F238E27FC236}">
                <a16:creationId xmlns:a16="http://schemas.microsoft.com/office/drawing/2014/main" id="{DC208FA6-F581-672D-116B-77BE763F2A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6708" y="12873916"/>
            <a:ext cx="4352904" cy="1769472"/>
          </a:xfrm>
          <a:prstGeom prst="rect">
            <a:avLst/>
          </a:prstGeom>
        </p:spPr>
      </p:pic>
      <p:pic>
        <p:nvPicPr>
          <p:cNvPr id="3" name="Graphic 2">
            <a:extLst>
              <a:ext uri="{FF2B5EF4-FFF2-40B4-BE49-F238E27FC236}">
                <a16:creationId xmlns:a16="http://schemas.microsoft.com/office/drawing/2014/main" id="{454C00E0-9210-A126-022F-C9AC5CA253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11958988"/>
            <a:ext cx="1959222" cy="1492738"/>
          </a:xfrm>
          <a:prstGeom prst="rect">
            <a:avLst/>
          </a:prstGeom>
        </p:spPr>
      </p:pic>
      <p:pic>
        <p:nvPicPr>
          <p:cNvPr id="4" name="Graphic 3">
            <a:extLst>
              <a:ext uri="{FF2B5EF4-FFF2-40B4-BE49-F238E27FC236}">
                <a16:creationId xmlns:a16="http://schemas.microsoft.com/office/drawing/2014/main" id="{4D4FDFF1-7BB6-1F63-DF0E-0D331AAF1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1642" y="7349234"/>
            <a:ext cx="2233158" cy="2977544"/>
          </a:xfrm>
          <a:prstGeom prst="rect">
            <a:avLst/>
          </a:prstGeom>
        </p:spPr>
      </p:pic>
      <p:pic>
        <p:nvPicPr>
          <p:cNvPr id="5" name="Graphic 4">
            <a:extLst>
              <a:ext uri="{FF2B5EF4-FFF2-40B4-BE49-F238E27FC236}">
                <a16:creationId xmlns:a16="http://schemas.microsoft.com/office/drawing/2014/main" id="{96FB1780-DD11-0A3B-36C9-72309FB4B2A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90460" y="8741443"/>
            <a:ext cx="2682240" cy="3322774"/>
          </a:xfrm>
          <a:prstGeom prst="rect">
            <a:avLst/>
          </a:prstGeom>
        </p:spPr>
      </p:pic>
      <p:pic>
        <p:nvPicPr>
          <p:cNvPr id="6" name="Graphic 5">
            <a:extLst>
              <a:ext uri="{FF2B5EF4-FFF2-40B4-BE49-F238E27FC236}">
                <a16:creationId xmlns:a16="http://schemas.microsoft.com/office/drawing/2014/main" id="{F2CA2462-CE87-EEF2-2AF4-75633583BD3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66184" y="7059052"/>
            <a:ext cx="2984814" cy="2380748"/>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19"/>
          <a:stretch>
            <a:fillRect/>
          </a:stretch>
        </p:blipFill>
        <p:spPr>
          <a:xfrm>
            <a:off x="1971698" y="2622356"/>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38200" y="-1035225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667691" y="-500095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CPP SUAS project, leveraging project documentation such as RFP, Reports, Student Documentation, etc. to streamline information access over years and decades.</a:t>
            </a:r>
            <a:endParaRPr lang="en-US" sz="2800" dirty="0"/>
          </a:p>
          <a:p>
            <a:endParaRPr lang="en-US" sz="2800" dirty="0"/>
          </a:p>
        </p:txBody>
      </p:sp>
      <p:sp>
        <p:nvSpPr>
          <p:cNvPr id="8" name="Content Placeholder 2">
            <a:extLst>
              <a:ext uri="{FF2B5EF4-FFF2-40B4-BE49-F238E27FC236}">
                <a16:creationId xmlns:a16="http://schemas.microsoft.com/office/drawing/2014/main" id="{51FBAC90-D3DB-EF9A-686F-B3A7104CA64F}"/>
              </a:ext>
            </a:extLst>
          </p:cNvPr>
          <p:cNvSpPr txBox="1">
            <a:spLocks/>
          </p:cNvSpPr>
          <p:nvPr/>
        </p:nvSpPr>
        <p:spPr>
          <a:xfrm>
            <a:off x="2176588" y="4676392"/>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256696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91E2F0E-009C-833B-A9C7-B86A27A20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9" name="Graphic 8">
            <a:extLst>
              <a:ext uri="{FF2B5EF4-FFF2-40B4-BE49-F238E27FC236}">
                <a16:creationId xmlns:a16="http://schemas.microsoft.com/office/drawing/2014/main" id="{1A2E7F5B-0000-2086-20F3-2E17DFD612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pic>
        <p:nvPicPr>
          <p:cNvPr id="17" name="Picture 16">
            <a:extLst>
              <a:ext uri="{FF2B5EF4-FFF2-40B4-BE49-F238E27FC236}">
                <a16:creationId xmlns:a16="http://schemas.microsoft.com/office/drawing/2014/main" id="{A9D28594-9117-91E4-A668-F63859001AF4}"/>
              </a:ext>
            </a:extLst>
          </p:cNvPr>
          <p:cNvPicPr>
            <a:picLocks noChangeAspect="1"/>
          </p:cNvPicPr>
          <p:nvPr/>
        </p:nvPicPr>
        <p:blipFill>
          <a:blip r:embed="rId9"/>
          <a:stretch>
            <a:fillRect/>
          </a:stretch>
        </p:blipFill>
        <p:spPr>
          <a:xfrm>
            <a:off x="1971698" y="9636620"/>
            <a:ext cx="8248603" cy="1609483"/>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virtual assistant for the CPP SUAS project, leveraging project documentation such as RFP, Reports, Student Documentation, etc. to streamline information access over years and decades.</a:t>
            </a:r>
            <a:endParaRPr lang="en-US" sz="2800" dirty="0"/>
          </a:p>
          <a:p>
            <a:endParaRPr lang="en-US" sz="2800" dirty="0"/>
          </a:p>
        </p:txBody>
      </p:sp>
      <p:sp>
        <p:nvSpPr>
          <p:cNvPr id="2" name="Content Placeholder 2">
            <a:extLst>
              <a:ext uri="{FF2B5EF4-FFF2-40B4-BE49-F238E27FC236}">
                <a16:creationId xmlns:a16="http://schemas.microsoft.com/office/drawing/2014/main" id="{BE090A86-37EF-6706-3AD2-D47A5D4756FD}"/>
              </a:ext>
            </a:extLst>
          </p:cNvPr>
          <p:cNvSpPr txBox="1">
            <a:spLocks/>
          </p:cNvSpPr>
          <p:nvPr/>
        </p:nvSpPr>
        <p:spPr>
          <a:xfrm>
            <a:off x="2167019" y="10876293"/>
            <a:ext cx="7838820" cy="117802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Marvin Sevilla; Marc Cruz; Dennis </a:t>
            </a:r>
            <a:r>
              <a:rPr lang="en-US" sz="2800" dirty="0" err="1">
                <a:ea typeface="+mn-lt"/>
                <a:cs typeface="+mn-lt"/>
              </a:rPr>
              <a:t>Uryeu</a:t>
            </a:r>
            <a:endParaRPr lang="en-US" sz="2800" dirty="0"/>
          </a:p>
        </p:txBody>
      </p:sp>
    </p:spTree>
    <p:extLst>
      <p:ext uri="{BB962C8B-B14F-4D97-AF65-F5344CB8AC3E}">
        <p14:creationId xmlns:p14="http://schemas.microsoft.com/office/powerpoint/2010/main" val="333914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04914"/>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399539"/>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770131"/>
            <a:ext cx="3159117"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a:t>
            </a:r>
            <a:r>
              <a:rPr lang="en-US" sz="2800" b="1" dirty="0">
                <a:solidFill>
                  <a:srgbClr val="FFC000"/>
                </a:solidFill>
                <a:ea typeface="+mn-lt"/>
                <a:cs typeface="+mn-lt"/>
              </a:rPr>
              <a:t>virtual assistant </a:t>
            </a:r>
            <a:r>
              <a:rPr lang="en-US" sz="2800" dirty="0">
                <a:ea typeface="+mn-lt"/>
                <a:cs typeface="+mn-lt"/>
              </a:rPr>
              <a:t>for the CPP SUAS project, leveraging </a:t>
            </a:r>
            <a:r>
              <a:rPr lang="en-US" sz="2800" b="1" dirty="0">
                <a:solidFill>
                  <a:srgbClr val="FFC000"/>
                </a:solidFill>
                <a:ea typeface="+mn-lt"/>
                <a:cs typeface="+mn-lt"/>
              </a:rPr>
              <a:t>project documentation </a:t>
            </a:r>
            <a:r>
              <a:rPr lang="en-US" sz="2800" dirty="0">
                <a:ea typeface="+mn-lt"/>
                <a:cs typeface="+mn-lt"/>
              </a:rPr>
              <a:t>such as RFP, Reports, Student Documentation, etc. </a:t>
            </a:r>
            <a:r>
              <a:rPr lang="en-US" sz="2800" b="1" dirty="0">
                <a:solidFill>
                  <a:srgbClr val="FFC000"/>
                </a:solidFill>
                <a:ea typeface="+mn-lt"/>
                <a:cs typeface="+mn-lt"/>
              </a:rPr>
              <a:t>to streamline information access </a:t>
            </a:r>
            <a:r>
              <a:rPr lang="en-US" sz="2800" dirty="0">
                <a:ea typeface="+mn-lt"/>
                <a:cs typeface="+mn-lt"/>
              </a:rPr>
              <a:t>over years and decades.</a:t>
            </a:r>
            <a:endParaRPr lang="en-US" sz="2800" dirty="0"/>
          </a:p>
          <a:p>
            <a:endParaRPr lang="en-US" sz="2800" dirty="0"/>
          </a:p>
        </p:txBody>
      </p:sp>
      <p:sp>
        <p:nvSpPr>
          <p:cNvPr id="15" name="Title 1">
            <a:extLst>
              <a:ext uri="{FF2B5EF4-FFF2-40B4-BE49-F238E27FC236}">
                <a16:creationId xmlns:a16="http://schemas.microsoft.com/office/drawing/2014/main" id="{86E12D23-C963-F51E-1266-E95A978A4692}"/>
              </a:ext>
            </a:extLst>
          </p:cNvPr>
          <p:cNvSpPr txBox="1">
            <a:spLocks/>
          </p:cNvSpPr>
          <p:nvPr/>
        </p:nvSpPr>
        <p:spPr>
          <a:xfrm>
            <a:off x="1311227" y="7135763"/>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a:t>Objectives</a:t>
            </a:r>
          </a:p>
        </p:txBody>
      </p:sp>
      <p:sp>
        <p:nvSpPr>
          <p:cNvPr id="16" name="Content Placeholder 2">
            <a:extLst>
              <a:ext uri="{FF2B5EF4-FFF2-40B4-BE49-F238E27FC236}">
                <a16:creationId xmlns:a16="http://schemas.microsoft.com/office/drawing/2014/main" id="{FB1A925D-0FD7-0F59-83D2-406593351917}"/>
              </a:ext>
            </a:extLst>
          </p:cNvPr>
          <p:cNvSpPr txBox="1">
            <a:spLocks/>
          </p:cNvSpPr>
          <p:nvPr/>
        </p:nvSpPr>
        <p:spPr>
          <a:xfrm>
            <a:off x="1000171" y="10349268"/>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Tree>
    <p:extLst>
      <p:ext uri="{BB962C8B-B14F-4D97-AF65-F5344CB8AC3E}">
        <p14:creationId xmlns:p14="http://schemas.microsoft.com/office/powerpoint/2010/main" val="3553408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46C7-CD21-7EF5-7E69-F264C9D4C052}"/>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DEFF552-B2E4-F2EC-D387-0CEB271C3ACD}"/>
              </a:ext>
            </a:extLst>
          </p:cNvPr>
          <p:cNvSpPr>
            <a:spLocks noGrp="1"/>
          </p:cNvSpPr>
          <p:nvPr>
            <p:ph idx="1"/>
          </p:nvPr>
        </p:nvSpPr>
        <p:spPr/>
        <p:txBody>
          <a:bodyPr vert="horz" lIns="91440" tIns="45720" rIns="91440" bIns="45720" rtlCol="0" anchor="t">
            <a:normAutofit/>
          </a:bodyPr>
          <a:lstStyle/>
          <a:p>
            <a:r>
              <a:rPr lang="en-US">
                <a:ea typeface="+mn-lt"/>
                <a:cs typeface="+mn-lt"/>
              </a:rPr>
              <a:t>Creating a virtual assistant for SUAS project, leveraging project documentation (RFP, Reports, Student Documentation) to streamline information access over years and decades.</a:t>
            </a:r>
            <a:endParaRPr lang="en-US"/>
          </a:p>
        </p:txBody>
      </p:sp>
    </p:spTree>
    <p:extLst>
      <p:ext uri="{BB962C8B-B14F-4D97-AF65-F5344CB8AC3E}">
        <p14:creationId xmlns:p14="http://schemas.microsoft.com/office/powerpoint/2010/main" val="3797246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331578"/>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331578"/>
            <a:ext cx="45720" cy="25439077"/>
          </a:xfrm>
          <a:prstGeom prst="rect">
            <a:avLst/>
          </a:prstGeom>
        </p:spPr>
      </p:pic>
      <p:sp>
        <p:nvSpPr>
          <p:cNvPr id="20" name="Title 1">
            <a:extLst>
              <a:ext uri="{FF2B5EF4-FFF2-40B4-BE49-F238E27FC236}">
                <a16:creationId xmlns:a16="http://schemas.microsoft.com/office/drawing/2014/main" id="{2ECB063F-8FC0-DC00-970F-D17C7171E9CE}"/>
              </a:ext>
            </a:extLst>
          </p:cNvPr>
          <p:cNvSpPr txBox="1">
            <a:spLocks/>
          </p:cNvSpPr>
          <p:nvPr/>
        </p:nvSpPr>
        <p:spPr>
          <a:xfrm>
            <a:off x="863824" y="-8373874"/>
            <a:ext cx="3159117" cy="814710"/>
          </a:xfrm>
          <a:prstGeom prst="rect">
            <a:avLst/>
          </a:prstGeom>
          <a:solidFill>
            <a:schemeClr val="bg1"/>
          </a:solidFill>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a:t>The Problem</a:t>
            </a:r>
          </a:p>
        </p:txBody>
      </p:sp>
      <p:sp>
        <p:nvSpPr>
          <p:cNvPr id="21" name="Content Placeholder 2">
            <a:extLst>
              <a:ext uri="{FF2B5EF4-FFF2-40B4-BE49-F238E27FC236}">
                <a16:creationId xmlns:a16="http://schemas.microsoft.com/office/drawing/2014/main" id="{C37A4C25-DBE9-7D5E-5D86-F84307865572}"/>
              </a:ext>
            </a:extLst>
          </p:cNvPr>
          <p:cNvSpPr txBox="1">
            <a:spLocks/>
          </p:cNvSpPr>
          <p:nvPr/>
        </p:nvSpPr>
        <p:spPr>
          <a:xfrm>
            <a:off x="847771" y="-584030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ea typeface="+mn-lt"/>
                <a:cs typeface="+mn-lt"/>
              </a:rPr>
              <a:t>Create a </a:t>
            </a:r>
            <a:r>
              <a:rPr lang="en-US" sz="2800" b="1" dirty="0">
                <a:solidFill>
                  <a:srgbClr val="FFC000"/>
                </a:solidFill>
                <a:ea typeface="+mn-lt"/>
                <a:cs typeface="+mn-lt"/>
              </a:rPr>
              <a:t>virtual assistant </a:t>
            </a:r>
            <a:r>
              <a:rPr lang="en-US" sz="2800" dirty="0">
                <a:ea typeface="+mn-lt"/>
                <a:cs typeface="+mn-lt"/>
              </a:rPr>
              <a:t>for the CPP SUAS project, leveraging </a:t>
            </a:r>
            <a:r>
              <a:rPr lang="en-US" sz="2800" b="1" dirty="0">
                <a:solidFill>
                  <a:srgbClr val="FFC000"/>
                </a:solidFill>
                <a:ea typeface="+mn-lt"/>
                <a:cs typeface="+mn-lt"/>
              </a:rPr>
              <a:t>project documentation </a:t>
            </a:r>
            <a:r>
              <a:rPr lang="en-US" sz="2800" dirty="0">
                <a:ea typeface="+mn-lt"/>
                <a:cs typeface="+mn-lt"/>
              </a:rPr>
              <a:t>such as RFP, Reports, Student Documentation, etc. </a:t>
            </a:r>
            <a:r>
              <a:rPr lang="en-US" sz="2800" b="1" dirty="0">
                <a:solidFill>
                  <a:srgbClr val="FFC000"/>
                </a:solidFill>
                <a:ea typeface="+mn-lt"/>
                <a:cs typeface="+mn-lt"/>
              </a:rPr>
              <a:t>to streamline information access </a:t>
            </a:r>
            <a:r>
              <a:rPr lang="en-US" sz="2800" dirty="0">
                <a:ea typeface="+mn-lt"/>
                <a:cs typeface="+mn-lt"/>
              </a:rPr>
              <a:t>over years and decades.</a:t>
            </a:r>
            <a:endParaRPr lang="en-US" sz="2800" dirty="0"/>
          </a:p>
          <a:p>
            <a:endParaRPr lang="en-US" sz="2800" dirty="0"/>
          </a:p>
        </p:txBody>
      </p:sp>
      <p:sp>
        <p:nvSpPr>
          <p:cNvPr id="2" name="Title 1">
            <a:extLst>
              <a:ext uri="{FF2B5EF4-FFF2-40B4-BE49-F238E27FC236}">
                <a16:creationId xmlns:a16="http://schemas.microsoft.com/office/drawing/2014/main" id="{FDBE6CEB-F310-E0AD-3A1D-7E537CE4EA52}"/>
              </a:ext>
            </a:extLst>
          </p:cNvPr>
          <p:cNvSpPr txBox="1">
            <a:spLocks/>
          </p:cNvSpPr>
          <p:nvPr/>
        </p:nvSpPr>
        <p:spPr>
          <a:xfrm>
            <a:off x="1158827" y="770131"/>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Objectives</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4" name="Title 1">
            <a:extLst>
              <a:ext uri="{FF2B5EF4-FFF2-40B4-BE49-F238E27FC236}">
                <a16:creationId xmlns:a16="http://schemas.microsoft.com/office/drawing/2014/main" id="{E6A837FA-70D5-8223-38A4-53368636FE49}"/>
              </a:ext>
            </a:extLst>
          </p:cNvPr>
          <p:cNvSpPr txBox="1">
            <a:spLocks/>
          </p:cNvSpPr>
          <p:nvPr/>
        </p:nvSpPr>
        <p:spPr>
          <a:xfrm>
            <a:off x="1170550" y="7675027"/>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8" name="Content Placeholder 2">
            <a:extLst>
              <a:ext uri="{FF2B5EF4-FFF2-40B4-BE49-F238E27FC236}">
                <a16:creationId xmlns:a16="http://schemas.microsoft.com/office/drawing/2014/main" id="{68768185-84E5-C49E-AFC1-CD0F4BA434A0}"/>
              </a:ext>
            </a:extLst>
          </p:cNvPr>
          <p:cNvSpPr txBox="1">
            <a:spLocks/>
          </p:cNvSpPr>
          <p:nvPr/>
        </p:nvSpPr>
        <p:spPr>
          <a:xfrm>
            <a:off x="929833" y="91769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Aerospace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Tree>
    <p:extLst>
      <p:ext uri="{BB962C8B-B14F-4D97-AF65-F5344CB8AC3E}">
        <p14:creationId xmlns:p14="http://schemas.microsoft.com/office/powerpoint/2010/main" val="211972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936570"/>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8580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5984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5984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1158826" y="770131"/>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Aerospace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dirty="0">
                <a:ea typeface="+mn-lt"/>
                <a:cs typeface="+mn-lt"/>
              </a:rPr>
              <a:t>Loss of contact with previously experienced students</a:t>
            </a:r>
          </a:p>
        </p:txBody>
      </p:sp>
      <p:sp>
        <p:nvSpPr>
          <p:cNvPr id="4" name="Title 1">
            <a:extLst>
              <a:ext uri="{FF2B5EF4-FFF2-40B4-BE49-F238E27FC236}">
                <a16:creationId xmlns:a16="http://schemas.microsoft.com/office/drawing/2014/main" id="{4FBFF606-2727-FFE8-808D-F52DE9CAE53F}"/>
              </a:ext>
            </a:extLst>
          </p:cNvPr>
          <p:cNvSpPr txBox="1">
            <a:spLocks/>
          </p:cNvSpPr>
          <p:nvPr/>
        </p:nvSpPr>
        <p:spPr>
          <a:xfrm>
            <a:off x="1240889" y="-8010464"/>
            <a:ext cx="25691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Objectives</a:t>
            </a:r>
          </a:p>
        </p:txBody>
      </p:sp>
      <p:sp>
        <p:nvSpPr>
          <p:cNvPr id="7" name="Content Placeholder 2">
            <a:extLst>
              <a:ext uri="{FF2B5EF4-FFF2-40B4-BE49-F238E27FC236}">
                <a16:creationId xmlns:a16="http://schemas.microsoft.com/office/drawing/2014/main" id="{EE6B8AA5-BFD7-A8C5-2878-37B5711D8718}"/>
              </a:ext>
            </a:extLst>
          </p:cNvPr>
          <p:cNvSpPr txBox="1">
            <a:spLocks/>
          </p:cNvSpPr>
          <p:nvPr/>
        </p:nvSpPr>
        <p:spPr>
          <a:xfrm>
            <a:off x="929833" y="-4421821"/>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a:ea typeface="+mn-lt"/>
                <a:cs typeface="+mn-lt"/>
              </a:rPr>
              <a:t>Develop a Machine Learning model that is capable of answering basic questions about SUAS</a:t>
            </a:r>
          </a:p>
          <a:p>
            <a:pPr algn="l"/>
            <a:r>
              <a:rPr lang="en-US" sz="2800">
                <a:ea typeface="+mn-lt"/>
                <a:cs typeface="+mn-lt"/>
              </a:rPr>
              <a:t>	e.g. “What is SUAS?”</a:t>
            </a:r>
          </a:p>
          <a:p>
            <a:pPr algn="l"/>
            <a:endParaRPr lang="en-US" sz="2800">
              <a:ea typeface="+mn-lt"/>
              <a:cs typeface="+mn-lt"/>
            </a:endParaRPr>
          </a:p>
          <a:p>
            <a:pPr algn="l"/>
            <a:r>
              <a:rPr lang="en-US" sz="2800">
                <a:ea typeface="+mn-lt"/>
                <a:cs typeface="+mn-lt"/>
              </a:rPr>
              <a:t>	</a:t>
            </a:r>
            <a:r>
              <a:rPr lang="en-US" sz="2800" i="1">
                <a:solidFill>
                  <a:srgbClr val="FFC000"/>
                </a:solidFill>
                <a:ea typeface="+mn-lt"/>
                <a:cs typeface="+mn-lt"/>
              </a:rPr>
              <a:t>Sub-Objective</a:t>
            </a:r>
            <a:r>
              <a:rPr lang="en-US" sz="2800">
                <a:ea typeface="+mn-lt"/>
                <a:cs typeface="+mn-lt"/>
              </a:rPr>
              <a:t>: Accept advanced questions</a:t>
            </a:r>
          </a:p>
          <a:p>
            <a:pPr lvl="3" algn="l"/>
            <a:r>
              <a:rPr lang="en-US" sz="2000">
                <a:ea typeface="+mn-lt"/>
                <a:cs typeface="+mn-lt"/>
              </a:rPr>
              <a:t>e.g. “For the OBC trade study, which of the three components were chosen?”</a:t>
            </a:r>
          </a:p>
        </p:txBody>
      </p:sp>
      <p:sp>
        <p:nvSpPr>
          <p:cNvPr id="8" name="Title 1">
            <a:extLst>
              <a:ext uri="{FF2B5EF4-FFF2-40B4-BE49-F238E27FC236}">
                <a16:creationId xmlns:a16="http://schemas.microsoft.com/office/drawing/2014/main" id="{FD4BD0DA-6EBB-BA48-CBB8-CC23AF45C0D6}"/>
              </a:ext>
            </a:extLst>
          </p:cNvPr>
          <p:cNvSpPr txBox="1">
            <a:spLocks/>
          </p:cNvSpPr>
          <p:nvPr/>
        </p:nvSpPr>
        <p:spPr>
          <a:xfrm>
            <a:off x="953279" y="-9722025"/>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9" name="Content Placeholder 2">
            <a:extLst>
              <a:ext uri="{FF2B5EF4-FFF2-40B4-BE49-F238E27FC236}">
                <a16:creationId xmlns:a16="http://schemas.microsoft.com/office/drawing/2014/main" id="{3DAA028F-C247-E6AB-F2C6-57A24870C852}"/>
              </a:ext>
            </a:extLst>
          </p:cNvPr>
          <p:cNvSpPr txBox="1">
            <a:spLocks/>
          </p:cNvSpPr>
          <p:nvPr/>
        </p:nvSpPr>
        <p:spPr>
          <a:xfrm>
            <a:off x="953279" y="-52658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Tree>
    <p:extLst>
      <p:ext uri="{BB962C8B-B14F-4D97-AF65-F5344CB8AC3E}">
        <p14:creationId xmlns:p14="http://schemas.microsoft.com/office/powerpoint/2010/main" val="9155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75245"/>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69870"/>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923469"/>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923469"/>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
        <p:nvSpPr>
          <p:cNvPr id="10" name="Title 1">
            <a:extLst>
              <a:ext uri="{FF2B5EF4-FFF2-40B4-BE49-F238E27FC236}">
                <a16:creationId xmlns:a16="http://schemas.microsoft.com/office/drawing/2014/main" id="{5E30D90E-D684-2C7D-989E-41F295F566A9}"/>
              </a:ext>
            </a:extLst>
          </p:cNvPr>
          <p:cNvSpPr txBox="1">
            <a:spLocks/>
          </p:cNvSpPr>
          <p:nvPr/>
        </p:nvSpPr>
        <p:spPr>
          <a:xfrm>
            <a:off x="1240888" y="8589429"/>
            <a:ext cx="446473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Problem Domain</a:t>
            </a:r>
          </a:p>
        </p:txBody>
      </p:sp>
      <p:sp>
        <p:nvSpPr>
          <p:cNvPr id="13" name="Content Placeholder 2">
            <a:extLst>
              <a:ext uri="{FF2B5EF4-FFF2-40B4-BE49-F238E27FC236}">
                <a16:creationId xmlns:a16="http://schemas.microsoft.com/office/drawing/2014/main" id="{4A493637-7461-F100-6105-9016B82718CB}"/>
              </a:ext>
            </a:extLst>
          </p:cNvPr>
          <p:cNvSpPr txBox="1">
            <a:spLocks/>
          </p:cNvSpPr>
          <p:nvPr/>
        </p:nvSpPr>
        <p:spPr>
          <a:xfrm>
            <a:off x="929833" y="1238908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Logistical Challenges: Aerospace Dept. Paperwork</a:t>
            </a:r>
          </a:p>
          <a:p>
            <a:pPr lvl="1" algn="l"/>
            <a:r>
              <a:rPr lang="en-US" dirty="0">
                <a:ea typeface="+mn-lt"/>
                <a:cs typeface="+mn-lt"/>
              </a:rPr>
              <a:t>Class material Systems and Project Management stress documentation</a:t>
            </a:r>
          </a:p>
          <a:p>
            <a:pPr lvl="1" algn="l"/>
            <a:r>
              <a:rPr lang="en-US" dirty="0">
                <a:ea typeface="+mn-lt"/>
                <a:cs typeface="+mn-lt"/>
              </a:rPr>
              <a:t>Critical Documents such as Risk Matrix, Trade Studies, Main and Derived Objectives, equipment schematics (e.g., Payload, Object Recognition)</a:t>
            </a:r>
          </a:p>
          <a:p>
            <a:pPr lvl="1" algn="l"/>
            <a:r>
              <a:rPr lang="en-US" dirty="0">
                <a:solidFill>
                  <a:srgbClr val="FFC000"/>
                </a:solidFill>
                <a:ea typeface="+mn-lt"/>
                <a:cs typeface="+mn-lt"/>
              </a:rPr>
              <a:t>Paperwork load increases each semester</a:t>
            </a:r>
          </a:p>
          <a:p>
            <a:pPr algn="l"/>
            <a:endParaRPr lang="en-US" sz="2800" dirty="0">
              <a:ea typeface="+mn-lt"/>
              <a:cs typeface="+mn-lt"/>
            </a:endParaRPr>
          </a:p>
          <a:p>
            <a:pPr algn="l"/>
            <a:r>
              <a:rPr lang="en-US" sz="2800" b="1" dirty="0">
                <a:ea typeface="+mn-lt"/>
                <a:cs typeface="+mn-lt"/>
              </a:rPr>
              <a:t>Team Challenges: Morale and Knowledge Banks</a:t>
            </a:r>
          </a:p>
          <a:p>
            <a:pPr lvl="1" algn="l"/>
            <a:r>
              <a:rPr lang="en-US" dirty="0">
                <a:ea typeface="+mn-lt"/>
                <a:cs typeface="+mn-lt"/>
              </a:rPr>
              <a:t>COVID disruptions destroyed student rapport</a:t>
            </a:r>
          </a:p>
          <a:p>
            <a:pPr lvl="1" algn="l"/>
            <a:r>
              <a:rPr lang="en-US">
                <a:ea typeface="+mn-lt"/>
                <a:cs typeface="+mn-lt"/>
              </a:rPr>
              <a:t>Loss of contact with previously experienced students</a:t>
            </a:r>
            <a:endParaRPr lang="en-US" dirty="0">
              <a:ea typeface="+mn-lt"/>
              <a:cs typeface="+mn-lt"/>
            </a:endParaRPr>
          </a:p>
        </p:txBody>
      </p:sp>
      <p:sp>
        <p:nvSpPr>
          <p:cNvPr id="16" name="Title 1">
            <a:extLst>
              <a:ext uri="{FF2B5EF4-FFF2-40B4-BE49-F238E27FC236}">
                <a16:creationId xmlns:a16="http://schemas.microsoft.com/office/drawing/2014/main" id="{8F7673BC-C69B-E11F-69DB-D3B669B462E9}"/>
              </a:ext>
            </a:extLst>
          </p:cNvPr>
          <p:cNvSpPr txBox="1">
            <a:spLocks/>
          </p:cNvSpPr>
          <p:nvPr/>
        </p:nvSpPr>
        <p:spPr>
          <a:xfrm>
            <a:off x="929833" y="-1063642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18" name="Content Placeholder 2">
            <a:extLst>
              <a:ext uri="{FF2B5EF4-FFF2-40B4-BE49-F238E27FC236}">
                <a16:creationId xmlns:a16="http://schemas.microsoft.com/office/drawing/2014/main" id="{3FED3D82-5DAA-1A0F-EC74-4B3A2A9D5AFC}"/>
              </a:ext>
            </a:extLst>
          </p:cNvPr>
          <p:cNvSpPr txBox="1">
            <a:spLocks/>
          </p:cNvSpPr>
          <p:nvPr/>
        </p:nvSpPr>
        <p:spPr>
          <a:xfrm>
            <a:off x="863011" y="-625881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104565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934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75284"/>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
        <p:nvSpPr>
          <p:cNvPr id="4" name="Title 1">
            <a:extLst>
              <a:ext uri="{FF2B5EF4-FFF2-40B4-BE49-F238E27FC236}">
                <a16:creationId xmlns:a16="http://schemas.microsoft.com/office/drawing/2014/main" id="{FCA6DFF8-57ED-D2AB-9C7D-09E410D82DA1}"/>
              </a:ext>
            </a:extLst>
          </p:cNvPr>
          <p:cNvSpPr txBox="1">
            <a:spLocks/>
          </p:cNvSpPr>
          <p:nvPr/>
        </p:nvSpPr>
        <p:spPr>
          <a:xfrm>
            <a:off x="929833" y="7862597"/>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Available Solution</a:t>
            </a:r>
          </a:p>
        </p:txBody>
      </p:sp>
      <p:sp>
        <p:nvSpPr>
          <p:cNvPr id="7" name="Content Placeholder 2">
            <a:extLst>
              <a:ext uri="{FF2B5EF4-FFF2-40B4-BE49-F238E27FC236}">
                <a16:creationId xmlns:a16="http://schemas.microsoft.com/office/drawing/2014/main" id="{53474000-587E-E071-9D79-CFE7EABCB20B}"/>
              </a:ext>
            </a:extLst>
          </p:cNvPr>
          <p:cNvSpPr txBox="1">
            <a:spLocks/>
          </p:cNvSpPr>
          <p:nvPr/>
        </p:nvSpPr>
        <p:spPr>
          <a:xfrm>
            <a:off x="929833" y="1166225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ea typeface="+mn-lt"/>
                <a:cs typeface="+mn-lt"/>
              </a:rPr>
              <a:t>Knowledge-bank is inherited via word-of-mouth</a:t>
            </a:r>
          </a:p>
          <a:p>
            <a:pPr algn="l"/>
            <a:r>
              <a:rPr lang="en-US" dirty="0">
                <a:ea typeface="+mn-lt"/>
                <a:cs typeface="+mn-lt"/>
              </a:rPr>
              <a:t>Drawing on knowledge-bank improves net understanding and goal setting</a:t>
            </a:r>
          </a:p>
          <a:p>
            <a:pPr algn="l"/>
            <a:r>
              <a:rPr lang="en-US" dirty="0">
                <a:ea typeface="+mn-lt"/>
                <a:cs typeface="+mn-lt"/>
              </a:rPr>
              <a:t>An improved team has potential for modifications to RFP/Rules</a:t>
            </a:r>
          </a:p>
          <a:p>
            <a:pPr algn="l"/>
            <a:endParaRPr lang="en-US" dirty="0">
              <a:ea typeface="+mn-lt"/>
              <a:cs typeface="+mn-lt"/>
            </a:endParaRPr>
          </a:p>
          <a:p>
            <a:pPr algn="l"/>
            <a:endParaRPr lang="en-US" dirty="0">
              <a:ea typeface="+mn-lt"/>
              <a:cs typeface="+mn-lt"/>
            </a:endParaRPr>
          </a:p>
        </p:txBody>
      </p:sp>
      <p:sp>
        <p:nvSpPr>
          <p:cNvPr id="14" name="Title 1">
            <a:extLst>
              <a:ext uri="{FF2B5EF4-FFF2-40B4-BE49-F238E27FC236}">
                <a16:creationId xmlns:a16="http://schemas.microsoft.com/office/drawing/2014/main" id="{92B24A37-0661-C082-9044-2901B984D7EA}"/>
              </a:ext>
            </a:extLst>
          </p:cNvPr>
          <p:cNvSpPr txBox="1">
            <a:spLocks/>
          </p:cNvSpPr>
          <p:nvPr/>
        </p:nvSpPr>
        <p:spPr>
          <a:xfrm>
            <a:off x="929832" y="8565983"/>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sp>
        <p:nvSpPr>
          <p:cNvPr id="15" name="Content Placeholder 2">
            <a:extLst>
              <a:ext uri="{FF2B5EF4-FFF2-40B4-BE49-F238E27FC236}">
                <a16:creationId xmlns:a16="http://schemas.microsoft.com/office/drawing/2014/main" id="{392323B7-7F78-BEBE-76F1-680D03E5B1C8}"/>
              </a:ext>
            </a:extLst>
          </p:cNvPr>
          <p:cNvSpPr txBox="1">
            <a:spLocks/>
          </p:cNvSpPr>
          <p:nvPr/>
        </p:nvSpPr>
        <p:spPr>
          <a:xfrm>
            <a:off x="929833" y="1196705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Process the raw SUAS-project text files using: </a:t>
            </a:r>
          </a:p>
          <a:p>
            <a:pPr algn="l"/>
            <a:r>
              <a:rPr lang="en-US" dirty="0">
                <a:ea typeface="+mn-lt"/>
                <a:cs typeface="+mn-lt"/>
              </a:rPr>
              <a:t>	Lowercasing</a:t>
            </a:r>
          </a:p>
          <a:p>
            <a:pPr algn="l"/>
            <a:r>
              <a:rPr lang="en-US" dirty="0">
                <a:ea typeface="+mn-lt"/>
                <a:cs typeface="+mn-lt"/>
              </a:rPr>
              <a:t>	Punctuation &amp; Special Character removal</a:t>
            </a:r>
          </a:p>
          <a:p>
            <a:pPr algn="l"/>
            <a:r>
              <a:rPr lang="en-US" dirty="0">
                <a:ea typeface="+mn-lt"/>
                <a:cs typeface="+mn-lt"/>
              </a:rPr>
              <a:t>	Tab removal</a:t>
            </a:r>
          </a:p>
          <a:p>
            <a:pPr algn="l"/>
            <a:r>
              <a:rPr lang="en-US" dirty="0">
                <a:ea typeface="+mn-lt"/>
                <a:cs typeface="+mn-lt"/>
              </a:rPr>
              <a:t>	Trailing space removal</a:t>
            </a:r>
          </a:p>
          <a:p>
            <a:pPr algn="l"/>
            <a:r>
              <a:rPr lang="en-US" dirty="0">
                <a:ea typeface="+mn-lt"/>
                <a:cs typeface="+mn-lt"/>
              </a:rPr>
              <a:t>	Tokenize</a:t>
            </a:r>
            <a:endParaRPr lang="en-US" dirty="0">
              <a:solidFill>
                <a:srgbClr val="FFC000"/>
              </a:solidFill>
              <a:ea typeface="+mn-lt"/>
              <a:cs typeface="+mn-lt"/>
            </a:endParaRPr>
          </a:p>
        </p:txBody>
      </p:sp>
    </p:spTree>
    <p:extLst>
      <p:ext uri="{BB962C8B-B14F-4D97-AF65-F5344CB8AC3E}">
        <p14:creationId xmlns:p14="http://schemas.microsoft.com/office/powerpoint/2010/main" val="175546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sp>
        <p:nvSpPr>
          <p:cNvPr id="3" name="Content Placeholder 2">
            <a:extLst>
              <a:ext uri="{FF2B5EF4-FFF2-40B4-BE49-F238E27FC236}">
                <a16:creationId xmlns:a16="http://schemas.microsoft.com/office/drawing/2014/main" id="{E0B6E2DE-A7FD-8377-5D0E-834536089B19}"/>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Process the raw SUAS-project text files using: </a:t>
            </a:r>
          </a:p>
          <a:p>
            <a:pPr algn="l"/>
            <a:r>
              <a:rPr lang="en-US" dirty="0">
                <a:ea typeface="+mn-lt"/>
                <a:cs typeface="+mn-lt"/>
              </a:rPr>
              <a:t>	Lowercasing</a:t>
            </a:r>
          </a:p>
          <a:p>
            <a:pPr algn="l"/>
            <a:r>
              <a:rPr lang="en-US" dirty="0">
                <a:ea typeface="+mn-lt"/>
                <a:cs typeface="+mn-lt"/>
              </a:rPr>
              <a:t>	Punctuation &amp; Special Character removal</a:t>
            </a:r>
          </a:p>
          <a:p>
            <a:pPr algn="l"/>
            <a:r>
              <a:rPr lang="en-US" dirty="0">
                <a:ea typeface="+mn-lt"/>
                <a:cs typeface="+mn-lt"/>
              </a:rPr>
              <a:t>	Tab removal</a:t>
            </a:r>
          </a:p>
          <a:p>
            <a:pPr algn="l"/>
            <a:r>
              <a:rPr lang="en-US" dirty="0">
                <a:ea typeface="+mn-lt"/>
                <a:cs typeface="+mn-lt"/>
              </a:rPr>
              <a:t>	Trailing space removal</a:t>
            </a:r>
          </a:p>
          <a:p>
            <a:pPr algn="l"/>
            <a:r>
              <a:rPr lang="en-US" dirty="0">
                <a:ea typeface="+mn-lt"/>
                <a:cs typeface="+mn-lt"/>
              </a:rPr>
              <a:t>	Tokenize</a:t>
            </a:r>
            <a:endParaRPr lang="en-US" dirty="0">
              <a:solidFill>
                <a:srgbClr val="FFC000"/>
              </a:solidFill>
              <a:ea typeface="+mn-lt"/>
              <a:cs typeface="+mn-lt"/>
            </a:endParaRPr>
          </a:p>
        </p:txBody>
      </p:sp>
      <p:sp>
        <p:nvSpPr>
          <p:cNvPr id="8" name="Title 1">
            <a:extLst>
              <a:ext uri="{FF2B5EF4-FFF2-40B4-BE49-F238E27FC236}">
                <a16:creationId xmlns:a16="http://schemas.microsoft.com/office/drawing/2014/main" id="{005219E1-355E-3A7B-6D26-95D2C807E200}"/>
              </a:ext>
            </a:extLst>
          </p:cNvPr>
          <p:cNvSpPr txBox="1">
            <a:spLocks/>
          </p:cNvSpPr>
          <p:nvPr/>
        </p:nvSpPr>
        <p:spPr>
          <a:xfrm>
            <a:off x="906387" y="-8432488"/>
            <a:ext cx="5086844"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Detailed Objective</a:t>
            </a:r>
          </a:p>
        </p:txBody>
      </p:sp>
      <p:sp>
        <p:nvSpPr>
          <p:cNvPr id="9" name="Content Placeholder 2">
            <a:extLst>
              <a:ext uri="{FF2B5EF4-FFF2-40B4-BE49-F238E27FC236}">
                <a16:creationId xmlns:a16="http://schemas.microsoft.com/office/drawing/2014/main" id="{21521CEA-0C8E-3CB8-01C4-318049B18A7B}"/>
              </a:ext>
            </a:extLst>
          </p:cNvPr>
          <p:cNvSpPr txBox="1">
            <a:spLocks/>
          </p:cNvSpPr>
          <p:nvPr/>
        </p:nvSpPr>
        <p:spPr>
          <a:xfrm>
            <a:off x="906387" y="-5218983"/>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Develop a Question Answering Model for Basic User Inquiries</a:t>
            </a:r>
            <a:endParaRPr lang="en-US" dirty="0">
              <a:ea typeface="+mn-lt"/>
              <a:cs typeface="+mn-lt"/>
            </a:endParaRPr>
          </a:p>
          <a:p>
            <a:pPr lvl="1" algn="l"/>
            <a:r>
              <a:rPr lang="en-US" dirty="0">
                <a:ea typeface="+mn-lt"/>
                <a:cs typeface="+mn-lt"/>
              </a:rPr>
              <a:t>Utilize BERT framework for Extractive QA Model</a:t>
            </a:r>
          </a:p>
          <a:p>
            <a:pPr lvl="1" algn="l"/>
            <a:r>
              <a:rPr lang="en-US" dirty="0">
                <a:ea typeface="+mn-lt"/>
                <a:cs typeface="+mn-lt"/>
              </a:rPr>
              <a:t>Bidirectional Encoder Representations from Transformers</a:t>
            </a:r>
          </a:p>
          <a:p>
            <a:pPr algn="l"/>
            <a:endParaRPr lang="en-US" dirty="0">
              <a:ea typeface="+mn-lt"/>
              <a:cs typeface="+mn-lt"/>
            </a:endParaRPr>
          </a:p>
          <a:p>
            <a:pPr algn="l"/>
            <a:r>
              <a:rPr lang="en-US" b="1" dirty="0">
                <a:solidFill>
                  <a:srgbClr val="FFC000"/>
                </a:solidFill>
                <a:ea typeface="+mn-lt"/>
                <a:cs typeface="+mn-lt"/>
              </a:rPr>
              <a:t>* Input context and question to extract answers</a:t>
            </a:r>
          </a:p>
        </p:txBody>
      </p:sp>
    </p:spTree>
    <p:extLst>
      <p:ext uri="{BB962C8B-B14F-4D97-AF65-F5344CB8AC3E}">
        <p14:creationId xmlns:p14="http://schemas.microsoft.com/office/powerpoint/2010/main" val="3549959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69869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749331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881576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881576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grpSp>
        <p:nvGrpSpPr>
          <p:cNvPr id="10" name="Group 9">
            <a:extLst>
              <a:ext uri="{FF2B5EF4-FFF2-40B4-BE49-F238E27FC236}">
                <a16:creationId xmlns:a16="http://schemas.microsoft.com/office/drawing/2014/main" id="{2AE098B9-05A7-8CE1-2AF5-4E23F7D72D32}"/>
              </a:ext>
            </a:extLst>
          </p:cNvPr>
          <p:cNvGrpSpPr/>
          <p:nvPr/>
        </p:nvGrpSpPr>
        <p:grpSpPr>
          <a:xfrm>
            <a:off x="2000266" y="1383196"/>
            <a:ext cx="7642828" cy="5041164"/>
            <a:chOff x="1266921" y="1334449"/>
            <a:chExt cx="7642828" cy="5041164"/>
          </a:xfrm>
        </p:grpSpPr>
        <p:pic>
          <p:nvPicPr>
            <p:cNvPr id="2050" name="Picture 2">
              <a:extLst>
                <a:ext uri="{FF2B5EF4-FFF2-40B4-BE49-F238E27FC236}">
                  <a16:creationId xmlns:a16="http://schemas.microsoft.com/office/drawing/2014/main" id="{298D7837-A3F7-611E-A49C-55FF7F60FD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EBF0CF4-F789-4D7D-B419-8401657A83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311CA71-259A-F3C5-2BFE-03246F5E0B0C}"/>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Cleaned Data</a:t>
              </a:r>
              <a:endParaRPr lang="en-US" dirty="0">
                <a:solidFill>
                  <a:srgbClr val="FFC000"/>
                </a:solidFill>
                <a:ea typeface="+mn-lt"/>
                <a:cs typeface="+mn-lt"/>
              </a:endParaRPr>
            </a:p>
          </p:txBody>
        </p:sp>
        <p:sp>
          <p:nvSpPr>
            <p:cNvPr id="7" name="Content Placeholder 2">
              <a:extLst>
                <a:ext uri="{FF2B5EF4-FFF2-40B4-BE49-F238E27FC236}">
                  <a16:creationId xmlns:a16="http://schemas.microsoft.com/office/drawing/2014/main" id="{6EFA2B58-DEB3-FB25-07FF-37E9F24640C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Tokenized Data</a:t>
              </a:r>
              <a:endParaRPr lang="en-US" dirty="0">
                <a:solidFill>
                  <a:srgbClr val="FFC000"/>
                </a:solidFill>
                <a:ea typeface="+mn-lt"/>
                <a:cs typeface="+mn-lt"/>
              </a:endParaRPr>
            </a:p>
          </p:txBody>
        </p:sp>
      </p:grpSp>
      <p:sp>
        <p:nvSpPr>
          <p:cNvPr id="13" name="Title 1">
            <a:extLst>
              <a:ext uri="{FF2B5EF4-FFF2-40B4-BE49-F238E27FC236}">
                <a16:creationId xmlns:a16="http://schemas.microsoft.com/office/drawing/2014/main" id="{61395537-60E8-2793-7A8D-526D93FB01CC}"/>
              </a:ext>
            </a:extLst>
          </p:cNvPr>
          <p:cNvSpPr txBox="1">
            <a:spLocks/>
          </p:cNvSpPr>
          <p:nvPr/>
        </p:nvSpPr>
        <p:spPr>
          <a:xfrm>
            <a:off x="802051" y="78719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14" name="Content Placeholder 2">
            <a:extLst>
              <a:ext uri="{FF2B5EF4-FFF2-40B4-BE49-F238E27FC236}">
                <a16:creationId xmlns:a16="http://schemas.microsoft.com/office/drawing/2014/main" id="{1B52B2F5-4A26-72F7-2069-7F3D50ADA271}"/>
              </a:ext>
            </a:extLst>
          </p:cNvPr>
          <p:cNvSpPr txBox="1">
            <a:spLocks/>
          </p:cNvSpPr>
          <p:nvPr/>
        </p:nvSpPr>
        <p:spPr>
          <a:xfrm>
            <a:off x="802051" y="107033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Tree>
    <p:extLst>
      <p:ext uri="{BB962C8B-B14F-4D97-AF65-F5344CB8AC3E}">
        <p14:creationId xmlns:p14="http://schemas.microsoft.com/office/powerpoint/2010/main" val="361361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974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7" y="-924876"/>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1" y="77013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
        <p:nvSpPr>
          <p:cNvPr id="8" name="Title 1">
            <a:extLst>
              <a:ext uri="{FF2B5EF4-FFF2-40B4-BE49-F238E27FC236}">
                <a16:creationId xmlns:a16="http://schemas.microsoft.com/office/drawing/2014/main" id="{A279DE7B-05C8-FBF2-35FA-C44018418561}"/>
              </a:ext>
            </a:extLst>
          </p:cNvPr>
          <p:cNvSpPr txBox="1">
            <a:spLocks/>
          </p:cNvSpPr>
          <p:nvPr/>
        </p:nvSpPr>
        <p:spPr>
          <a:xfrm>
            <a:off x="847770" y="-9471149"/>
            <a:ext cx="7649115"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Data Collection and Processing</a:t>
            </a:r>
          </a:p>
        </p:txBody>
      </p:sp>
      <p:grpSp>
        <p:nvGrpSpPr>
          <p:cNvPr id="9" name="Group 8">
            <a:extLst>
              <a:ext uri="{FF2B5EF4-FFF2-40B4-BE49-F238E27FC236}">
                <a16:creationId xmlns:a16="http://schemas.microsoft.com/office/drawing/2014/main" id="{0D39D74F-E1A6-AF92-C97B-9F97CFE0FFD8}"/>
              </a:ext>
            </a:extLst>
          </p:cNvPr>
          <p:cNvGrpSpPr/>
          <p:nvPr/>
        </p:nvGrpSpPr>
        <p:grpSpPr>
          <a:xfrm>
            <a:off x="2000266" y="-6328244"/>
            <a:ext cx="7642828" cy="5041164"/>
            <a:chOff x="1266921" y="1334449"/>
            <a:chExt cx="7642828" cy="5041164"/>
          </a:xfrm>
        </p:grpSpPr>
        <p:pic>
          <p:nvPicPr>
            <p:cNvPr id="13" name="Picture 2">
              <a:extLst>
                <a:ext uri="{FF2B5EF4-FFF2-40B4-BE49-F238E27FC236}">
                  <a16:creationId xmlns:a16="http://schemas.microsoft.com/office/drawing/2014/main" id="{858E68F8-CA7B-AB2C-381B-11636CC2E8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0323" y="2076998"/>
              <a:ext cx="5962714" cy="186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CBCCC3A2-2672-1876-0537-79A6C69C7B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3611" y="4391469"/>
              <a:ext cx="6176138" cy="19433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CCC7107D-32C0-D59F-46BC-86E2B8521A31}"/>
                </a:ext>
              </a:extLst>
            </p:cNvPr>
            <p:cNvSpPr txBox="1">
              <a:spLocks/>
            </p:cNvSpPr>
            <p:nvPr/>
          </p:nvSpPr>
          <p:spPr>
            <a:xfrm rot="16200000">
              <a:off x="451820" y="2149550"/>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Cleaned Data</a:t>
              </a:r>
              <a:endParaRPr lang="en-US" dirty="0">
                <a:solidFill>
                  <a:srgbClr val="FFC000"/>
                </a:solidFill>
                <a:ea typeface="+mn-lt"/>
                <a:cs typeface="+mn-lt"/>
              </a:endParaRPr>
            </a:p>
          </p:txBody>
        </p:sp>
        <p:sp>
          <p:nvSpPr>
            <p:cNvPr id="16" name="Content Placeholder 2">
              <a:extLst>
                <a:ext uri="{FF2B5EF4-FFF2-40B4-BE49-F238E27FC236}">
                  <a16:creationId xmlns:a16="http://schemas.microsoft.com/office/drawing/2014/main" id="{22E9A41E-E453-F4D4-B217-E885C69038D5}"/>
                </a:ext>
              </a:extLst>
            </p:cNvPr>
            <p:cNvSpPr txBox="1">
              <a:spLocks/>
            </p:cNvSpPr>
            <p:nvPr/>
          </p:nvSpPr>
          <p:spPr>
            <a:xfrm rot="16200000">
              <a:off x="451821" y="4621385"/>
              <a:ext cx="2569329" cy="93912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Tokenized Data</a:t>
              </a:r>
              <a:endParaRPr lang="en-US" dirty="0">
                <a:solidFill>
                  <a:srgbClr val="FFC000"/>
                </a:solidFill>
                <a:ea typeface="+mn-lt"/>
                <a:cs typeface="+mn-lt"/>
              </a:endParaRPr>
            </a:p>
          </p:txBody>
        </p:sp>
      </p:grpSp>
      <p:sp>
        <p:nvSpPr>
          <p:cNvPr id="17" name="Title 1">
            <a:extLst>
              <a:ext uri="{FF2B5EF4-FFF2-40B4-BE49-F238E27FC236}">
                <a16:creationId xmlns:a16="http://schemas.microsoft.com/office/drawing/2014/main" id="{2868F43B-409C-F812-6C31-CC0D490E1D75}"/>
              </a:ext>
            </a:extLst>
          </p:cNvPr>
          <p:cNvSpPr txBox="1">
            <a:spLocks/>
          </p:cNvSpPr>
          <p:nvPr/>
        </p:nvSpPr>
        <p:spPr>
          <a:xfrm>
            <a:off x="863010" y="-6225029"/>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18" name="Content Placeholder 2">
            <a:extLst>
              <a:ext uri="{FF2B5EF4-FFF2-40B4-BE49-F238E27FC236}">
                <a16:creationId xmlns:a16="http://schemas.microsoft.com/office/drawing/2014/main" id="{BF9600D3-6227-7702-DEE6-A129896763B7}"/>
              </a:ext>
            </a:extLst>
          </p:cNvPr>
          <p:cNvSpPr txBox="1">
            <a:spLocks/>
          </p:cNvSpPr>
          <p:nvPr/>
        </p:nvSpPr>
        <p:spPr>
          <a:xfrm>
            <a:off x="863011" y="-449097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Tree>
    <p:extLst>
      <p:ext uri="{BB962C8B-B14F-4D97-AF65-F5344CB8AC3E}">
        <p14:creationId xmlns:p14="http://schemas.microsoft.com/office/powerpoint/2010/main" val="3421378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9323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93237"/>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4" name="Title 1">
            <a:extLst>
              <a:ext uri="{FF2B5EF4-FFF2-40B4-BE49-F238E27FC236}">
                <a16:creationId xmlns:a16="http://schemas.microsoft.com/office/drawing/2014/main" id="{D31BA583-2C8C-4BD3-4896-9DEA16A8D431}"/>
              </a:ext>
            </a:extLst>
          </p:cNvPr>
          <p:cNvSpPr txBox="1">
            <a:spLocks/>
          </p:cNvSpPr>
          <p:nvPr/>
        </p:nvSpPr>
        <p:spPr>
          <a:xfrm>
            <a:off x="863011" y="7567171"/>
            <a:ext cx="34803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a:t>
            </a:r>
          </a:p>
        </p:txBody>
      </p:sp>
      <p:sp>
        <p:nvSpPr>
          <p:cNvPr id="10" name="Title 1">
            <a:extLst>
              <a:ext uri="{FF2B5EF4-FFF2-40B4-BE49-F238E27FC236}">
                <a16:creationId xmlns:a16="http://schemas.microsoft.com/office/drawing/2014/main" id="{8F4582C5-8769-7709-EC6A-D25F80F77971}"/>
              </a:ext>
            </a:extLst>
          </p:cNvPr>
          <p:cNvSpPr txBox="1">
            <a:spLocks/>
          </p:cNvSpPr>
          <p:nvPr/>
        </p:nvSpPr>
        <p:spPr>
          <a:xfrm>
            <a:off x="863010" y="-7718549"/>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17" name="Content Placeholder 2">
            <a:extLst>
              <a:ext uri="{FF2B5EF4-FFF2-40B4-BE49-F238E27FC236}">
                <a16:creationId xmlns:a16="http://schemas.microsoft.com/office/drawing/2014/main" id="{D22155FF-FF0E-DA7E-6F48-DA1BEBAA67C8}"/>
              </a:ext>
            </a:extLst>
          </p:cNvPr>
          <p:cNvSpPr txBox="1">
            <a:spLocks/>
          </p:cNvSpPr>
          <p:nvPr/>
        </p:nvSpPr>
        <p:spPr>
          <a:xfrm>
            <a:off x="863011" y="-51462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
        <p:nvSpPr>
          <p:cNvPr id="19" name="Content Placeholder 2">
            <a:extLst>
              <a:ext uri="{FF2B5EF4-FFF2-40B4-BE49-F238E27FC236}">
                <a16:creationId xmlns:a16="http://schemas.microsoft.com/office/drawing/2014/main" id="{C0EA4DD8-3F86-0FB6-240D-573C8CCCB967}"/>
              </a:ext>
            </a:extLst>
          </p:cNvPr>
          <p:cNvSpPr txBox="1">
            <a:spLocks/>
          </p:cNvSpPr>
          <p:nvPr/>
        </p:nvSpPr>
        <p:spPr>
          <a:xfrm>
            <a:off x="908731" y="1027658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BERT Tokenization:</a:t>
            </a:r>
          </a:p>
          <a:p>
            <a:pPr marL="457200" indent="-457200" algn="l">
              <a:buFont typeface="+mj-lt"/>
              <a:buAutoNum type="arabicPeriod"/>
            </a:pPr>
            <a:r>
              <a:rPr lang="en-US" dirty="0">
                <a:ea typeface="+mn-lt"/>
                <a:cs typeface="+mn-lt"/>
              </a:rPr>
              <a:t>Converts text into numerical tokens</a:t>
            </a:r>
          </a:p>
          <a:p>
            <a:pPr marL="457200" indent="-457200" algn="l">
              <a:buFont typeface="+mj-lt"/>
              <a:buAutoNum type="arabicPeriod"/>
            </a:pPr>
            <a:r>
              <a:rPr lang="en-US" dirty="0">
                <a:ea typeface="+mn-lt"/>
                <a:cs typeface="+mn-lt"/>
              </a:rPr>
              <a:t>Maps words to unique IDs in BERT's vocabulary</a:t>
            </a:r>
          </a:p>
          <a:p>
            <a:pPr marL="457200" indent="-457200" algn="l">
              <a:buFont typeface="+mj-lt"/>
              <a:buAutoNum type="arabicPeriod"/>
            </a:pPr>
            <a:r>
              <a:rPr lang="en-US" dirty="0">
                <a:ea typeface="+mn-lt"/>
                <a:cs typeface="+mn-lt"/>
              </a:rPr>
              <a:t>Ensures consistent input dimensions</a:t>
            </a:r>
          </a:p>
          <a:p>
            <a:pPr marL="457200" indent="-457200" algn="l">
              <a:buFont typeface="+mj-lt"/>
              <a:buAutoNum type="arabicPeriod"/>
            </a:pPr>
            <a:r>
              <a:rPr lang="en-US" dirty="0">
                <a:ea typeface="+mn-lt"/>
                <a:cs typeface="+mn-lt"/>
              </a:rPr>
              <a:t>Special tokens provide structural context</a:t>
            </a:r>
          </a:p>
          <a:p>
            <a:pPr marL="457200" indent="-457200" algn="l">
              <a:buFont typeface="+mj-lt"/>
              <a:buAutoNum type="arabicPeriod"/>
            </a:pPr>
            <a:r>
              <a:rPr lang="en-US" dirty="0">
                <a:ea typeface="+mn-lt"/>
                <a:cs typeface="+mn-lt"/>
              </a:rPr>
              <a:t>Enables effective text processing</a:t>
            </a:r>
            <a:endParaRPr lang="en-US" dirty="0">
              <a:solidFill>
                <a:srgbClr val="FFC000"/>
              </a:solidFill>
              <a:ea typeface="+mn-lt"/>
              <a:cs typeface="+mn-lt"/>
            </a:endParaRPr>
          </a:p>
        </p:txBody>
      </p:sp>
    </p:spTree>
    <p:extLst>
      <p:ext uri="{BB962C8B-B14F-4D97-AF65-F5344CB8AC3E}">
        <p14:creationId xmlns:p14="http://schemas.microsoft.com/office/powerpoint/2010/main" val="40068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82A3C08-30F5-D334-A031-202A0DB59644}"/>
              </a:ext>
            </a:extLst>
          </p:cNvPr>
          <p:cNvSpPr txBox="1">
            <a:spLocks/>
          </p:cNvSpPr>
          <p:nvPr/>
        </p:nvSpPr>
        <p:spPr>
          <a:xfrm>
            <a:off x="859495" y="1116988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&amp; BERT Encoding</a:t>
            </a:r>
          </a:p>
          <a:p>
            <a:pPr lvl="1" algn="l"/>
            <a:r>
              <a:rPr lang="en-US" dirty="0">
                <a:ea typeface="+mn-lt"/>
                <a:cs typeface="+mn-lt"/>
              </a:rPr>
              <a:t>Utilizing regular expressions to clean text (i.e. punctuation, special characters, tabs)</a:t>
            </a:r>
          </a:p>
          <a:p>
            <a:pPr lvl="1" algn="l"/>
            <a:r>
              <a:rPr lang="en-US" dirty="0">
                <a:ea typeface="+mn-lt"/>
                <a:cs typeface="+mn-lt"/>
              </a:rPr>
              <a:t>Create BERT formatted Dataset [Questions, Context, Answer]</a:t>
            </a:r>
          </a:p>
          <a:p>
            <a:pPr lvl="1" algn="l"/>
            <a:r>
              <a:rPr lang="en-US" dirty="0">
                <a:solidFill>
                  <a:srgbClr val="FFC000"/>
                </a:solidFill>
                <a:ea typeface="+mn-lt"/>
                <a:cs typeface="+mn-lt"/>
              </a:rPr>
              <a:t>Questions</a:t>
            </a:r>
          </a:p>
          <a:p>
            <a:pPr lvl="2" algn="l"/>
            <a:r>
              <a:rPr lang="en-US" dirty="0">
                <a:ea typeface="+mn-lt"/>
                <a:cs typeface="+mn-lt"/>
              </a:rPr>
              <a:t>Utilizing NER, </a:t>
            </a:r>
            <a:r>
              <a:rPr lang="en-US" b="1" dirty="0">
                <a:ea typeface="+mn-lt"/>
                <a:cs typeface="+mn-lt"/>
              </a:rPr>
              <a:t>Named Entity Recognition</a:t>
            </a:r>
            <a:r>
              <a:rPr lang="en-US" dirty="0">
                <a:ea typeface="+mn-lt"/>
                <a:cs typeface="+mn-lt"/>
              </a:rPr>
              <a:t>, to determine subjects to make questions with. Then using question structures to make simple questions</a:t>
            </a:r>
          </a:p>
          <a:p>
            <a:pPr lvl="1" algn="l"/>
            <a:r>
              <a:rPr lang="en-US" dirty="0">
                <a:solidFill>
                  <a:srgbClr val="FFC000"/>
                </a:solidFill>
                <a:ea typeface="+mn-lt"/>
                <a:cs typeface="+mn-lt"/>
              </a:rPr>
              <a:t>Context</a:t>
            </a:r>
          </a:p>
          <a:p>
            <a:pPr lvl="2" algn="l"/>
            <a:r>
              <a:rPr lang="en-US" dirty="0">
                <a:ea typeface="+mn-lt"/>
                <a:cs typeface="+mn-lt"/>
              </a:rPr>
              <a:t>Processed text is turned into size of </a:t>
            </a:r>
            <a:r>
              <a:rPr lang="en-US" b="1" dirty="0">
                <a:ea typeface="+mn-lt"/>
                <a:cs typeface="+mn-lt"/>
              </a:rPr>
              <a:t>512 token chunks </a:t>
            </a:r>
            <a:r>
              <a:rPr lang="en-US" dirty="0">
                <a:ea typeface="+mn-lt"/>
                <a:cs typeface="+mn-lt"/>
              </a:rPr>
              <a:t>to ensure the BERT architecture accepts the shape of the dataset. When tokenized, </a:t>
            </a:r>
            <a:r>
              <a:rPr lang="en-US" b="1" dirty="0">
                <a:ea typeface="+mn-lt"/>
                <a:cs typeface="+mn-lt"/>
              </a:rPr>
              <a:t>additional [PAD] Labels</a:t>
            </a:r>
            <a:r>
              <a:rPr lang="en-US" dirty="0">
                <a:ea typeface="+mn-lt"/>
                <a:cs typeface="+mn-lt"/>
              </a:rPr>
              <a:t> ensure the shape </a:t>
            </a:r>
            <a:r>
              <a:rPr lang="en-US" b="1" dirty="0">
                <a:ea typeface="+mn-lt"/>
                <a:cs typeface="+mn-lt"/>
              </a:rPr>
              <a:t>size is uniform throughout the model.</a:t>
            </a:r>
          </a:p>
          <a:p>
            <a:pPr lvl="1" algn="l"/>
            <a:r>
              <a:rPr lang="en-US" dirty="0">
                <a:solidFill>
                  <a:srgbClr val="FFC000"/>
                </a:solidFill>
                <a:ea typeface="+mn-lt"/>
                <a:cs typeface="+mn-lt"/>
              </a:rPr>
              <a:t>Answers</a:t>
            </a:r>
          </a:p>
          <a:p>
            <a:pPr lvl="2" algn="l"/>
            <a:r>
              <a:rPr lang="en-US" b="1" dirty="0">
                <a:ea typeface="+mn-lt"/>
                <a:cs typeface="+mn-lt"/>
              </a:rPr>
              <a:t>Utilized window size of 10 words</a:t>
            </a:r>
            <a:r>
              <a:rPr lang="en-US" dirty="0">
                <a:ea typeface="+mn-lt"/>
                <a:cs typeface="+mn-lt"/>
              </a:rPr>
              <a:t> before and after an entity in the processed text to extract relevant information that answers the question</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0"/>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
        <p:nvSpPr>
          <p:cNvPr id="8" name="Title 1">
            <a:extLst>
              <a:ext uri="{FF2B5EF4-FFF2-40B4-BE49-F238E27FC236}">
                <a16:creationId xmlns:a16="http://schemas.microsoft.com/office/drawing/2014/main" id="{17F5E795-CB26-C65E-CDB9-C3FCA58FCECF}"/>
              </a:ext>
            </a:extLst>
          </p:cNvPr>
          <p:cNvSpPr txBox="1">
            <a:spLocks/>
          </p:cNvSpPr>
          <p:nvPr/>
        </p:nvSpPr>
        <p:spPr>
          <a:xfrm>
            <a:off x="847770" y="8481571"/>
            <a:ext cx="665031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Tokenization Special Token</a:t>
            </a:r>
          </a:p>
        </p:txBody>
      </p:sp>
      <p:sp>
        <p:nvSpPr>
          <p:cNvPr id="9" name="Content Placeholder 2">
            <a:extLst>
              <a:ext uri="{FF2B5EF4-FFF2-40B4-BE49-F238E27FC236}">
                <a16:creationId xmlns:a16="http://schemas.microsoft.com/office/drawing/2014/main" id="{6B7A8937-5534-C49D-F6C2-E36F9D0ABAD2}"/>
              </a:ext>
            </a:extLst>
          </p:cNvPr>
          <p:cNvSpPr txBox="1">
            <a:spLocks/>
          </p:cNvSpPr>
          <p:nvPr/>
        </p:nvSpPr>
        <p:spPr>
          <a:xfrm>
            <a:off x="847771" y="104899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For example, CLS (Classification Token) and SEP (Separator Token)</a:t>
            </a:r>
          </a:p>
          <a:p>
            <a:pPr algn="l"/>
            <a:r>
              <a:rPr lang="en-US" dirty="0">
                <a:ea typeface="+mn-lt"/>
                <a:cs typeface="+mn-lt"/>
              </a:rPr>
              <a:t>Special tokens like CLS and SEP are essential in BERT's architecture. CLS is used for sequence classification tasks, while SEP separates text segments. Mastering their roles is vital for leveraging BERT effectively in NLP tasks.</a:t>
            </a:r>
          </a:p>
        </p:txBody>
      </p:sp>
      <p:sp>
        <p:nvSpPr>
          <p:cNvPr id="10" name="Title 1">
            <a:extLst>
              <a:ext uri="{FF2B5EF4-FFF2-40B4-BE49-F238E27FC236}">
                <a16:creationId xmlns:a16="http://schemas.microsoft.com/office/drawing/2014/main" id="{A9F6BAC3-E311-EB58-07B5-C654F144BCDC}"/>
              </a:ext>
            </a:extLst>
          </p:cNvPr>
          <p:cNvSpPr txBox="1">
            <a:spLocks/>
          </p:cNvSpPr>
          <p:nvPr/>
        </p:nvSpPr>
        <p:spPr>
          <a:xfrm>
            <a:off x="859494" y="9058353"/>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Tree>
    <p:extLst>
      <p:ext uri="{BB962C8B-B14F-4D97-AF65-F5344CB8AC3E}">
        <p14:creationId xmlns:p14="http://schemas.microsoft.com/office/powerpoint/2010/main" val="2246382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2" name="Title 1">
            <a:extLst>
              <a:ext uri="{FF2B5EF4-FFF2-40B4-BE49-F238E27FC236}">
                <a16:creationId xmlns:a16="http://schemas.microsoft.com/office/drawing/2014/main" id="{FDBE6CEB-F310-E0AD-3A1D-7E537CE4EA52}"/>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&amp; BERT Encoding</a:t>
            </a:r>
          </a:p>
          <a:p>
            <a:pPr lvl="1" algn="l"/>
            <a:r>
              <a:rPr lang="en-US" dirty="0">
                <a:ea typeface="+mn-lt"/>
                <a:cs typeface="+mn-lt"/>
              </a:rPr>
              <a:t>Utilizing regular expressions to clean text (i.e. punctuation, special characters, tabs)</a:t>
            </a:r>
          </a:p>
          <a:p>
            <a:pPr lvl="1" algn="l"/>
            <a:r>
              <a:rPr lang="en-US" dirty="0">
                <a:ea typeface="+mn-lt"/>
                <a:cs typeface="+mn-lt"/>
              </a:rPr>
              <a:t>Create BERT formatted Dataset [Questions, Context, Answer]</a:t>
            </a:r>
          </a:p>
          <a:p>
            <a:pPr lvl="1" algn="l"/>
            <a:r>
              <a:rPr lang="en-US" dirty="0">
                <a:solidFill>
                  <a:srgbClr val="FFC000"/>
                </a:solidFill>
                <a:ea typeface="+mn-lt"/>
                <a:cs typeface="+mn-lt"/>
              </a:rPr>
              <a:t>Questions</a:t>
            </a:r>
          </a:p>
          <a:p>
            <a:pPr lvl="2" algn="l"/>
            <a:r>
              <a:rPr lang="en-US" dirty="0">
                <a:ea typeface="+mn-lt"/>
                <a:cs typeface="+mn-lt"/>
              </a:rPr>
              <a:t>Utilizing NER, </a:t>
            </a:r>
            <a:r>
              <a:rPr lang="en-US" b="1" dirty="0">
                <a:ea typeface="+mn-lt"/>
                <a:cs typeface="+mn-lt"/>
              </a:rPr>
              <a:t>Named Entity Recognition</a:t>
            </a:r>
            <a:r>
              <a:rPr lang="en-US" dirty="0">
                <a:ea typeface="+mn-lt"/>
                <a:cs typeface="+mn-lt"/>
              </a:rPr>
              <a:t>, to determine subjects to make questions with. Then using question structures to make simple questions</a:t>
            </a:r>
          </a:p>
          <a:p>
            <a:pPr lvl="1" algn="l"/>
            <a:r>
              <a:rPr lang="en-US" dirty="0">
                <a:solidFill>
                  <a:srgbClr val="FFC000"/>
                </a:solidFill>
                <a:ea typeface="+mn-lt"/>
                <a:cs typeface="+mn-lt"/>
              </a:rPr>
              <a:t>Context</a:t>
            </a:r>
          </a:p>
          <a:p>
            <a:pPr lvl="2" algn="l"/>
            <a:r>
              <a:rPr lang="en-US" dirty="0">
                <a:ea typeface="+mn-lt"/>
                <a:cs typeface="+mn-lt"/>
              </a:rPr>
              <a:t>Processed text is turned into size of </a:t>
            </a:r>
            <a:r>
              <a:rPr lang="en-US" b="1" dirty="0">
                <a:ea typeface="+mn-lt"/>
                <a:cs typeface="+mn-lt"/>
              </a:rPr>
              <a:t>512 token chunks </a:t>
            </a:r>
            <a:r>
              <a:rPr lang="en-US" dirty="0">
                <a:ea typeface="+mn-lt"/>
                <a:cs typeface="+mn-lt"/>
              </a:rPr>
              <a:t>to ensure the BERT architecture accepts the shape of the dataset. When tokenized, </a:t>
            </a:r>
            <a:r>
              <a:rPr lang="en-US" b="1" dirty="0">
                <a:ea typeface="+mn-lt"/>
                <a:cs typeface="+mn-lt"/>
              </a:rPr>
              <a:t>additional [PAD] Labels</a:t>
            </a:r>
            <a:r>
              <a:rPr lang="en-US" dirty="0">
                <a:ea typeface="+mn-lt"/>
                <a:cs typeface="+mn-lt"/>
              </a:rPr>
              <a:t> ensure the shape </a:t>
            </a:r>
            <a:r>
              <a:rPr lang="en-US" b="1" dirty="0">
                <a:ea typeface="+mn-lt"/>
                <a:cs typeface="+mn-lt"/>
              </a:rPr>
              <a:t>size is uniform throughout the model.</a:t>
            </a:r>
          </a:p>
          <a:p>
            <a:pPr lvl="1" algn="l"/>
            <a:r>
              <a:rPr lang="en-US" dirty="0">
                <a:solidFill>
                  <a:srgbClr val="FFC000"/>
                </a:solidFill>
                <a:ea typeface="+mn-lt"/>
                <a:cs typeface="+mn-lt"/>
              </a:rPr>
              <a:t>Answers</a:t>
            </a:r>
          </a:p>
          <a:p>
            <a:pPr lvl="2" algn="l"/>
            <a:r>
              <a:rPr lang="en-US" b="1" dirty="0">
                <a:ea typeface="+mn-lt"/>
                <a:cs typeface="+mn-lt"/>
              </a:rPr>
              <a:t>Utilized window size of 10 words</a:t>
            </a:r>
            <a:r>
              <a:rPr lang="en-US" dirty="0">
                <a:ea typeface="+mn-lt"/>
                <a:cs typeface="+mn-lt"/>
              </a:rPr>
              <a:t> before and after an entity in the processed text to extract relevant information that answers the question</a:t>
            </a:r>
          </a:p>
        </p:txBody>
      </p:sp>
      <p:sp>
        <p:nvSpPr>
          <p:cNvPr id="4" name="Title 1">
            <a:extLst>
              <a:ext uri="{FF2B5EF4-FFF2-40B4-BE49-F238E27FC236}">
                <a16:creationId xmlns:a16="http://schemas.microsoft.com/office/drawing/2014/main" id="{1768D97A-6FD1-DBC9-B967-B2723BEBE0BC}"/>
              </a:ext>
            </a:extLst>
          </p:cNvPr>
          <p:cNvSpPr txBox="1">
            <a:spLocks/>
          </p:cNvSpPr>
          <p:nvPr/>
        </p:nvSpPr>
        <p:spPr>
          <a:xfrm>
            <a:off x="859494" y="-7353965"/>
            <a:ext cx="323655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Methodology</a:t>
            </a:r>
          </a:p>
        </p:txBody>
      </p:sp>
      <p:sp>
        <p:nvSpPr>
          <p:cNvPr id="7" name="Content Placeholder 2">
            <a:extLst>
              <a:ext uri="{FF2B5EF4-FFF2-40B4-BE49-F238E27FC236}">
                <a16:creationId xmlns:a16="http://schemas.microsoft.com/office/drawing/2014/main" id="{E62C88E8-525D-F75A-1885-4768239ABB64}"/>
              </a:ext>
            </a:extLst>
          </p:cNvPr>
          <p:cNvSpPr txBox="1">
            <a:spLocks/>
          </p:cNvSpPr>
          <p:nvPr/>
        </p:nvSpPr>
        <p:spPr>
          <a:xfrm>
            <a:off x="859495" y="-5242429"/>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Input Data: </a:t>
            </a:r>
            <a:r>
              <a:rPr lang="en-US" dirty="0">
                <a:ea typeface="+mn-lt"/>
                <a:cs typeface="+mn-lt"/>
              </a:rPr>
              <a:t>Provide context and question</a:t>
            </a:r>
          </a:p>
          <a:p>
            <a:pPr algn="l"/>
            <a:r>
              <a:rPr lang="en-US" b="1" dirty="0">
                <a:ea typeface="+mn-lt"/>
                <a:cs typeface="+mn-lt"/>
              </a:rPr>
              <a:t>BERT Encoding: </a:t>
            </a:r>
            <a:r>
              <a:rPr lang="en-US" dirty="0">
                <a:ea typeface="+mn-lt"/>
                <a:cs typeface="+mn-lt"/>
              </a:rPr>
              <a:t>Convert input text into numerical representations using BERT</a:t>
            </a:r>
          </a:p>
          <a:p>
            <a:pPr algn="l"/>
            <a:r>
              <a:rPr lang="en-US" b="1" dirty="0">
                <a:ea typeface="+mn-lt"/>
                <a:cs typeface="+mn-lt"/>
              </a:rPr>
              <a:t>QA Model: </a:t>
            </a:r>
            <a:r>
              <a:rPr lang="en-US" dirty="0">
                <a:ea typeface="+mn-lt"/>
                <a:cs typeface="+mn-lt"/>
              </a:rPr>
              <a:t>Implement an Extractive QA model</a:t>
            </a:r>
          </a:p>
          <a:p>
            <a:pPr algn="l"/>
            <a:r>
              <a:rPr lang="en-US" b="1" dirty="0">
                <a:ea typeface="+mn-lt"/>
                <a:cs typeface="+mn-lt"/>
              </a:rPr>
              <a:t>Answer Generation:</a:t>
            </a:r>
            <a:r>
              <a:rPr lang="en-US" dirty="0">
                <a:ea typeface="+mn-lt"/>
                <a:cs typeface="+mn-lt"/>
              </a:rPr>
              <a:t> Generate answers based on encoded context and question</a:t>
            </a:r>
          </a:p>
        </p:txBody>
      </p:sp>
    </p:spTree>
    <p:extLst>
      <p:ext uri="{BB962C8B-B14F-4D97-AF65-F5344CB8AC3E}">
        <p14:creationId xmlns:p14="http://schemas.microsoft.com/office/powerpoint/2010/main" val="3961303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E3CE-4E4D-E3D0-189F-AC4B9851B65F}"/>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BC5B750F-7BBD-40D0-1B4D-77B0FEE5B832}"/>
              </a:ext>
            </a:extLst>
          </p:cNvPr>
          <p:cNvSpPr>
            <a:spLocks noGrp="1"/>
          </p:cNvSpPr>
          <p:nvPr>
            <p:ph idx="1"/>
          </p:nvPr>
        </p:nvSpPr>
        <p:spPr/>
        <p:txBody>
          <a:bodyPr vert="horz" lIns="91440" tIns="45720" rIns="91440" bIns="45720" rtlCol="0" anchor="t">
            <a:normAutofit/>
          </a:bodyPr>
          <a:lstStyle/>
          <a:p>
            <a:r>
              <a:rPr lang="en-US">
                <a:latin typeface="Arial"/>
                <a:cs typeface="Arial"/>
              </a:rPr>
              <a:t>Develop a Machine Learning model that is capable of answering basic questions about SUAS</a:t>
            </a:r>
            <a:endParaRPr lang="en-US"/>
          </a:p>
          <a:p>
            <a:pPr lvl="1">
              <a:buFont typeface="Courier New" panose="020B0604020202020204" pitchFamily="34" charset="0"/>
              <a:buChar char="o"/>
            </a:pPr>
            <a:r>
              <a:rPr lang="en-US">
                <a:latin typeface="Arial"/>
                <a:cs typeface="Arial"/>
              </a:rPr>
              <a:t>Ex. "What is SUAS?"</a:t>
            </a:r>
          </a:p>
          <a:p>
            <a:pPr lvl="1">
              <a:buFont typeface="Courier New" panose="020B0604020202020204" pitchFamily="34" charset="0"/>
              <a:buChar char="o"/>
            </a:pPr>
            <a:endParaRPr lang="en-US">
              <a:latin typeface="Arial"/>
              <a:cs typeface="Arial"/>
            </a:endParaRPr>
          </a:p>
          <a:p>
            <a:r>
              <a:rPr lang="en-US">
                <a:latin typeface="Arial"/>
                <a:cs typeface="Arial"/>
              </a:rPr>
              <a:t>Sub Objective:</a:t>
            </a:r>
          </a:p>
          <a:p>
            <a:pPr lvl="1">
              <a:buFont typeface="Courier New" panose="020B0604020202020204" pitchFamily="34" charset="0"/>
              <a:buChar char="o"/>
            </a:pPr>
            <a:r>
              <a:rPr lang="en-US">
                <a:latin typeface="Arial"/>
                <a:cs typeface="Arial"/>
              </a:rPr>
              <a:t>Design the work to go into advanced questions.</a:t>
            </a:r>
          </a:p>
          <a:p>
            <a:pPr lvl="1">
              <a:buFont typeface="Courier New" panose="020B0604020202020204" pitchFamily="34" charset="0"/>
              <a:buChar char="o"/>
            </a:pPr>
            <a:r>
              <a:rPr lang="en-US">
                <a:latin typeface="Arial"/>
                <a:cs typeface="Arial"/>
              </a:rPr>
              <a:t>Ex. "For the OBC trade study, which of the three components was chosen?"</a:t>
            </a:r>
          </a:p>
          <a:p>
            <a:endParaRPr lang="en-US"/>
          </a:p>
        </p:txBody>
      </p:sp>
    </p:spTree>
    <p:extLst>
      <p:ext uri="{BB962C8B-B14F-4D97-AF65-F5344CB8AC3E}">
        <p14:creationId xmlns:p14="http://schemas.microsoft.com/office/powerpoint/2010/main" val="3064114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3" name="Content Placeholder 2">
            <a:extLst>
              <a:ext uri="{FF2B5EF4-FFF2-40B4-BE49-F238E27FC236}">
                <a16:creationId xmlns:a16="http://schemas.microsoft.com/office/drawing/2014/main" id="{5E6C8E79-9B69-5D88-2D4D-848F6C76BDB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ea typeface="+mn-lt"/>
                <a:cs typeface="+mn-lt"/>
              </a:rPr>
              <a:t>(QA Model) Extractive QA BERT Model:</a:t>
            </a:r>
          </a:p>
          <a:p>
            <a:pPr lvl="1" algn="l"/>
            <a:r>
              <a:rPr lang="en-US" dirty="0">
                <a:ea typeface="+mn-lt"/>
                <a:cs typeface="+mn-lt"/>
              </a:rPr>
              <a:t>Utilizing Hugging Face Transformer library to utilize pretrained model to obtain comprehension between relationship between question and context. Necessary as to teach the model a general 'sense' of questions and extraction of context that should have context</a:t>
            </a:r>
          </a:p>
          <a:p>
            <a:pPr lvl="1" algn="l"/>
            <a:r>
              <a:rPr lang="en-US" b="1" dirty="0">
                <a:solidFill>
                  <a:srgbClr val="FFC000"/>
                </a:solidFill>
                <a:ea typeface="+mn-lt"/>
                <a:cs typeface="+mn-lt"/>
              </a:rPr>
              <a:t>Fine Tuning</a:t>
            </a:r>
          </a:p>
          <a:p>
            <a:pPr lvl="2" algn="l"/>
            <a:r>
              <a:rPr lang="en-US" dirty="0">
                <a:ea typeface="+mn-lt"/>
                <a:cs typeface="+mn-lt"/>
              </a:rPr>
              <a:t>Using the preprocessed "specific domain" dataset, allows the model to further understand the domain specific question structure. </a:t>
            </a:r>
          </a:p>
          <a:p>
            <a:pPr lvl="1" algn="l"/>
            <a:r>
              <a:rPr lang="en-US" b="1" dirty="0">
                <a:solidFill>
                  <a:srgbClr val="FFC000"/>
                </a:solidFill>
                <a:ea typeface="+mn-lt"/>
                <a:cs typeface="+mn-lt"/>
              </a:rPr>
              <a:t>Libraries</a:t>
            </a:r>
          </a:p>
          <a:p>
            <a:pPr lvl="2" algn="l"/>
            <a:r>
              <a:rPr lang="en-US" dirty="0" err="1">
                <a:ea typeface="+mn-lt"/>
                <a:cs typeface="+mn-lt"/>
              </a:rPr>
              <a:t>Pytorch</a:t>
            </a:r>
            <a:r>
              <a:rPr lang="en-US" dirty="0">
                <a:ea typeface="+mn-lt"/>
                <a:cs typeface="+mn-lt"/>
              </a:rPr>
              <a:t> Dataset, </a:t>
            </a:r>
            <a:r>
              <a:rPr lang="en-US" dirty="0" err="1">
                <a:ea typeface="+mn-lt"/>
                <a:cs typeface="+mn-lt"/>
              </a:rPr>
              <a:t>DataLoader</a:t>
            </a:r>
            <a:r>
              <a:rPr lang="en-US" dirty="0">
                <a:ea typeface="+mn-lt"/>
                <a:cs typeface="+mn-lt"/>
              </a:rPr>
              <a:t> libraries, transformer library</a:t>
            </a:r>
          </a:p>
        </p:txBody>
      </p:sp>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Tree>
    <p:extLst>
      <p:ext uri="{BB962C8B-B14F-4D97-AF65-F5344CB8AC3E}">
        <p14:creationId xmlns:p14="http://schemas.microsoft.com/office/powerpoint/2010/main" val="335106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9171"/>
            <a:ext cx="18197626" cy="9662160"/>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8487"/>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0"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27138" y="-9284686"/>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2" name="Content Placeholder 2">
            <a:extLst>
              <a:ext uri="{FF2B5EF4-FFF2-40B4-BE49-F238E27FC236}">
                <a16:creationId xmlns:a16="http://schemas.microsoft.com/office/drawing/2014/main" id="{8FA73854-8DFB-0959-BF3F-7857211FCB88}"/>
              </a:ext>
            </a:extLst>
          </p:cNvPr>
          <p:cNvSpPr txBox="1">
            <a:spLocks/>
          </p:cNvSpPr>
          <p:nvPr/>
        </p:nvSpPr>
        <p:spPr>
          <a:xfrm>
            <a:off x="847771" y="1085570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sp>
        <p:nvSpPr>
          <p:cNvPr id="9" name="Title 1">
            <a:extLst>
              <a:ext uri="{FF2B5EF4-FFF2-40B4-BE49-F238E27FC236}">
                <a16:creationId xmlns:a16="http://schemas.microsoft.com/office/drawing/2014/main" id="{DCD0E3B2-5283-4353-BC71-7695B5D8704B}"/>
              </a:ext>
            </a:extLst>
          </p:cNvPr>
          <p:cNvSpPr txBox="1">
            <a:spLocks/>
          </p:cNvSpPr>
          <p:nvPr/>
        </p:nvSpPr>
        <p:spPr>
          <a:xfrm>
            <a:off x="847770" y="756717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10" name="Picture 9">
            <a:extLst>
              <a:ext uri="{FF2B5EF4-FFF2-40B4-BE49-F238E27FC236}">
                <a16:creationId xmlns:a16="http://schemas.microsoft.com/office/drawing/2014/main" id="{A1B1CC72-69F8-7C1D-1E09-08CAB7493A7B}"/>
              </a:ext>
            </a:extLst>
          </p:cNvPr>
          <p:cNvPicPr>
            <a:picLocks noChangeAspect="1"/>
          </p:cNvPicPr>
          <p:nvPr/>
        </p:nvPicPr>
        <p:blipFill>
          <a:blip r:embed="rId9"/>
          <a:stretch>
            <a:fillRect/>
          </a:stretch>
        </p:blipFill>
        <p:spPr>
          <a:xfrm>
            <a:off x="850826" y="13387549"/>
            <a:ext cx="9772650" cy="247650"/>
          </a:xfrm>
          <a:prstGeom prst="rect">
            <a:avLst/>
          </a:prstGeom>
        </p:spPr>
      </p:pic>
      <p:pic>
        <p:nvPicPr>
          <p:cNvPr id="15" name="Picture 14">
            <a:extLst>
              <a:ext uri="{FF2B5EF4-FFF2-40B4-BE49-F238E27FC236}">
                <a16:creationId xmlns:a16="http://schemas.microsoft.com/office/drawing/2014/main" id="{878317FF-F578-C983-407E-B9770D324FF1}"/>
              </a:ext>
            </a:extLst>
          </p:cNvPr>
          <p:cNvPicPr>
            <a:picLocks noChangeAspect="1"/>
          </p:cNvPicPr>
          <p:nvPr/>
        </p:nvPicPr>
        <p:blipFill>
          <a:blip r:embed="rId10"/>
          <a:stretch>
            <a:fillRect/>
          </a:stretch>
        </p:blipFill>
        <p:spPr>
          <a:xfrm>
            <a:off x="847770" y="14448515"/>
            <a:ext cx="10267950" cy="209550"/>
          </a:xfrm>
          <a:prstGeom prst="rect">
            <a:avLst/>
          </a:prstGeom>
        </p:spPr>
      </p:pic>
    </p:spTree>
    <p:extLst>
      <p:ext uri="{BB962C8B-B14F-4D97-AF65-F5344CB8AC3E}">
        <p14:creationId xmlns:p14="http://schemas.microsoft.com/office/powerpoint/2010/main" val="319682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BAA2200-D85F-420E-D062-0F22A7B86AA2}"/>
              </a:ext>
            </a:extLst>
          </p:cNvPr>
          <p:cNvSpPr txBox="1">
            <a:spLocks/>
          </p:cNvSpPr>
          <p:nvPr/>
        </p:nvSpPr>
        <p:spPr>
          <a:xfrm>
            <a:off x="832531" y="-514629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1231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94700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43349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5395955"/>
            <a:ext cx="10267950" cy="209550"/>
          </a:xfrm>
          <a:prstGeom prst="rect">
            <a:avLst/>
          </a:prstGeom>
        </p:spPr>
      </p:pic>
      <p:sp>
        <p:nvSpPr>
          <p:cNvPr id="4" name="Content Placeholder 2">
            <a:extLst>
              <a:ext uri="{FF2B5EF4-FFF2-40B4-BE49-F238E27FC236}">
                <a16:creationId xmlns:a16="http://schemas.microsoft.com/office/drawing/2014/main" id="{942415D5-1FC1-EBF9-5BB6-45C97E2710BB}"/>
              </a:ext>
            </a:extLst>
          </p:cNvPr>
          <p:cNvSpPr txBox="1">
            <a:spLocks/>
          </p:cNvSpPr>
          <p:nvPr/>
        </p:nvSpPr>
        <p:spPr>
          <a:xfrm>
            <a:off x="847771" y="-4841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Answer Generation</a:t>
            </a:r>
          </a:p>
          <a:p>
            <a:pPr lvl="1" algn="l"/>
            <a:r>
              <a:rPr lang="en-US" sz="2400" dirty="0">
                <a:ea typeface="+mn-lt"/>
                <a:cs typeface="+mn-lt"/>
              </a:rPr>
              <a:t>Load the saved model use it to tokenize a given question and context, which </a:t>
            </a:r>
            <a:r>
              <a:rPr lang="en-US" sz="2400" b="1" dirty="0">
                <a:solidFill>
                  <a:srgbClr val="FFC000"/>
                </a:solidFill>
                <a:ea typeface="+mn-lt"/>
                <a:cs typeface="+mn-lt"/>
              </a:rPr>
              <a:t>* NEEDS TO BE GIVEN </a:t>
            </a:r>
            <a:r>
              <a:rPr lang="en-US" sz="2400" dirty="0">
                <a:ea typeface="+mn-lt"/>
                <a:cs typeface="+mn-lt"/>
              </a:rPr>
              <a:t>with the question in order to generate an answer</a:t>
            </a:r>
          </a:p>
          <a:p>
            <a:pPr lvl="1" algn="l"/>
            <a:r>
              <a:rPr lang="en-US" sz="2400" dirty="0">
                <a:ea typeface="+mn-lt"/>
                <a:cs typeface="+mn-lt"/>
              </a:rPr>
              <a:t>	* Resolved with RAG (Retrieval-Augmented Generation)</a:t>
            </a:r>
          </a:p>
          <a:p>
            <a:pPr lvl="1" algn="l"/>
            <a:r>
              <a:rPr lang="en-US" sz="2400" dirty="0">
                <a:ea typeface="+mn-lt"/>
                <a:cs typeface="+mn-lt"/>
              </a:rPr>
              <a:t>Determining if the model can answer rudimentary questions that include:</a:t>
            </a:r>
          </a:p>
          <a:p>
            <a:pPr lvl="2" algn="l"/>
            <a:r>
              <a:rPr lang="en-US" sz="2000" dirty="0">
                <a:ea typeface="+mn-lt"/>
                <a:cs typeface="+mn-lt"/>
              </a:rPr>
              <a:t>"What is SUAS?"</a:t>
            </a:r>
          </a:p>
          <a:p>
            <a:pPr lvl="2" algn="l"/>
            <a:r>
              <a:rPr lang="en-US" sz="2000" dirty="0">
                <a:ea typeface="+mn-lt"/>
                <a:cs typeface="+mn-lt"/>
              </a:rPr>
              <a:t>"What is GCS?"</a:t>
            </a:r>
          </a:p>
          <a:p>
            <a:pPr lvl="2" algn="l"/>
            <a:r>
              <a:rPr lang="en-US" sz="2000" dirty="0">
                <a:ea typeface="+mn-lt"/>
                <a:cs typeface="+mn-lt"/>
              </a:rPr>
              <a:t>"What are the SUAS objects?"</a:t>
            </a:r>
          </a:p>
        </p:txBody>
      </p:sp>
      <p:sp>
        <p:nvSpPr>
          <p:cNvPr id="7" name="Title 1">
            <a:extLst>
              <a:ext uri="{FF2B5EF4-FFF2-40B4-BE49-F238E27FC236}">
                <a16:creationId xmlns:a16="http://schemas.microsoft.com/office/drawing/2014/main" id="{67D87A72-B690-8437-7247-CAB356A6FD4E}"/>
              </a:ext>
            </a:extLst>
          </p:cNvPr>
          <p:cNvSpPr txBox="1">
            <a:spLocks/>
          </p:cNvSpPr>
          <p:nvPr/>
        </p:nvSpPr>
        <p:spPr>
          <a:xfrm>
            <a:off x="847770" y="-75356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Implementation</a:t>
            </a:r>
          </a:p>
        </p:txBody>
      </p:sp>
      <p:sp>
        <p:nvSpPr>
          <p:cNvPr id="10" name="Title 1">
            <a:extLst>
              <a:ext uri="{FF2B5EF4-FFF2-40B4-BE49-F238E27FC236}">
                <a16:creationId xmlns:a16="http://schemas.microsoft.com/office/drawing/2014/main" id="{05634095-F72F-D95E-D176-D4E321E495DA}"/>
              </a:ext>
            </a:extLst>
          </p:cNvPr>
          <p:cNvSpPr txBox="1">
            <a:spLocks/>
          </p:cNvSpPr>
          <p:nvPr/>
        </p:nvSpPr>
        <p:spPr>
          <a:xfrm>
            <a:off x="832530" y="-747470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Tree>
    <p:extLst>
      <p:ext uri="{BB962C8B-B14F-4D97-AF65-F5344CB8AC3E}">
        <p14:creationId xmlns:p14="http://schemas.microsoft.com/office/powerpoint/2010/main" val="646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25647"/>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84963"/>
            <a:ext cx="16615735" cy="9626851"/>
          </a:xfrm>
          <a:prstGeom prst="rect">
            <a:avLst/>
          </a:prstGeom>
        </p:spPr>
      </p:pic>
      <p:sp>
        <p:nvSpPr>
          <p:cNvPr id="13" name="Content Placeholder 2">
            <a:extLst>
              <a:ext uri="{FF2B5EF4-FFF2-40B4-BE49-F238E27FC236}">
                <a16:creationId xmlns:a16="http://schemas.microsoft.com/office/drawing/2014/main" id="{8E4B49B7-AF3B-FC65-95C4-4B5D71E0D2DE}"/>
              </a:ext>
            </a:extLst>
          </p:cNvPr>
          <p:cNvSpPr txBox="1">
            <a:spLocks/>
          </p:cNvSpPr>
          <p:nvPr/>
        </p:nvSpPr>
        <p:spPr>
          <a:xfrm>
            <a:off x="847771" y="103375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Due to requiring a sufficient context to come with a question, the model has limitations until RAG is implemented.</a:t>
            </a:r>
          </a:p>
          <a:p>
            <a:pPr algn="l"/>
            <a:r>
              <a:rPr lang="en-US" sz="2800" dirty="0">
                <a:ea typeface="+mn-lt"/>
                <a:cs typeface="+mn-lt"/>
              </a:rPr>
              <a:t>It’s able to provide rough answers to some basic questions.</a:t>
            </a:r>
          </a:p>
          <a:p>
            <a:pPr algn="l"/>
            <a:r>
              <a:rPr lang="en-US" sz="2800" dirty="0">
                <a:solidFill>
                  <a:srgbClr val="FFC000"/>
                </a:solidFill>
                <a:ea typeface="+mn-lt"/>
                <a:cs typeface="+mn-lt"/>
              </a:rPr>
              <a:t>"What is SUAS?"</a:t>
            </a:r>
          </a:p>
          <a:p>
            <a:pPr algn="l"/>
            <a:endParaRPr lang="en-US" sz="2800" dirty="0">
              <a:ea typeface="+mn-lt"/>
              <a:cs typeface="+mn-lt"/>
            </a:endParaRPr>
          </a:p>
          <a:p>
            <a:pPr algn="l"/>
            <a:r>
              <a:rPr lang="en-US" sz="2800" dirty="0">
                <a:solidFill>
                  <a:srgbClr val="FFC000"/>
                </a:solidFill>
                <a:ea typeface="+mn-lt"/>
                <a:cs typeface="+mn-lt"/>
              </a:rPr>
              <a:t>"What is SUAS competition technical design?"</a:t>
            </a:r>
          </a:p>
        </p:txBody>
      </p:sp>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16275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162757"/>
            <a:ext cx="45720" cy="25439077"/>
          </a:xfrm>
          <a:prstGeom prst="rect">
            <a:avLst/>
          </a:prstGeom>
        </p:spPr>
      </p:pic>
      <p:sp>
        <p:nvSpPr>
          <p:cNvPr id="8" name="Title 1">
            <a:extLst>
              <a:ext uri="{FF2B5EF4-FFF2-40B4-BE49-F238E27FC236}">
                <a16:creationId xmlns:a16="http://schemas.microsoft.com/office/drawing/2014/main" id="{337D7680-38CE-7D3C-DBCF-0A88933B0028}"/>
              </a:ext>
            </a:extLst>
          </p:cNvPr>
          <p:cNvSpPr txBox="1">
            <a:spLocks/>
          </p:cNvSpPr>
          <p:nvPr/>
        </p:nvSpPr>
        <p:spPr>
          <a:xfrm>
            <a:off x="847770" y="750621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Results</a:t>
            </a:r>
          </a:p>
        </p:txBody>
      </p:sp>
      <p:pic>
        <p:nvPicPr>
          <p:cNvPr id="2" name="Picture 1">
            <a:extLst>
              <a:ext uri="{FF2B5EF4-FFF2-40B4-BE49-F238E27FC236}">
                <a16:creationId xmlns:a16="http://schemas.microsoft.com/office/drawing/2014/main" id="{C5BF130D-5116-0E0C-C942-A77D566F9549}"/>
              </a:ext>
            </a:extLst>
          </p:cNvPr>
          <p:cNvPicPr>
            <a:picLocks noChangeAspect="1"/>
          </p:cNvPicPr>
          <p:nvPr/>
        </p:nvPicPr>
        <p:blipFill>
          <a:blip r:embed="rId9"/>
          <a:stretch>
            <a:fillRect/>
          </a:stretch>
        </p:blipFill>
        <p:spPr>
          <a:xfrm>
            <a:off x="850826" y="12869389"/>
            <a:ext cx="9772650" cy="247650"/>
          </a:xfrm>
          <a:prstGeom prst="rect">
            <a:avLst/>
          </a:prstGeom>
        </p:spPr>
      </p:pic>
      <p:pic>
        <p:nvPicPr>
          <p:cNvPr id="3" name="Picture 2">
            <a:extLst>
              <a:ext uri="{FF2B5EF4-FFF2-40B4-BE49-F238E27FC236}">
                <a16:creationId xmlns:a16="http://schemas.microsoft.com/office/drawing/2014/main" id="{00FE5926-7646-70A8-3050-5450DF1C5070}"/>
              </a:ext>
            </a:extLst>
          </p:cNvPr>
          <p:cNvPicPr>
            <a:picLocks noChangeAspect="1"/>
          </p:cNvPicPr>
          <p:nvPr/>
        </p:nvPicPr>
        <p:blipFill>
          <a:blip r:embed="rId10"/>
          <a:stretch>
            <a:fillRect/>
          </a:stretch>
        </p:blipFill>
        <p:spPr>
          <a:xfrm>
            <a:off x="847770" y="13930355"/>
            <a:ext cx="10267950" cy="209550"/>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803145"/>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
        <p:nvSpPr>
          <p:cNvPr id="14" name="Content Placeholder 2">
            <a:extLst>
              <a:ext uri="{FF2B5EF4-FFF2-40B4-BE49-F238E27FC236}">
                <a16:creationId xmlns:a16="http://schemas.microsoft.com/office/drawing/2014/main" id="{BF6F3594-8137-4D22-2AA4-28BCB5A477D1}"/>
              </a:ext>
            </a:extLst>
          </p:cNvPr>
          <p:cNvSpPr txBox="1">
            <a:spLocks/>
          </p:cNvSpPr>
          <p:nvPr/>
        </p:nvSpPr>
        <p:spPr>
          <a:xfrm>
            <a:off x="878251" y="-636549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15" name="Title 1">
            <a:extLst>
              <a:ext uri="{FF2B5EF4-FFF2-40B4-BE49-F238E27FC236}">
                <a16:creationId xmlns:a16="http://schemas.microsoft.com/office/drawing/2014/main" id="{153D7B20-5F04-1D65-6F94-8F1A0F71FAAC}"/>
              </a:ext>
            </a:extLst>
          </p:cNvPr>
          <p:cNvSpPr txBox="1">
            <a:spLocks/>
          </p:cNvSpPr>
          <p:nvPr/>
        </p:nvSpPr>
        <p:spPr>
          <a:xfrm>
            <a:off x="878250" y="-880058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Tree>
    <p:extLst>
      <p:ext uri="{BB962C8B-B14F-4D97-AF65-F5344CB8AC3E}">
        <p14:creationId xmlns:p14="http://schemas.microsoft.com/office/powerpoint/2010/main" val="396794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73273"/>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86043"/>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9" name="Content Placeholder 2">
            <a:extLst>
              <a:ext uri="{FF2B5EF4-FFF2-40B4-BE49-F238E27FC236}">
                <a16:creationId xmlns:a16="http://schemas.microsoft.com/office/drawing/2014/main" id="{31E9E18A-59CA-0868-B99A-ACF7B6FC2DC1}"/>
              </a:ext>
            </a:extLst>
          </p:cNvPr>
          <p:cNvSpPr txBox="1">
            <a:spLocks/>
          </p:cNvSpPr>
          <p:nvPr/>
        </p:nvSpPr>
        <p:spPr>
          <a:xfrm>
            <a:off x="847771" y="10853359"/>
            <a:ext cx="10515600" cy="4351338"/>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ea typeface="+mn-lt"/>
              <a:cs typeface="+mn-lt"/>
            </a:endParaRPr>
          </a:p>
          <a:p>
            <a:pPr algn="l"/>
            <a:r>
              <a:rPr lang="en-US" sz="2800" dirty="0">
                <a:ea typeface="+mn-lt"/>
                <a:cs typeface="+mn-lt"/>
              </a:rPr>
              <a:t>Large weakness in using NER as it struggled to see several important words like "ODLC" and additional usage of TF-IDF did not catch this issue. </a:t>
            </a:r>
          </a:p>
          <a:p>
            <a:pPr lvl="1" algn="l"/>
            <a:r>
              <a:rPr lang="en-US" sz="2400" dirty="0">
                <a:solidFill>
                  <a:srgbClr val="FFC000"/>
                </a:solidFill>
                <a:ea typeface="+mn-lt"/>
                <a:cs typeface="+mn-lt"/>
              </a:rPr>
              <a:t>* Attempts to use Bio-tagging to increase the odds of finding entities/subjects to create questions also was futile.</a:t>
            </a:r>
          </a:p>
          <a:p>
            <a:pPr algn="l"/>
            <a:r>
              <a:rPr lang="en-US" sz="2800" dirty="0">
                <a:ea typeface="+mn-lt"/>
                <a:cs typeface="+mn-lt"/>
              </a:rPr>
              <a:t>Limitation in the specific domain unless an extreme amount of Aerospace specific paperwork can be used</a:t>
            </a:r>
          </a:p>
          <a:p>
            <a:pPr algn="l"/>
            <a:r>
              <a:rPr lang="en-US" sz="2800" dirty="0">
                <a:ea typeface="+mn-lt"/>
                <a:cs typeface="+mn-lt"/>
              </a:rPr>
              <a:t>Emphasis in the necessary need for RAG, or Retrieval-Augmented Generation</a:t>
            </a:r>
          </a:p>
          <a:p>
            <a:pPr lvl="1" algn="l"/>
            <a:r>
              <a:rPr lang="en-US" sz="2400" dirty="0">
                <a:solidFill>
                  <a:srgbClr val="FFC000"/>
                </a:solidFill>
                <a:ea typeface="+mn-lt"/>
                <a:cs typeface="+mn-lt"/>
              </a:rPr>
              <a:t>* The process of optimizing the output of a large language model</a:t>
            </a:r>
          </a:p>
          <a:p>
            <a:pPr lvl="2" algn="l"/>
            <a:endParaRPr lang="en-US" sz="2000" dirty="0">
              <a:ea typeface="+mn-lt"/>
              <a:cs typeface="+mn-lt"/>
            </a:endParaRPr>
          </a:p>
        </p:txBody>
      </p:sp>
      <p:sp>
        <p:nvSpPr>
          <p:cNvPr id="10" name="Title 1">
            <a:extLst>
              <a:ext uri="{FF2B5EF4-FFF2-40B4-BE49-F238E27FC236}">
                <a16:creationId xmlns:a16="http://schemas.microsoft.com/office/drawing/2014/main" id="{7DF25ED9-8148-9C56-B0B1-F4658E9BE5C7}"/>
              </a:ext>
            </a:extLst>
          </p:cNvPr>
          <p:cNvSpPr txBox="1">
            <a:spLocks/>
          </p:cNvSpPr>
          <p:nvPr/>
        </p:nvSpPr>
        <p:spPr>
          <a:xfrm>
            <a:off x="847770" y="7452285"/>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Discussion</a:t>
            </a:r>
          </a:p>
        </p:txBody>
      </p:sp>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0131"/>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
        <p:nvSpPr>
          <p:cNvPr id="14" name="Content Placeholder 2">
            <a:extLst>
              <a:ext uri="{FF2B5EF4-FFF2-40B4-BE49-F238E27FC236}">
                <a16:creationId xmlns:a16="http://schemas.microsoft.com/office/drawing/2014/main" id="{2CABCFD5-B658-C8D4-FA7C-8EB929700705}"/>
              </a:ext>
            </a:extLst>
          </p:cNvPr>
          <p:cNvSpPr txBox="1">
            <a:spLocks/>
          </p:cNvSpPr>
          <p:nvPr/>
        </p:nvSpPr>
        <p:spPr>
          <a:xfrm>
            <a:off x="817291" y="1021562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p:txBody>
      </p:sp>
      <p:sp>
        <p:nvSpPr>
          <p:cNvPr id="15" name="Title 1">
            <a:extLst>
              <a:ext uri="{FF2B5EF4-FFF2-40B4-BE49-F238E27FC236}">
                <a16:creationId xmlns:a16="http://schemas.microsoft.com/office/drawing/2014/main" id="{030D5EFF-59E4-20CA-03EE-2EBC17B2BB14}"/>
              </a:ext>
            </a:extLst>
          </p:cNvPr>
          <p:cNvSpPr txBox="1">
            <a:spLocks/>
          </p:cNvSpPr>
          <p:nvPr/>
        </p:nvSpPr>
        <p:spPr>
          <a:xfrm>
            <a:off x="817290" y="741477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Tree>
    <p:extLst>
      <p:ext uri="{BB962C8B-B14F-4D97-AF65-F5344CB8AC3E}">
        <p14:creationId xmlns:p14="http://schemas.microsoft.com/office/powerpoint/2010/main" val="22162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715099"/>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747441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9640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96400"/>
            <a:ext cx="45720" cy="25439077"/>
          </a:xfrm>
          <a:prstGeom prst="rect">
            <a:avLst/>
          </a:prstGeom>
        </p:spPr>
      </p:pic>
      <p:sp>
        <p:nvSpPr>
          <p:cNvPr id="4" name="Content Placeholder 2">
            <a:extLst>
              <a:ext uri="{FF2B5EF4-FFF2-40B4-BE49-F238E27FC236}">
                <a16:creationId xmlns:a16="http://schemas.microsoft.com/office/drawing/2014/main" id="{AD184723-545F-0875-89FA-5BCCF7AC723B}"/>
              </a:ext>
            </a:extLst>
          </p:cNvPr>
          <p:cNvSpPr txBox="1">
            <a:spLocks/>
          </p:cNvSpPr>
          <p:nvPr/>
        </p:nvSpPr>
        <p:spPr>
          <a:xfrm>
            <a:off x="847771" y="-478053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ea typeface="+mn-lt"/>
                <a:cs typeface="+mn-lt"/>
              </a:rPr>
              <a:t>Dataset Optimization</a:t>
            </a:r>
            <a:endParaRPr lang="en-US" sz="2800" dirty="0">
              <a:ea typeface="+mn-lt"/>
              <a:cs typeface="+mn-lt"/>
            </a:endParaRPr>
          </a:p>
          <a:p>
            <a:pPr lvl="1" algn="l"/>
            <a:r>
              <a:rPr lang="en-US" sz="2400" dirty="0">
                <a:ea typeface="+mn-lt"/>
                <a:cs typeface="+mn-lt"/>
              </a:rPr>
              <a:t>Testing indicated NER with </a:t>
            </a:r>
            <a:r>
              <a:rPr lang="en-US" sz="2400" dirty="0" err="1">
                <a:ea typeface="+mn-lt"/>
                <a:cs typeface="+mn-lt"/>
              </a:rPr>
              <a:t>SpaCy</a:t>
            </a:r>
            <a:r>
              <a:rPr lang="en-US" sz="2400" dirty="0">
                <a:ea typeface="+mn-lt"/>
                <a:cs typeface="+mn-lt"/>
              </a:rPr>
              <a:t> as optimal (specifically using </a:t>
            </a:r>
            <a:r>
              <a:rPr lang="en-US" sz="2400" dirty="0" err="1">
                <a:ea typeface="+mn-lt"/>
                <a:cs typeface="+mn-lt"/>
              </a:rPr>
              <a:t>core_web_lg</a:t>
            </a:r>
            <a:r>
              <a:rPr lang="en-US" sz="2400" dirty="0">
                <a:ea typeface="+mn-lt"/>
                <a:cs typeface="+mn-lt"/>
              </a:rPr>
              <a:t>)</a:t>
            </a:r>
          </a:p>
          <a:p>
            <a:pPr algn="l"/>
            <a:r>
              <a:rPr lang="en-US" sz="2800" b="1" dirty="0">
                <a:ea typeface="+mn-lt"/>
                <a:cs typeface="+mn-lt"/>
              </a:rPr>
              <a:t>Potential Improvements</a:t>
            </a:r>
          </a:p>
          <a:p>
            <a:pPr lvl="1" algn="l"/>
            <a:r>
              <a:rPr lang="en-US" sz="2400" dirty="0">
                <a:ea typeface="+mn-lt"/>
                <a:cs typeface="+mn-lt"/>
              </a:rPr>
              <a:t>Consideration of bio-tagging for further enhancement (we witnessed increased algorithmic complexity)</a:t>
            </a:r>
          </a:p>
          <a:p>
            <a:pPr algn="l"/>
            <a:r>
              <a:rPr lang="en-US" sz="2800" b="1" dirty="0">
                <a:ea typeface="+mn-lt"/>
                <a:cs typeface="+mn-lt"/>
              </a:rPr>
              <a:t>Handling Ambiguity</a:t>
            </a:r>
          </a:p>
          <a:p>
            <a:pPr lvl="1" algn="l"/>
            <a:r>
              <a:rPr lang="en-US" sz="2400" dirty="0">
                <a:ea typeface="+mn-lt"/>
                <a:cs typeface="+mn-lt"/>
              </a:rPr>
              <a:t>Introduction of sliding window concept (we noted its effectiveness in addressing answer fuzziness)</a:t>
            </a:r>
          </a:p>
          <a:p>
            <a:pPr algn="l"/>
            <a:r>
              <a:rPr lang="en-US" sz="2800" b="1" dirty="0">
                <a:ea typeface="+mn-lt"/>
                <a:cs typeface="+mn-lt"/>
              </a:rPr>
              <a:t>Results from Context Extraction</a:t>
            </a:r>
          </a:p>
          <a:p>
            <a:pPr lvl="1" algn="l"/>
            <a:r>
              <a:rPr lang="en-US" sz="2400" dirty="0">
                <a:ea typeface="+mn-lt"/>
                <a:cs typeface="+mn-lt"/>
              </a:rPr>
              <a:t>Positive outcomes observed from extracting context around entities</a:t>
            </a:r>
          </a:p>
        </p:txBody>
      </p:sp>
      <p:sp>
        <p:nvSpPr>
          <p:cNvPr id="7" name="Title 1">
            <a:extLst>
              <a:ext uri="{FF2B5EF4-FFF2-40B4-BE49-F238E27FC236}">
                <a16:creationId xmlns:a16="http://schemas.microsoft.com/office/drawing/2014/main" id="{20C50BCA-CC8E-F916-9597-E48D7416CA38}"/>
              </a:ext>
            </a:extLst>
          </p:cNvPr>
          <p:cNvSpPr txBox="1">
            <a:spLocks/>
          </p:cNvSpPr>
          <p:nvPr/>
        </p:nvSpPr>
        <p:spPr>
          <a:xfrm>
            <a:off x="847770" y="-7764269"/>
            <a:ext cx="410523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Conclusion</a:t>
            </a:r>
          </a:p>
        </p:txBody>
      </p:sp>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70131"/>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ACC8489E-1F3E-A521-5D98-F046E9EB4221}"/>
              </a:ext>
            </a:extLst>
          </p:cNvPr>
          <p:cNvSpPr txBox="1">
            <a:spLocks/>
          </p:cNvSpPr>
          <p:nvPr/>
        </p:nvSpPr>
        <p:spPr>
          <a:xfrm>
            <a:off x="817291" y="106423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13" name="Title 1">
            <a:extLst>
              <a:ext uri="{FF2B5EF4-FFF2-40B4-BE49-F238E27FC236}">
                <a16:creationId xmlns:a16="http://schemas.microsoft.com/office/drawing/2014/main" id="{2C848D84-2332-9B05-968E-64A896205018}"/>
              </a:ext>
            </a:extLst>
          </p:cNvPr>
          <p:cNvSpPr txBox="1">
            <a:spLocks/>
          </p:cNvSpPr>
          <p:nvPr/>
        </p:nvSpPr>
        <p:spPr>
          <a:xfrm>
            <a:off x="817290" y="76586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Tree>
    <p:extLst>
      <p:ext uri="{BB962C8B-B14F-4D97-AF65-F5344CB8AC3E}">
        <p14:creationId xmlns:p14="http://schemas.microsoft.com/office/powerpoint/2010/main" val="385980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71D6F12-2449-7386-40DC-A9B67C64BD2B}"/>
              </a:ext>
            </a:extLst>
          </p:cNvPr>
          <p:cNvSpPr txBox="1">
            <a:spLocks/>
          </p:cNvSpPr>
          <p:nvPr/>
        </p:nvSpPr>
        <p:spPr>
          <a:xfrm>
            <a:off x="939210" y="-5242073"/>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6858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9073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18581077"/>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18581077"/>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sufficient material for the BERT model to interpret technical questions</a:t>
            </a:r>
          </a:p>
          <a:p>
            <a:pPr algn="l"/>
            <a:r>
              <a:rPr lang="en-US" sz="2800" dirty="0">
                <a:ea typeface="+mn-lt"/>
                <a:cs typeface="+mn-lt"/>
              </a:rPr>
              <a:t>Requires several more years of information gathering or introduction of outside documents to go further into the domain</a:t>
            </a:r>
          </a:p>
          <a:p>
            <a:pPr algn="l"/>
            <a:r>
              <a:rPr lang="en-US" sz="2800" dirty="0">
                <a:ea typeface="+mn-lt"/>
                <a:cs typeface="+mn-lt"/>
              </a:rPr>
              <a:t>Evaluation metrics are extremely basic due to the objective scope, new questions, or test cases, and should be developed to thoroughly test the capability of future models</a:t>
            </a: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dirty="0">
                <a:ea typeface="+mn-lt"/>
                <a:cs typeface="+mn-lt"/>
              </a:rPr>
              <a:t>Implementing RAG for the model in order to make the model inference more intuitive. </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sp>
        <p:nvSpPr>
          <p:cNvPr id="13" name="Title 1">
            <a:extLst>
              <a:ext uri="{FF2B5EF4-FFF2-40B4-BE49-F238E27FC236}">
                <a16:creationId xmlns:a16="http://schemas.microsoft.com/office/drawing/2014/main" id="{E4747AD5-E5B9-34D2-F164-34A6B2919ACB}"/>
              </a:ext>
            </a:extLst>
          </p:cNvPr>
          <p:cNvSpPr txBox="1">
            <a:spLocks/>
          </p:cNvSpPr>
          <p:nvPr/>
        </p:nvSpPr>
        <p:spPr>
          <a:xfrm>
            <a:off x="939210" y="-8861549"/>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Tree>
    <p:extLst>
      <p:ext uri="{BB962C8B-B14F-4D97-AF65-F5344CB8AC3E}">
        <p14:creationId xmlns:p14="http://schemas.microsoft.com/office/powerpoint/2010/main" val="391340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0"/>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0"/>
            <a:ext cx="45720" cy="25439077"/>
          </a:xfrm>
          <a:prstGeom prst="rect">
            <a:avLst/>
          </a:prstGeom>
        </p:spPr>
      </p:pic>
      <p:sp>
        <p:nvSpPr>
          <p:cNvPr id="2" name="Content Placeholder 2">
            <a:extLst>
              <a:ext uri="{FF2B5EF4-FFF2-40B4-BE49-F238E27FC236}">
                <a16:creationId xmlns:a16="http://schemas.microsoft.com/office/drawing/2014/main" id="{2C94318E-BD55-2E5A-662D-DA358F99DBF1}"/>
              </a:ext>
            </a:extLst>
          </p:cNvPr>
          <p:cNvSpPr txBox="1">
            <a:spLocks/>
          </p:cNvSpPr>
          <p:nvPr/>
        </p:nvSpPr>
        <p:spPr>
          <a:xfrm>
            <a:off x="847771" y="-4667997"/>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Current reports and documents are not enough that would allow the BERT model to interpret technical questions. </a:t>
            </a:r>
          </a:p>
          <a:p>
            <a:pPr algn="l"/>
            <a:r>
              <a:rPr lang="en-US" sz="2800" dirty="0">
                <a:ea typeface="+mn-lt"/>
                <a:cs typeface="+mn-lt"/>
              </a:rPr>
              <a:t>Requires several more years or outside documents to go further into the domain.</a:t>
            </a:r>
          </a:p>
          <a:p>
            <a:pPr algn="l"/>
            <a:r>
              <a:rPr lang="en-US" sz="2800" dirty="0">
                <a:ea typeface="+mn-lt"/>
                <a:cs typeface="+mn-lt"/>
              </a:rPr>
              <a:t>Evaluation metrics are extremely basic due to the objective scope, new questions, or test cases, should be developed to thoroughly test the capability of future models</a:t>
            </a:r>
          </a:p>
          <a:p>
            <a:pPr algn="l"/>
            <a:endParaRPr lang="en-US" sz="2800" dirty="0">
              <a:ea typeface="+mn-lt"/>
              <a:cs typeface="+mn-lt"/>
            </a:endParaRPr>
          </a:p>
        </p:txBody>
      </p:sp>
      <p:sp>
        <p:nvSpPr>
          <p:cNvPr id="3" name="Title 1">
            <a:extLst>
              <a:ext uri="{FF2B5EF4-FFF2-40B4-BE49-F238E27FC236}">
                <a16:creationId xmlns:a16="http://schemas.microsoft.com/office/drawing/2014/main" id="{D9CAC16D-19A7-5D58-ABBD-BB0C8841DABD}"/>
              </a:ext>
            </a:extLst>
          </p:cNvPr>
          <p:cNvSpPr txBox="1">
            <a:spLocks/>
          </p:cNvSpPr>
          <p:nvPr/>
        </p:nvSpPr>
        <p:spPr>
          <a:xfrm>
            <a:off x="847770" y="-7529810"/>
            <a:ext cx="7137990"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Limitations and Future Work</a:t>
            </a:r>
          </a:p>
        </p:txBody>
      </p:sp>
      <p:sp>
        <p:nvSpPr>
          <p:cNvPr id="8" name="Content Placeholder 2">
            <a:extLst>
              <a:ext uri="{FF2B5EF4-FFF2-40B4-BE49-F238E27FC236}">
                <a16:creationId xmlns:a16="http://schemas.microsoft.com/office/drawing/2014/main" id="{1D468C05-B6C9-3694-056D-ADE62C0AA692}"/>
              </a:ext>
            </a:extLst>
          </p:cNvPr>
          <p:cNvSpPr txBox="1">
            <a:spLocks/>
          </p:cNvSpPr>
          <p:nvPr/>
        </p:nvSpPr>
        <p:spPr>
          <a:xfrm>
            <a:off x="847771" y="180314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sp>
        <p:nvSpPr>
          <p:cNvPr id="9" name="Title 1">
            <a:extLst>
              <a:ext uri="{FF2B5EF4-FFF2-40B4-BE49-F238E27FC236}">
                <a16:creationId xmlns:a16="http://schemas.microsoft.com/office/drawing/2014/main" id="{9930971B-6EE0-B31B-79AF-6B88FA885F89}"/>
              </a:ext>
            </a:extLst>
          </p:cNvPr>
          <p:cNvSpPr txBox="1">
            <a:spLocks/>
          </p:cNvSpPr>
          <p:nvPr/>
        </p:nvSpPr>
        <p:spPr>
          <a:xfrm>
            <a:off x="847770" y="77013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
        <p:nvSpPr>
          <p:cNvPr id="4" name="Content Placeholder 2">
            <a:extLst>
              <a:ext uri="{FF2B5EF4-FFF2-40B4-BE49-F238E27FC236}">
                <a16:creationId xmlns:a16="http://schemas.microsoft.com/office/drawing/2014/main" id="{6AFD7E77-2563-D5A8-3E03-36DE045C0E11}"/>
              </a:ext>
            </a:extLst>
          </p:cNvPr>
          <p:cNvSpPr txBox="1">
            <a:spLocks/>
          </p:cNvSpPr>
          <p:nvPr/>
        </p:nvSpPr>
        <p:spPr>
          <a:xfrm>
            <a:off x="878251" y="10611865"/>
            <a:ext cx="10515600" cy="4351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ea typeface="+mn-lt"/>
                <a:cs typeface="+mn-lt"/>
              </a:rPr>
              <a:t>Support individuals interested in data analysis, to work on making aerospace domain specific dataset that consists of highly detailed documentation mixed with fundamental topics</a:t>
            </a:r>
          </a:p>
          <a:p>
            <a:pPr algn="l"/>
            <a:r>
              <a:rPr lang="en-US" sz="2800" b="1" dirty="0">
                <a:ea typeface="+mn-lt"/>
                <a:cs typeface="+mn-lt"/>
              </a:rPr>
              <a:t>Developing QA dataset for aerospace-domain specific models</a:t>
            </a:r>
          </a:p>
          <a:p>
            <a:pPr lvl="1" algn="l"/>
            <a:r>
              <a:rPr lang="en-US" sz="2400" dirty="0">
                <a:ea typeface="+mn-lt"/>
                <a:cs typeface="+mn-lt"/>
              </a:rPr>
              <a:t>Acquiring aerospace-related paperwork that is generally simple and readily available to be inputted in a QA format (question, context, and answer).</a:t>
            </a:r>
          </a:p>
          <a:p>
            <a:pPr lvl="1" algn="l"/>
            <a:r>
              <a:rPr lang="en-US" sz="2400" dirty="0">
                <a:ea typeface="+mn-lt"/>
                <a:cs typeface="+mn-lt"/>
              </a:rPr>
              <a:t>Potentially web scraping from </a:t>
            </a:r>
            <a:r>
              <a:rPr lang="en-US" sz="2400" dirty="0" err="1">
                <a:ea typeface="+mn-lt"/>
                <a:cs typeface="+mn-lt"/>
              </a:rPr>
              <a:t>wikipedia</a:t>
            </a:r>
            <a:r>
              <a:rPr lang="en-US" sz="2400" dirty="0">
                <a:ea typeface="+mn-lt"/>
                <a:cs typeface="+mn-lt"/>
              </a:rPr>
              <a:t> pages, which still requires aerospace expertise on essential basics (Fixed wings, V-TOL, systems, etc.)</a:t>
            </a:r>
          </a:p>
          <a:p>
            <a:pPr algn="l"/>
            <a:r>
              <a:rPr lang="en-US" sz="2800" b="1">
                <a:ea typeface="+mn-lt"/>
                <a:cs typeface="+mn-lt"/>
              </a:rPr>
              <a:t>Implementing RAG for the model in order to make the model inference more intuitive. </a:t>
            </a:r>
            <a:endParaRPr lang="en-US" sz="2800" b="1" dirty="0">
              <a:ea typeface="+mn-lt"/>
              <a:cs typeface="+mn-lt"/>
            </a:endParaRPr>
          </a:p>
        </p:txBody>
      </p:sp>
      <p:sp>
        <p:nvSpPr>
          <p:cNvPr id="7" name="Title 1">
            <a:extLst>
              <a:ext uri="{FF2B5EF4-FFF2-40B4-BE49-F238E27FC236}">
                <a16:creationId xmlns:a16="http://schemas.microsoft.com/office/drawing/2014/main" id="{4A7794C8-BDF4-8379-0466-A5DA90ABEF1F}"/>
              </a:ext>
            </a:extLst>
          </p:cNvPr>
          <p:cNvSpPr txBox="1">
            <a:spLocks/>
          </p:cNvSpPr>
          <p:nvPr/>
        </p:nvSpPr>
        <p:spPr>
          <a:xfrm>
            <a:off x="878250" y="7811011"/>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Future Goals</a:t>
            </a:r>
          </a:p>
        </p:txBody>
      </p:sp>
      <p:pic>
        <p:nvPicPr>
          <p:cNvPr id="13" name="Graphic 12">
            <a:extLst>
              <a:ext uri="{FF2B5EF4-FFF2-40B4-BE49-F238E27FC236}">
                <a16:creationId xmlns:a16="http://schemas.microsoft.com/office/drawing/2014/main" id="{D1EDA175-47E8-E811-72B0-AFAAD0927E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21631369"/>
            <a:ext cx="3589554" cy="1459168"/>
          </a:xfrm>
          <a:prstGeom prst="rect">
            <a:avLst/>
          </a:prstGeom>
        </p:spPr>
      </p:pic>
      <p:pic>
        <p:nvPicPr>
          <p:cNvPr id="14" name="Graphic 13">
            <a:extLst>
              <a:ext uri="{FF2B5EF4-FFF2-40B4-BE49-F238E27FC236}">
                <a16:creationId xmlns:a16="http://schemas.microsoft.com/office/drawing/2014/main" id="{440DF401-282C-F4B0-33F2-95E1A11DA8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20151544"/>
            <a:ext cx="1959222" cy="1492738"/>
          </a:xfrm>
          <a:prstGeom prst="rect">
            <a:avLst/>
          </a:prstGeom>
        </p:spPr>
      </p:pic>
      <p:pic>
        <p:nvPicPr>
          <p:cNvPr id="15" name="Graphic 14">
            <a:extLst>
              <a:ext uri="{FF2B5EF4-FFF2-40B4-BE49-F238E27FC236}">
                <a16:creationId xmlns:a16="http://schemas.microsoft.com/office/drawing/2014/main" id="{25D23C6D-FB53-C646-A903-C84CC3E464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5446463"/>
            <a:ext cx="1840240" cy="2453654"/>
          </a:xfrm>
          <a:prstGeom prst="rect">
            <a:avLst/>
          </a:prstGeom>
        </p:spPr>
      </p:pic>
      <p:pic>
        <p:nvPicPr>
          <p:cNvPr id="16" name="Graphic 15">
            <a:extLst>
              <a:ext uri="{FF2B5EF4-FFF2-40B4-BE49-F238E27FC236}">
                <a16:creationId xmlns:a16="http://schemas.microsoft.com/office/drawing/2014/main" id="{81F3D2DF-8C17-9D68-B402-E087CB56C47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15704295"/>
            <a:ext cx="2190910" cy="2714112"/>
          </a:xfrm>
          <a:prstGeom prst="rect">
            <a:avLst/>
          </a:prstGeom>
        </p:spPr>
      </p:pic>
      <p:pic>
        <p:nvPicPr>
          <p:cNvPr id="17" name="Graphic 16">
            <a:extLst>
              <a:ext uri="{FF2B5EF4-FFF2-40B4-BE49-F238E27FC236}">
                <a16:creationId xmlns:a16="http://schemas.microsoft.com/office/drawing/2014/main" id="{22FD6922-F7D5-D2FC-5204-8CEE1BB9CC7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7848022"/>
            <a:ext cx="2572154" cy="2051602"/>
          </a:xfrm>
          <a:prstGeom prst="rect">
            <a:avLst/>
          </a:prstGeom>
        </p:spPr>
      </p:pic>
      <p:sp>
        <p:nvSpPr>
          <p:cNvPr id="18" name="Content Placeholder 2">
            <a:extLst>
              <a:ext uri="{FF2B5EF4-FFF2-40B4-BE49-F238E27FC236}">
                <a16:creationId xmlns:a16="http://schemas.microsoft.com/office/drawing/2014/main" id="{A3BFD0D6-C900-4FEA-3A2B-EDFB0F94B2D2}"/>
              </a:ext>
            </a:extLst>
          </p:cNvPr>
          <p:cNvSpPr txBox="1">
            <a:spLocks/>
          </p:cNvSpPr>
          <p:nvPr/>
        </p:nvSpPr>
        <p:spPr>
          <a:xfrm>
            <a:off x="4290646" y="19209548"/>
            <a:ext cx="3610706" cy="1066800"/>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latin typeface="Old English Text MT" panose="03040902040508030806" pitchFamily="66" charset="0"/>
                <a:ea typeface="+mn-lt"/>
                <a:cs typeface="+mn-lt"/>
              </a:rPr>
              <a:t>Questions?</a:t>
            </a:r>
          </a:p>
        </p:txBody>
      </p:sp>
    </p:spTree>
    <p:extLst>
      <p:ext uri="{BB962C8B-B14F-4D97-AF65-F5344CB8AC3E}">
        <p14:creationId xmlns:p14="http://schemas.microsoft.com/office/powerpoint/2010/main" val="328059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A23FE74-D567-0E92-7610-ADC3C5FF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7133" y="5899061"/>
            <a:ext cx="18197626" cy="9662160"/>
          </a:xfrm>
          <a:prstGeom prst="rect">
            <a:avLst/>
          </a:prstGeom>
        </p:spPr>
      </p:pic>
      <p:pic>
        <p:nvPicPr>
          <p:cNvPr id="6" name="Graphic 5">
            <a:extLst>
              <a:ext uri="{FF2B5EF4-FFF2-40B4-BE49-F238E27FC236}">
                <a16:creationId xmlns:a16="http://schemas.microsoft.com/office/drawing/2014/main" id="{FD25EF57-1D2A-6461-2A3D-001CF81AA4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1868" y="-860255"/>
            <a:ext cx="16615735" cy="9626851"/>
          </a:xfrm>
          <a:prstGeom prst="rect">
            <a:avLst/>
          </a:prstGeom>
        </p:spPr>
      </p:pic>
      <p:pic>
        <p:nvPicPr>
          <p:cNvPr id="11" name="Graphic 10">
            <a:extLst>
              <a:ext uri="{FF2B5EF4-FFF2-40B4-BE49-F238E27FC236}">
                <a16:creationId xmlns:a16="http://schemas.microsoft.com/office/drawing/2014/main" id="{FB3EBE6F-4840-8FC2-8ED7-60AEFF0306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9142" y="-9284686"/>
            <a:ext cx="45720" cy="25439077"/>
          </a:xfrm>
          <a:prstGeom prst="rect">
            <a:avLst/>
          </a:prstGeom>
        </p:spPr>
      </p:pic>
      <p:pic>
        <p:nvPicPr>
          <p:cNvPr id="12" name="Graphic 11">
            <a:extLst>
              <a:ext uri="{FF2B5EF4-FFF2-40B4-BE49-F238E27FC236}">
                <a16:creationId xmlns:a16="http://schemas.microsoft.com/office/drawing/2014/main" id="{03EB328F-3228-2E5B-B3E8-46D017D6F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2146280" y="-9284686"/>
            <a:ext cx="45720" cy="25439077"/>
          </a:xfrm>
          <a:prstGeom prst="rect">
            <a:avLst/>
          </a:prstGeom>
        </p:spPr>
      </p:pic>
      <p:sp>
        <p:nvSpPr>
          <p:cNvPr id="10" name="Content Placeholder 2">
            <a:extLst>
              <a:ext uri="{FF2B5EF4-FFF2-40B4-BE49-F238E27FC236}">
                <a16:creationId xmlns:a16="http://schemas.microsoft.com/office/drawing/2014/main" id="{56FD16C8-2F34-8DE6-DBDA-D34466E37A0A}"/>
              </a:ext>
            </a:extLst>
          </p:cNvPr>
          <p:cNvSpPr txBox="1">
            <a:spLocks/>
          </p:cNvSpPr>
          <p:nvPr/>
        </p:nvSpPr>
        <p:spPr>
          <a:xfrm>
            <a:off x="4290646" y="3093248"/>
            <a:ext cx="3610706" cy="1066800"/>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b="1" dirty="0">
                <a:latin typeface="Old English Text MT" panose="03040902040508030806" pitchFamily="66" charset="0"/>
                <a:ea typeface="+mn-lt"/>
                <a:cs typeface="+mn-lt"/>
              </a:rPr>
              <a:t>Questions?</a:t>
            </a:r>
          </a:p>
        </p:txBody>
      </p:sp>
      <p:pic>
        <p:nvPicPr>
          <p:cNvPr id="13" name="Graphic 12">
            <a:extLst>
              <a:ext uri="{FF2B5EF4-FFF2-40B4-BE49-F238E27FC236}">
                <a16:creationId xmlns:a16="http://schemas.microsoft.com/office/drawing/2014/main" id="{2A73235B-F7CA-B030-2C1F-0F3211BBE4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08383" y="4440649"/>
            <a:ext cx="3589554" cy="1459168"/>
          </a:xfrm>
          <a:prstGeom prst="rect">
            <a:avLst/>
          </a:prstGeom>
        </p:spPr>
      </p:pic>
      <p:pic>
        <p:nvPicPr>
          <p:cNvPr id="14" name="Graphic 13">
            <a:extLst>
              <a:ext uri="{FF2B5EF4-FFF2-40B4-BE49-F238E27FC236}">
                <a16:creationId xmlns:a16="http://schemas.microsoft.com/office/drawing/2014/main" id="{F03CDE03-8176-B231-2059-75DDD6E19F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83896" y="4423864"/>
            <a:ext cx="1959222" cy="1492738"/>
          </a:xfrm>
          <a:prstGeom prst="rect">
            <a:avLst/>
          </a:prstGeom>
        </p:spPr>
      </p:pic>
      <p:pic>
        <p:nvPicPr>
          <p:cNvPr id="15" name="Graphic 14">
            <a:extLst>
              <a:ext uri="{FF2B5EF4-FFF2-40B4-BE49-F238E27FC236}">
                <a16:creationId xmlns:a16="http://schemas.microsoft.com/office/drawing/2014/main" id="{CEFF8C7C-2074-A82F-5C63-CFB85ED135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01" y="1059903"/>
            <a:ext cx="1840240" cy="2453654"/>
          </a:xfrm>
          <a:prstGeom prst="rect">
            <a:avLst/>
          </a:prstGeom>
        </p:spPr>
      </p:pic>
      <p:pic>
        <p:nvPicPr>
          <p:cNvPr id="16" name="Graphic 15">
            <a:extLst>
              <a:ext uri="{FF2B5EF4-FFF2-40B4-BE49-F238E27FC236}">
                <a16:creationId xmlns:a16="http://schemas.microsoft.com/office/drawing/2014/main" id="{20EF14FE-D0D2-8DE3-70FE-B75CA65D7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836125" y="98535"/>
            <a:ext cx="2190910" cy="2714112"/>
          </a:xfrm>
          <a:prstGeom prst="rect">
            <a:avLst/>
          </a:prstGeom>
        </p:spPr>
      </p:pic>
      <p:pic>
        <p:nvPicPr>
          <p:cNvPr id="17" name="Graphic 16">
            <a:extLst>
              <a:ext uri="{FF2B5EF4-FFF2-40B4-BE49-F238E27FC236}">
                <a16:creationId xmlns:a16="http://schemas.microsoft.com/office/drawing/2014/main" id="{4BBFDAB1-6552-8400-2991-06973D64DB0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72514" y="1297382"/>
            <a:ext cx="2572154" cy="2051602"/>
          </a:xfrm>
          <a:prstGeom prst="rect">
            <a:avLst/>
          </a:prstGeom>
        </p:spPr>
      </p:pic>
      <p:sp>
        <p:nvSpPr>
          <p:cNvPr id="20" name="Content Placeholder 2">
            <a:extLst>
              <a:ext uri="{FF2B5EF4-FFF2-40B4-BE49-F238E27FC236}">
                <a16:creationId xmlns:a16="http://schemas.microsoft.com/office/drawing/2014/main" id="{4D983407-6E10-5B92-58C0-4EC534060B58}"/>
              </a:ext>
            </a:extLst>
          </p:cNvPr>
          <p:cNvSpPr txBox="1">
            <a:spLocks/>
          </p:cNvSpPr>
          <p:nvPr/>
        </p:nvSpPr>
        <p:spPr>
          <a:xfrm>
            <a:off x="847771" y="-5268215"/>
            <a:ext cx="10515600" cy="4351338"/>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Corbel Light" panose="020B03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orbel Light" panose="020B03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orbel Light" panose="020B03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orbel Light" panose="020B03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FFC000"/>
                </a:solidFill>
                <a:ea typeface="+mn-lt"/>
                <a:cs typeface="+mn-lt"/>
              </a:rPr>
              <a:t>Why 512 tokens?</a:t>
            </a:r>
          </a:p>
          <a:p>
            <a:pPr lvl="1" algn="l"/>
            <a:r>
              <a:rPr lang="en-US" sz="2400" dirty="0">
                <a:ea typeface="+mn-lt"/>
                <a:cs typeface="+mn-lt"/>
              </a:rPr>
              <a:t>Due to BERT architecture, the limitation for amount of tokens in one context is due to the input sequence length increases, the computational complexity of calculating the attention scores that comes with each token becomes more expensive.</a:t>
            </a:r>
          </a:p>
          <a:p>
            <a:pPr algn="l"/>
            <a:r>
              <a:rPr lang="en-US" sz="2800" b="1" dirty="0">
                <a:solidFill>
                  <a:srgbClr val="FFC000"/>
                </a:solidFill>
                <a:ea typeface="+mn-lt"/>
                <a:cs typeface="+mn-lt"/>
              </a:rPr>
              <a:t>All reasons to Tokenize:</a:t>
            </a:r>
          </a:p>
          <a:p>
            <a:pPr lvl="1" algn="l"/>
            <a:r>
              <a:rPr lang="en-US" sz="2400" b="1" dirty="0">
                <a:ea typeface="+mn-lt"/>
                <a:cs typeface="+mn-lt"/>
              </a:rPr>
              <a:t>Input Representation</a:t>
            </a:r>
            <a:r>
              <a:rPr lang="en-US" sz="2400" dirty="0">
                <a:ea typeface="+mn-lt"/>
                <a:cs typeface="+mn-lt"/>
              </a:rPr>
              <a:t>: Convert text to numerical tokens for neural network processing</a:t>
            </a:r>
          </a:p>
          <a:p>
            <a:pPr lvl="1" algn="l"/>
            <a:r>
              <a:rPr lang="en-US" sz="2400" b="1" dirty="0">
                <a:ea typeface="+mn-lt"/>
                <a:cs typeface="+mn-lt"/>
              </a:rPr>
              <a:t>Vocabulary Mapping</a:t>
            </a:r>
            <a:r>
              <a:rPr lang="en-US" sz="2400" dirty="0">
                <a:ea typeface="+mn-lt"/>
                <a:cs typeface="+mn-lt"/>
              </a:rPr>
              <a:t>: Map words to unique tokens in BERT's fixed vocabulary</a:t>
            </a:r>
          </a:p>
          <a:p>
            <a:pPr lvl="1" algn="l"/>
            <a:r>
              <a:rPr lang="en-US" sz="2400" b="1" dirty="0">
                <a:ea typeface="+mn-lt"/>
                <a:cs typeface="+mn-lt"/>
              </a:rPr>
              <a:t>Fixed-Length Input</a:t>
            </a:r>
            <a:r>
              <a:rPr lang="en-US" sz="2400" dirty="0">
                <a:ea typeface="+mn-lt"/>
                <a:cs typeface="+mn-lt"/>
              </a:rPr>
              <a:t>: Ensure consistent input dimensions through padding or truncation</a:t>
            </a:r>
          </a:p>
          <a:p>
            <a:pPr lvl="1" algn="l"/>
            <a:r>
              <a:rPr lang="en-US" sz="2400" b="1" dirty="0">
                <a:ea typeface="+mn-lt"/>
                <a:cs typeface="+mn-lt"/>
              </a:rPr>
              <a:t>Special Tokens</a:t>
            </a:r>
            <a:r>
              <a:rPr lang="en-US" sz="2400" dirty="0">
                <a:ea typeface="+mn-lt"/>
                <a:cs typeface="+mn-lt"/>
              </a:rPr>
              <a:t>: Introduce structural tokens like [CLS] and [SEP] for context</a:t>
            </a:r>
          </a:p>
          <a:p>
            <a:pPr lvl="1" algn="l"/>
            <a:r>
              <a:rPr lang="en-US" sz="2400" b="1" dirty="0">
                <a:ea typeface="+mn-lt"/>
                <a:cs typeface="+mn-lt"/>
              </a:rPr>
              <a:t>Segmentation</a:t>
            </a:r>
            <a:r>
              <a:rPr lang="en-US" sz="2400" dirty="0">
                <a:ea typeface="+mn-lt"/>
                <a:cs typeface="+mn-lt"/>
              </a:rPr>
              <a:t>: Handle multi-segment inputs for tasks like question answering</a:t>
            </a:r>
          </a:p>
        </p:txBody>
      </p:sp>
      <p:sp>
        <p:nvSpPr>
          <p:cNvPr id="21" name="Title 1">
            <a:extLst>
              <a:ext uri="{FF2B5EF4-FFF2-40B4-BE49-F238E27FC236}">
                <a16:creationId xmlns:a16="http://schemas.microsoft.com/office/drawing/2014/main" id="{4975EDD9-3368-8202-55E1-346FA2CCCFAE}"/>
              </a:ext>
            </a:extLst>
          </p:cNvPr>
          <p:cNvSpPr txBox="1">
            <a:spLocks/>
          </p:cNvSpPr>
          <p:nvPr/>
        </p:nvSpPr>
        <p:spPr>
          <a:xfrm>
            <a:off x="847770" y="-7550909"/>
            <a:ext cx="3377612" cy="81471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odern No. 20" panose="02070704070505020303" pitchFamily="18" charset="0"/>
                <a:ea typeface="+mj-ea"/>
                <a:cs typeface="+mj-cs"/>
              </a:defRPr>
            </a:lvl1pPr>
          </a:lstStyle>
          <a:p>
            <a:r>
              <a:rPr lang="en-US" sz="4400" dirty="0"/>
              <a:t>FAQ</a:t>
            </a:r>
          </a:p>
        </p:txBody>
      </p:sp>
    </p:spTree>
    <p:extLst>
      <p:ext uri="{BB962C8B-B14F-4D97-AF65-F5344CB8AC3E}">
        <p14:creationId xmlns:p14="http://schemas.microsoft.com/office/powerpoint/2010/main" val="242718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251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Problem Domain</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sz="2000" b="1">
                <a:ea typeface="+mn-lt"/>
                <a:cs typeface="+mn-lt"/>
              </a:rPr>
              <a:t>Paperwork Emphasis in Aerospace Department at CPP</a:t>
            </a:r>
            <a:endParaRPr lang="en-US" sz="2000" b="1"/>
          </a:p>
          <a:p>
            <a:r>
              <a:rPr lang="en-US" sz="2000">
                <a:ea typeface="+mn-lt"/>
                <a:cs typeface="+mn-lt"/>
              </a:rPr>
              <a:t>Classes like Systems and Project Management stress documentation.</a:t>
            </a:r>
            <a:endParaRPr lang="en-US" sz="2000"/>
          </a:p>
          <a:p>
            <a:r>
              <a:rPr lang="en-US" sz="2000">
                <a:ea typeface="+mn-lt"/>
                <a:cs typeface="+mn-lt"/>
              </a:rPr>
              <a:t>Required documents: Risk Matrix, Trade Studies, Main and Derived Objectives, equipment schematics (e.g., Payload, Object Recognition).</a:t>
            </a:r>
            <a:endParaRPr lang="en-US" sz="2000"/>
          </a:p>
          <a:p>
            <a:r>
              <a:rPr lang="en-US" sz="2000">
                <a:ea typeface="+mn-lt"/>
                <a:cs typeface="+mn-lt"/>
              </a:rPr>
              <a:t>Paperwork load increases each semester.</a:t>
            </a:r>
          </a:p>
          <a:p>
            <a:pPr>
              <a:buNone/>
            </a:pPr>
            <a:r>
              <a:rPr lang="en-US" sz="2000" b="1">
                <a:ea typeface="+mn-lt"/>
                <a:cs typeface="+mn-lt"/>
              </a:rPr>
              <a:t>Challenge for SUAS Project</a:t>
            </a:r>
            <a:endParaRPr lang="en-US" b="1"/>
          </a:p>
          <a:p>
            <a:r>
              <a:rPr lang="en-US" sz="2000">
                <a:ea typeface="+mn-lt"/>
                <a:cs typeface="+mn-lt"/>
              </a:rPr>
              <a:t>COVID disruptions severed student continuity.</a:t>
            </a:r>
            <a:endParaRPr lang="en-US"/>
          </a:p>
          <a:p>
            <a:r>
              <a:rPr lang="en-US" sz="2000">
                <a:ea typeface="+mn-lt"/>
                <a:cs typeface="+mn-lt"/>
              </a:rPr>
              <a:t>Previous students with critical insights graduated without ongoing contact.</a:t>
            </a:r>
            <a:endParaRPr lang="en-US"/>
          </a:p>
        </p:txBody>
      </p:sp>
    </p:spTree>
    <p:extLst>
      <p:ext uri="{BB962C8B-B14F-4D97-AF65-F5344CB8AC3E}">
        <p14:creationId xmlns:p14="http://schemas.microsoft.com/office/powerpoint/2010/main" val="288091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Existing Solutions</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dirty="0">
                <a:ea typeface="+mn-lt"/>
                <a:cs typeface="+mn-lt"/>
              </a:rPr>
              <a:t>Current Approach of SUAS Project</a:t>
            </a:r>
            <a:endParaRPr lang="en-US" b="1" dirty="0"/>
          </a:p>
          <a:p>
            <a:r>
              <a:rPr lang="en-US" dirty="0">
                <a:ea typeface="+mn-lt"/>
                <a:cs typeface="+mn-lt"/>
              </a:rPr>
              <a:t>Relies on word of mouth for project knowledge.</a:t>
            </a:r>
          </a:p>
          <a:p>
            <a:r>
              <a:rPr lang="en-US" dirty="0">
                <a:ea typeface="+mn-lt"/>
                <a:cs typeface="+mn-lt"/>
              </a:rPr>
              <a:t>Past student experiences drive understanding and inform new objectives.</a:t>
            </a:r>
            <a:endParaRPr lang="en-US" dirty="0"/>
          </a:p>
          <a:p>
            <a:r>
              <a:rPr lang="en-US" dirty="0">
                <a:ea typeface="+mn-lt"/>
                <a:cs typeface="+mn-lt"/>
              </a:rPr>
              <a:t>Previous work shapes modifications for new competition RFP/Rules.</a:t>
            </a:r>
          </a:p>
        </p:txBody>
      </p:sp>
    </p:spTree>
    <p:extLst>
      <p:ext uri="{BB962C8B-B14F-4D97-AF65-F5344CB8AC3E}">
        <p14:creationId xmlns:p14="http://schemas.microsoft.com/office/powerpoint/2010/main" val="119632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a:t>Detailed Objective</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pPr>
              <a:buNone/>
            </a:pPr>
            <a:r>
              <a:rPr lang="en-US" b="1">
                <a:latin typeface="Corbel Light"/>
                <a:ea typeface="+mn-lt"/>
                <a:cs typeface="+mn-lt"/>
              </a:rPr>
              <a:t>Develop a Extractive Question Answering Model for basic user inquiries on the SUAS domain, or Aerospace domain.</a:t>
            </a:r>
            <a:endParaRPr lang="en-US" b="1">
              <a:latin typeface="Corbel Light"/>
            </a:endParaRPr>
          </a:p>
          <a:p>
            <a:pPr>
              <a:buNone/>
            </a:pPr>
            <a:r>
              <a:rPr lang="en-US" b="1">
                <a:latin typeface="Corbel Light"/>
                <a:ea typeface="+mn-lt"/>
                <a:cs typeface="+mn-lt"/>
              </a:rPr>
              <a:t>Approach:</a:t>
            </a:r>
            <a:endParaRPr lang="en-US" b="1">
              <a:latin typeface="Corbel Light"/>
            </a:endParaRPr>
          </a:p>
          <a:p>
            <a:r>
              <a:rPr lang="en-US">
                <a:latin typeface="Corbel Light"/>
                <a:ea typeface="+mn-lt"/>
                <a:cs typeface="+mn-lt"/>
              </a:rPr>
              <a:t>Utilize BERT framework for Extractive QA model.</a:t>
            </a:r>
            <a:endParaRPr lang="en-US">
              <a:latin typeface="Corbel Light"/>
            </a:endParaRPr>
          </a:p>
          <a:p>
            <a:pPr lvl="1">
              <a:buFont typeface="Courier New" panose="020B0604020202020204" pitchFamily="34" charset="0"/>
              <a:buChar char="o"/>
            </a:pPr>
            <a:r>
              <a:rPr lang="en-US">
                <a:latin typeface="Corbel Light"/>
                <a:ea typeface="+mn-lt"/>
                <a:cs typeface="+mn-lt"/>
              </a:rPr>
              <a:t>Bidirectional Encoder Representations from Transformers</a:t>
            </a:r>
          </a:p>
          <a:p>
            <a:r>
              <a:rPr lang="en-US">
                <a:latin typeface="Corbel Light"/>
                <a:ea typeface="+mn-lt"/>
                <a:cs typeface="+mn-lt"/>
              </a:rPr>
              <a:t>Input context and question to extract answers</a:t>
            </a:r>
          </a:p>
          <a:p>
            <a:pPr marL="0" indent="0">
              <a:buNone/>
            </a:pPr>
            <a:endParaRPr lang="en-US" dirty="0">
              <a:ea typeface="+mn-lt"/>
              <a:cs typeface="+mn-lt"/>
            </a:endParaRPr>
          </a:p>
        </p:txBody>
      </p:sp>
    </p:spTree>
    <p:extLst>
      <p:ext uri="{BB962C8B-B14F-4D97-AF65-F5344CB8AC3E}">
        <p14:creationId xmlns:p14="http://schemas.microsoft.com/office/powerpoint/2010/main" val="273862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D89A-D7D8-1EF3-AC5A-9AF6527353ED}"/>
              </a:ext>
            </a:extLst>
          </p:cNvPr>
          <p:cNvSpPr>
            <a:spLocks noGrp="1"/>
          </p:cNvSpPr>
          <p:nvPr>
            <p:ph type="title"/>
          </p:nvPr>
        </p:nvSpPr>
        <p:spPr/>
        <p:txBody>
          <a:bodyPr/>
          <a:lstStyle/>
          <a:p>
            <a:r>
              <a:rPr lang="en-US" dirty="0"/>
              <a:t>Data Collection and Processing</a:t>
            </a:r>
          </a:p>
        </p:txBody>
      </p:sp>
      <p:sp>
        <p:nvSpPr>
          <p:cNvPr id="3" name="Content Placeholder 2">
            <a:extLst>
              <a:ext uri="{FF2B5EF4-FFF2-40B4-BE49-F238E27FC236}">
                <a16:creationId xmlns:a16="http://schemas.microsoft.com/office/drawing/2014/main" id="{A051700B-C2B9-FEEF-D833-F9CCFBC49FA1}"/>
              </a:ext>
            </a:extLst>
          </p:cNvPr>
          <p:cNvSpPr>
            <a:spLocks noGrp="1"/>
          </p:cNvSpPr>
          <p:nvPr>
            <p:ph idx="1"/>
          </p:nvPr>
        </p:nvSpPr>
        <p:spPr/>
        <p:txBody>
          <a:bodyPr vert="horz" lIns="91440" tIns="45720" rIns="91440" bIns="45720" rtlCol="0" anchor="t">
            <a:normAutofit/>
          </a:bodyPr>
          <a:lstStyle/>
          <a:p>
            <a:r>
              <a:rPr lang="en-US" dirty="0"/>
              <a:t>Utilizing raw text files of SUAS project, preprocessed the text with the following procedures:</a:t>
            </a:r>
          </a:p>
          <a:p>
            <a:pPr lvl="1">
              <a:buFont typeface="Courier New" panose="020B0604020202020204" pitchFamily="34" charset="0"/>
              <a:buChar char="o"/>
            </a:pPr>
            <a:r>
              <a:rPr lang="en-US" dirty="0"/>
              <a:t>Lowercasing</a:t>
            </a:r>
          </a:p>
          <a:p>
            <a:pPr lvl="1">
              <a:buFont typeface="Courier New" panose="020B0604020202020204" pitchFamily="34" charset="0"/>
              <a:buChar char="o"/>
            </a:pPr>
            <a:r>
              <a:rPr lang="en-US" dirty="0"/>
              <a:t>Punctuation &amp; Special Character removal</a:t>
            </a:r>
          </a:p>
          <a:p>
            <a:pPr lvl="1">
              <a:buFont typeface="Courier New" panose="020B0604020202020204" pitchFamily="34" charset="0"/>
              <a:buChar char="o"/>
            </a:pPr>
            <a:r>
              <a:rPr lang="en-US" dirty="0"/>
              <a:t>Tab removal</a:t>
            </a:r>
          </a:p>
          <a:p>
            <a:pPr lvl="1">
              <a:buFont typeface="Courier New" panose="020B0604020202020204" pitchFamily="34" charset="0"/>
              <a:buChar char="o"/>
            </a:pPr>
            <a:r>
              <a:rPr lang="en-US" dirty="0"/>
              <a:t>Trailing space removal</a:t>
            </a:r>
          </a:p>
          <a:p>
            <a:pPr lvl="1">
              <a:buFont typeface="Courier New" panose="020B0604020202020204" pitchFamily="34" charset="0"/>
              <a:buChar char="o"/>
            </a:pPr>
            <a:r>
              <a:rPr lang="en-US" dirty="0"/>
              <a:t>Tokenize</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a:p>
            <a:pPr marL="457200" lvl="1" indent="0">
              <a:buNone/>
            </a:pPr>
            <a:r>
              <a:rPr lang="en-US" dirty="0"/>
              <a:t> RECYCLE IMAGES OF RAW TEXT FROM PREV PRESENTATION</a:t>
            </a:r>
          </a:p>
        </p:txBody>
      </p:sp>
    </p:spTree>
    <p:extLst>
      <p:ext uri="{BB962C8B-B14F-4D97-AF65-F5344CB8AC3E}">
        <p14:creationId xmlns:p14="http://schemas.microsoft.com/office/powerpoint/2010/main" val="18633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4453</Words>
  <Application>Microsoft Office PowerPoint</Application>
  <PresentationFormat>Widescreen</PresentationFormat>
  <Paragraphs>508</Paragraphs>
  <Slides>48</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Courier New,monospace</vt:lpstr>
      <vt:lpstr>Wingdings,Sans-Serif</vt:lpstr>
      <vt:lpstr>Aptos</vt:lpstr>
      <vt:lpstr>Arial</vt:lpstr>
      <vt:lpstr>Corbel Light</vt:lpstr>
      <vt:lpstr>Courier New</vt:lpstr>
      <vt:lpstr>Modern No. 20</vt:lpstr>
      <vt:lpstr>Old English Text MT</vt:lpstr>
      <vt:lpstr>Times New Roman</vt:lpstr>
      <vt:lpstr>Wingdings</vt:lpstr>
      <vt:lpstr>Office Theme</vt:lpstr>
      <vt:lpstr>PowerPoint Presentation</vt:lpstr>
      <vt:lpstr>Introduction</vt:lpstr>
      <vt:lpstr>Problem Statement</vt:lpstr>
      <vt:lpstr>Objectives</vt:lpstr>
      <vt:lpstr>Background</vt:lpstr>
      <vt:lpstr>Problem Domain</vt:lpstr>
      <vt:lpstr>Existing Solutions</vt:lpstr>
      <vt:lpstr>Detailed Objective</vt:lpstr>
      <vt:lpstr>Data Collection and Processing</vt:lpstr>
      <vt:lpstr>Tokenization</vt:lpstr>
      <vt:lpstr>Tokenization Special Token</vt:lpstr>
      <vt:lpstr>Mythodology LMAO</vt:lpstr>
      <vt:lpstr>Implementation</vt:lpstr>
      <vt:lpstr>Implementation</vt:lpstr>
      <vt:lpstr>Implementation (Cont.)</vt:lpstr>
      <vt:lpstr>BERT Model</vt:lpstr>
      <vt:lpstr>Implementation</vt:lpstr>
      <vt:lpstr>Results</vt:lpstr>
      <vt:lpstr>Discussion</vt:lpstr>
      <vt:lpstr>Conclusion</vt:lpstr>
      <vt:lpstr>Limitations and Future Work</vt:lpstr>
      <vt:lpstr>Future Goals</vt:lpstr>
      <vt:lpstr>FAQ</vt:lpstr>
      <vt:lpstr>REAL SLIDES AFTER THIS POINT DON’T TOUCH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Raining Puncakes</dc:creator>
  <cp:lastModifiedBy>Marvin P. Sevilla</cp:lastModifiedBy>
  <cp:revision>8</cp:revision>
  <dcterms:created xsi:type="dcterms:W3CDTF">2024-05-09T04:16:05Z</dcterms:created>
  <dcterms:modified xsi:type="dcterms:W3CDTF">2024-05-09T17:09:40Z</dcterms:modified>
</cp:coreProperties>
</file>