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78" r:id="rId2"/>
    <p:sldId id="279" r:id="rId3"/>
    <p:sldId id="289" r:id="rId4"/>
    <p:sldId id="290" r:id="rId5"/>
    <p:sldId id="293" r:id="rId6"/>
    <p:sldId id="294" r:id="rId7"/>
    <p:sldId id="295" r:id="rId8"/>
    <p:sldId id="296" r:id="rId9"/>
    <p:sldId id="297" r:id="rId10"/>
    <p:sldId id="298" r:id="rId11"/>
    <p:sldId id="299" r:id="rId12"/>
    <p:sldId id="300" r:id="rId13"/>
    <p:sldId id="301" r:id="rId14"/>
    <p:sldId id="302" r:id="rId15"/>
    <p:sldId id="304" r:id="rId16"/>
    <p:sldId id="318" r:id="rId17"/>
    <p:sldId id="319" r:id="rId18"/>
    <p:sldId id="306" r:id="rId19"/>
    <p:sldId id="307" r:id="rId20"/>
    <p:sldId id="321" r:id="rId21"/>
    <p:sldId id="308" r:id="rId22"/>
    <p:sldId id="309" r:id="rId23"/>
    <p:sldId id="310" r:id="rId24"/>
    <p:sldId id="311" r:id="rId25"/>
    <p:sldId id="314" r:id="rId26"/>
    <p:sldId id="313" r:id="rId27"/>
    <p:sldId id="323" r:id="rId28"/>
    <p:sldId id="32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6610E3-5BD4-416B-989C-333B8C24BEE9}" v="10" dt="2024-05-14T04:56:00.649"/>
    <p1510:client id="{B2D134B8-1896-477D-AED6-4C245C94BC1E}" v="344" dt="2024-05-14T05:37:18.3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498" y="1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7C53B-36B6-489C-BE64-598A140491DD}" type="datetimeFigureOut">
              <a:rPr lang="en-US" smtClean="0"/>
              <a:t>5/13/2024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B24996-7CAD-47CC-9A38-FBC7C530E411}" type="slidenum">
              <a:rPr lang="en-US" smtClean="0"/>
              <a:t>‹#›</a:t>
            </a:fld>
            <a:endParaRPr lang="en-US"/>
          </a:p>
        </p:txBody>
      </p:sp>
    </p:spTree>
    <p:extLst>
      <p:ext uri="{BB962C8B-B14F-4D97-AF65-F5344CB8AC3E}">
        <p14:creationId xmlns:p14="http://schemas.microsoft.com/office/powerpoint/2010/main" val="261315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1</a:t>
            </a:fld>
            <a:endParaRPr lang="en-US"/>
          </a:p>
        </p:txBody>
      </p:sp>
    </p:spTree>
    <p:extLst>
      <p:ext uri="{BB962C8B-B14F-4D97-AF65-F5344CB8AC3E}">
        <p14:creationId xmlns:p14="http://schemas.microsoft.com/office/powerpoint/2010/main" val="1073704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10</a:t>
            </a:fld>
            <a:endParaRPr lang="en-US"/>
          </a:p>
        </p:txBody>
      </p:sp>
    </p:spTree>
    <p:extLst>
      <p:ext uri="{BB962C8B-B14F-4D97-AF65-F5344CB8AC3E}">
        <p14:creationId xmlns:p14="http://schemas.microsoft.com/office/powerpoint/2010/main" val="624479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11</a:t>
            </a:fld>
            <a:endParaRPr lang="en-US"/>
          </a:p>
        </p:txBody>
      </p:sp>
    </p:spTree>
    <p:extLst>
      <p:ext uri="{BB962C8B-B14F-4D97-AF65-F5344CB8AC3E}">
        <p14:creationId xmlns:p14="http://schemas.microsoft.com/office/powerpoint/2010/main" val="534789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12</a:t>
            </a:fld>
            <a:endParaRPr lang="en-US"/>
          </a:p>
        </p:txBody>
      </p:sp>
    </p:spTree>
    <p:extLst>
      <p:ext uri="{BB962C8B-B14F-4D97-AF65-F5344CB8AC3E}">
        <p14:creationId xmlns:p14="http://schemas.microsoft.com/office/powerpoint/2010/main" val="432794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13</a:t>
            </a:fld>
            <a:endParaRPr lang="en-US"/>
          </a:p>
        </p:txBody>
      </p:sp>
    </p:spTree>
    <p:extLst>
      <p:ext uri="{BB962C8B-B14F-4D97-AF65-F5344CB8AC3E}">
        <p14:creationId xmlns:p14="http://schemas.microsoft.com/office/powerpoint/2010/main" val="961316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14</a:t>
            </a:fld>
            <a:endParaRPr lang="en-US"/>
          </a:p>
        </p:txBody>
      </p:sp>
    </p:spTree>
    <p:extLst>
      <p:ext uri="{BB962C8B-B14F-4D97-AF65-F5344CB8AC3E}">
        <p14:creationId xmlns:p14="http://schemas.microsoft.com/office/powerpoint/2010/main" val="2578545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15</a:t>
            </a:fld>
            <a:endParaRPr lang="en-US"/>
          </a:p>
        </p:txBody>
      </p:sp>
    </p:spTree>
    <p:extLst>
      <p:ext uri="{BB962C8B-B14F-4D97-AF65-F5344CB8AC3E}">
        <p14:creationId xmlns:p14="http://schemas.microsoft.com/office/powerpoint/2010/main" val="4086750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16</a:t>
            </a:fld>
            <a:endParaRPr lang="en-US"/>
          </a:p>
        </p:txBody>
      </p:sp>
    </p:spTree>
    <p:extLst>
      <p:ext uri="{BB962C8B-B14F-4D97-AF65-F5344CB8AC3E}">
        <p14:creationId xmlns:p14="http://schemas.microsoft.com/office/powerpoint/2010/main" val="3087251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17</a:t>
            </a:fld>
            <a:endParaRPr lang="en-US"/>
          </a:p>
        </p:txBody>
      </p:sp>
    </p:spTree>
    <p:extLst>
      <p:ext uri="{BB962C8B-B14F-4D97-AF65-F5344CB8AC3E}">
        <p14:creationId xmlns:p14="http://schemas.microsoft.com/office/powerpoint/2010/main" val="569092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18</a:t>
            </a:fld>
            <a:endParaRPr lang="en-US"/>
          </a:p>
        </p:txBody>
      </p:sp>
    </p:spTree>
    <p:extLst>
      <p:ext uri="{BB962C8B-B14F-4D97-AF65-F5344CB8AC3E}">
        <p14:creationId xmlns:p14="http://schemas.microsoft.com/office/powerpoint/2010/main" val="1958714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19</a:t>
            </a:fld>
            <a:endParaRPr lang="en-US"/>
          </a:p>
        </p:txBody>
      </p:sp>
    </p:spTree>
    <p:extLst>
      <p:ext uri="{BB962C8B-B14F-4D97-AF65-F5344CB8AC3E}">
        <p14:creationId xmlns:p14="http://schemas.microsoft.com/office/powerpoint/2010/main" val="1650011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2</a:t>
            </a:fld>
            <a:endParaRPr lang="en-US"/>
          </a:p>
        </p:txBody>
      </p:sp>
    </p:spTree>
    <p:extLst>
      <p:ext uri="{BB962C8B-B14F-4D97-AF65-F5344CB8AC3E}">
        <p14:creationId xmlns:p14="http://schemas.microsoft.com/office/powerpoint/2010/main" val="4235578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20</a:t>
            </a:fld>
            <a:endParaRPr lang="en-US"/>
          </a:p>
        </p:txBody>
      </p:sp>
    </p:spTree>
    <p:extLst>
      <p:ext uri="{BB962C8B-B14F-4D97-AF65-F5344CB8AC3E}">
        <p14:creationId xmlns:p14="http://schemas.microsoft.com/office/powerpoint/2010/main" val="211352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21</a:t>
            </a:fld>
            <a:endParaRPr lang="en-US"/>
          </a:p>
        </p:txBody>
      </p:sp>
    </p:spTree>
    <p:extLst>
      <p:ext uri="{BB962C8B-B14F-4D97-AF65-F5344CB8AC3E}">
        <p14:creationId xmlns:p14="http://schemas.microsoft.com/office/powerpoint/2010/main" val="29360125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22</a:t>
            </a:fld>
            <a:endParaRPr lang="en-US"/>
          </a:p>
        </p:txBody>
      </p:sp>
    </p:spTree>
    <p:extLst>
      <p:ext uri="{BB962C8B-B14F-4D97-AF65-F5344CB8AC3E}">
        <p14:creationId xmlns:p14="http://schemas.microsoft.com/office/powerpoint/2010/main" val="8045141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23</a:t>
            </a:fld>
            <a:endParaRPr lang="en-US"/>
          </a:p>
        </p:txBody>
      </p:sp>
    </p:spTree>
    <p:extLst>
      <p:ext uri="{BB962C8B-B14F-4D97-AF65-F5344CB8AC3E}">
        <p14:creationId xmlns:p14="http://schemas.microsoft.com/office/powerpoint/2010/main" val="14744522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24</a:t>
            </a:fld>
            <a:endParaRPr lang="en-US"/>
          </a:p>
        </p:txBody>
      </p:sp>
    </p:spTree>
    <p:extLst>
      <p:ext uri="{BB962C8B-B14F-4D97-AF65-F5344CB8AC3E}">
        <p14:creationId xmlns:p14="http://schemas.microsoft.com/office/powerpoint/2010/main" val="23274907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25</a:t>
            </a:fld>
            <a:endParaRPr lang="en-US"/>
          </a:p>
        </p:txBody>
      </p:sp>
    </p:spTree>
    <p:extLst>
      <p:ext uri="{BB962C8B-B14F-4D97-AF65-F5344CB8AC3E}">
        <p14:creationId xmlns:p14="http://schemas.microsoft.com/office/powerpoint/2010/main" val="5275676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26</a:t>
            </a:fld>
            <a:endParaRPr lang="en-US"/>
          </a:p>
        </p:txBody>
      </p:sp>
    </p:spTree>
    <p:extLst>
      <p:ext uri="{BB962C8B-B14F-4D97-AF65-F5344CB8AC3E}">
        <p14:creationId xmlns:p14="http://schemas.microsoft.com/office/powerpoint/2010/main" val="19734582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27</a:t>
            </a:fld>
            <a:endParaRPr lang="en-US"/>
          </a:p>
        </p:txBody>
      </p:sp>
    </p:spTree>
    <p:extLst>
      <p:ext uri="{BB962C8B-B14F-4D97-AF65-F5344CB8AC3E}">
        <p14:creationId xmlns:p14="http://schemas.microsoft.com/office/powerpoint/2010/main" val="37870342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28</a:t>
            </a:fld>
            <a:endParaRPr lang="en-US"/>
          </a:p>
        </p:txBody>
      </p:sp>
    </p:spTree>
    <p:extLst>
      <p:ext uri="{BB962C8B-B14F-4D97-AF65-F5344CB8AC3E}">
        <p14:creationId xmlns:p14="http://schemas.microsoft.com/office/powerpoint/2010/main" val="938520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3</a:t>
            </a:fld>
            <a:endParaRPr lang="en-US"/>
          </a:p>
        </p:txBody>
      </p:sp>
    </p:spTree>
    <p:extLst>
      <p:ext uri="{BB962C8B-B14F-4D97-AF65-F5344CB8AC3E}">
        <p14:creationId xmlns:p14="http://schemas.microsoft.com/office/powerpoint/2010/main" val="2096844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4</a:t>
            </a:fld>
            <a:endParaRPr lang="en-US"/>
          </a:p>
        </p:txBody>
      </p:sp>
    </p:spTree>
    <p:extLst>
      <p:ext uri="{BB962C8B-B14F-4D97-AF65-F5344CB8AC3E}">
        <p14:creationId xmlns:p14="http://schemas.microsoft.com/office/powerpoint/2010/main" val="3249306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5</a:t>
            </a:fld>
            <a:endParaRPr lang="en-US"/>
          </a:p>
        </p:txBody>
      </p:sp>
    </p:spTree>
    <p:extLst>
      <p:ext uri="{BB962C8B-B14F-4D97-AF65-F5344CB8AC3E}">
        <p14:creationId xmlns:p14="http://schemas.microsoft.com/office/powerpoint/2010/main" val="460858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6</a:t>
            </a:fld>
            <a:endParaRPr lang="en-US"/>
          </a:p>
        </p:txBody>
      </p:sp>
    </p:spTree>
    <p:extLst>
      <p:ext uri="{BB962C8B-B14F-4D97-AF65-F5344CB8AC3E}">
        <p14:creationId xmlns:p14="http://schemas.microsoft.com/office/powerpoint/2010/main" val="3659592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7</a:t>
            </a:fld>
            <a:endParaRPr lang="en-US"/>
          </a:p>
        </p:txBody>
      </p:sp>
    </p:spTree>
    <p:extLst>
      <p:ext uri="{BB962C8B-B14F-4D97-AF65-F5344CB8AC3E}">
        <p14:creationId xmlns:p14="http://schemas.microsoft.com/office/powerpoint/2010/main" val="601442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8</a:t>
            </a:fld>
            <a:endParaRPr lang="en-US"/>
          </a:p>
        </p:txBody>
      </p:sp>
    </p:spTree>
    <p:extLst>
      <p:ext uri="{BB962C8B-B14F-4D97-AF65-F5344CB8AC3E}">
        <p14:creationId xmlns:p14="http://schemas.microsoft.com/office/powerpoint/2010/main" val="172506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9</a:t>
            </a:fld>
            <a:endParaRPr lang="en-US"/>
          </a:p>
        </p:txBody>
      </p:sp>
    </p:spTree>
    <p:extLst>
      <p:ext uri="{BB962C8B-B14F-4D97-AF65-F5344CB8AC3E}">
        <p14:creationId xmlns:p14="http://schemas.microsoft.com/office/powerpoint/2010/main" val="2079905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E22A5-62BA-B8F8-4A82-947E7617D49D}"/>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7090E9-E4CF-4C10-6090-EF67938A0A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0B4395-6FB1-4F55-4F3B-7924DF09601A}"/>
              </a:ext>
            </a:extLst>
          </p:cNvPr>
          <p:cNvSpPr>
            <a:spLocks noGrp="1"/>
          </p:cNvSpPr>
          <p:nvPr>
            <p:ph type="dt" sz="half" idx="10"/>
          </p:nvPr>
        </p:nvSpPr>
        <p:spPr/>
        <p:txBody>
          <a:bodyPr/>
          <a:lstStyle/>
          <a:p>
            <a:fld id="{AD76DE2C-ADBB-4C47-9960-C3B8264C0560}" type="datetimeFigureOut">
              <a:rPr lang="en-US" smtClean="0"/>
              <a:t>5/13/2024</a:t>
            </a:fld>
            <a:endParaRPr lang="en-US"/>
          </a:p>
        </p:txBody>
      </p:sp>
      <p:sp>
        <p:nvSpPr>
          <p:cNvPr id="5" name="Footer Placeholder 4">
            <a:extLst>
              <a:ext uri="{FF2B5EF4-FFF2-40B4-BE49-F238E27FC236}">
                <a16:creationId xmlns:a16="http://schemas.microsoft.com/office/drawing/2014/main" id="{6861F17D-D8D4-0E12-8BBB-D899288CB3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5D99DE-F667-261A-5B0B-840F9F27201D}"/>
              </a:ext>
            </a:extLst>
          </p:cNvPr>
          <p:cNvSpPr>
            <a:spLocks noGrp="1"/>
          </p:cNvSpPr>
          <p:nvPr>
            <p:ph type="sldNum" sz="quarter" idx="12"/>
          </p:nvPr>
        </p:nvSpPr>
        <p:spPr/>
        <p:txBody>
          <a:bodyPr/>
          <a:lstStyle/>
          <a:p>
            <a:fld id="{10CB4B49-A8A2-45B7-B0A6-82809547D44B}" type="slidenum">
              <a:rPr lang="en-US" smtClean="0"/>
              <a:t>‹#›</a:t>
            </a:fld>
            <a:endParaRPr lang="en-US"/>
          </a:p>
        </p:txBody>
      </p:sp>
    </p:spTree>
    <p:extLst>
      <p:ext uri="{BB962C8B-B14F-4D97-AF65-F5344CB8AC3E}">
        <p14:creationId xmlns:p14="http://schemas.microsoft.com/office/powerpoint/2010/main" val="346233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9D666485-DDD5-1205-8C5A-63442BBFEB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80A567-F6E4-079F-1C26-8E44F681771A}"/>
              </a:ext>
            </a:extLst>
          </p:cNvPr>
          <p:cNvSpPr>
            <a:spLocks noGrp="1"/>
          </p:cNvSpPr>
          <p:nvPr>
            <p:ph type="dt" sz="half" idx="10"/>
          </p:nvPr>
        </p:nvSpPr>
        <p:spPr/>
        <p:txBody>
          <a:bodyPr/>
          <a:lstStyle/>
          <a:p>
            <a:fld id="{AD76DE2C-ADBB-4C47-9960-C3B8264C0560}" type="datetimeFigureOut">
              <a:rPr lang="en-US" smtClean="0"/>
              <a:t>5/13/2024</a:t>
            </a:fld>
            <a:endParaRPr lang="en-US"/>
          </a:p>
        </p:txBody>
      </p:sp>
      <p:sp>
        <p:nvSpPr>
          <p:cNvPr id="5" name="Footer Placeholder 4">
            <a:extLst>
              <a:ext uri="{FF2B5EF4-FFF2-40B4-BE49-F238E27FC236}">
                <a16:creationId xmlns:a16="http://schemas.microsoft.com/office/drawing/2014/main" id="{A7ADA99D-800B-9AB3-E4BC-14E18F3BB0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0C7207-BAB0-BBF0-AF7B-99859E181652}"/>
              </a:ext>
            </a:extLst>
          </p:cNvPr>
          <p:cNvSpPr>
            <a:spLocks noGrp="1"/>
          </p:cNvSpPr>
          <p:nvPr>
            <p:ph type="sldNum" sz="quarter" idx="12"/>
          </p:nvPr>
        </p:nvSpPr>
        <p:spPr/>
        <p:txBody>
          <a:bodyPr/>
          <a:lstStyle/>
          <a:p>
            <a:fld id="{10CB4B49-A8A2-45B7-B0A6-82809547D44B}" type="slidenum">
              <a:rPr lang="en-US" smtClean="0"/>
              <a:t>‹#›</a:t>
            </a:fld>
            <a:endParaRPr lang="en-US"/>
          </a:p>
        </p:txBody>
      </p:sp>
      <p:sp>
        <p:nvSpPr>
          <p:cNvPr id="7" name="Title 1">
            <a:extLst>
              <a:ext uri="{FF2B5EF4-FFF2-40B4-BE49-F238E27FC236}">
                <a16:creationId xmlns:a16="http://schemas.microsoft.com/office/drawing/2014/main" id="{F6275765-FF72-E509-8AFF-67A2EDD12984}"/>
              </a:ext>
            </a:extLst>
          </p:cNvPr>
          <p:cNvSpPr>
            <a:spLocks noGrp="1"/>
          </p:cNvSpPr>
          <p:nvPr>
            <p:ph type="title"/>
          </p:nvPr>
        </p:nvSpPr>
        <p:spPr>
          <a:xfrm>
            <a:off x="838200" y="620552"/>
            <a:ext cx="10515600" cy="814710"/>
          </a:xfrm>
          <a:prstGeom prst="rect">
            <a:avLst/>
          </a:prstGeom>
          <a:solidFill>
            <a:schemeClr val="bg1"/>
          </a:solidFill>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437437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24411D-0801-E0C6-5735-3F9408D84683}"/>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A3AAB0-2478-AD05-CEAF-4A2CDD2AFE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3E37BD-9006-8ECA-49B0-C214BB033FC9}"/>
              </a:ext>
            </a:extLst>
          </p:cNvPr>
          <p:cNvSpPr>
            <a:spLocks noGrp="1"/>
          </p:cNvSpPr>
          <p:nvPr>
            <p:ph type="dt" sz="half" idx="10"/>
          </p:nvPr>
        </p:nvSpPr>
        <p:spPr/>
        <p:txBody>
          <a:bodyPr/>
          <a:lstStyle/>
          <a:p>
            <a:fld id="{AD76DE2C-ADBB-4C47-9960-C3B8264C0560}" type="datetimeFigureOut">
              <a:rPr lang="en-US" smtClean="0"/>
              <a:t>5/13/2024</a:t>
            </a:fld>
            <a:endParaRPr lang="en-US"/>
          </a:p>
        </p:txBody>
      </p:sp>
      <p:sp>
        <p:nvSpPr>
          <p:cNvPr id="5" name="Footer Placeholder 4">
            <a:extLst>
              <a:ext uri="{FF2B5EF4-FFF2-40B4-BE49-F238E27FC236}">
                <a16:creationId xmlns:a16="http://schemas.microsoft.com/office/drawing/2014/main" id="{56C917F4-F1EB-ED0C-D889-8321B80EFE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21ABAE-CD33-8ED8-009E-C7E674EEBD74}"/>
              </a:ext>
            </a:extLst>
          </p:cNvPr>
          <p:cNvSpPr>
            <a:spLocks noGrp="1"/>
          </p:cNvSpPr>
          <p:nvPr>
            <p:ph type="sldNum" sz="quarter" idx="12"/>
          </p:nvPr>
        </p:nvSpPr>
        <p:spPr/>
        <p:txBody>
          <a:bodyPr/>
          <a:lstStyle/>
          <a:p>
            <a:fld id="{10CB4B49-A8A2-45B7-B0A6-82809547D44B}" type="slidenum">
              <a:rPr lang="en-US" smtClean="0"/>
              <a:t>‹#›</a:t>
            </a:fld>
            <a:endParaRPr lang="en-US"/>
          </a:p>
        </p:txBody>
      </p:sp>
    </p:spTree>
    <p:extLst>
      <p:ext uri="{BB962C8B-B14F-4D97-AF65-F5344CB8AC3E}">
        <p14:creationId xmlns:p14="http://schemas.microsoft.com/office/powerpoint/2010/main" val="3309930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A black screen shot of a diagram&#10;&#10;Description automatically generated">
            <a:extLst>
              <a:ext uri="{FF2B5EF4-FFF2-40B4-BE49-F238E27FC236}">
                <a16:creationId xmlns:a16="http://schemas.microsoft.com/office/drawing/2014/main" id="{62F25BE2-B4F7-B854-06BB-BD2DA39D39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06"/>
            <a:ext cx="12192002" cy="6854588"/>
          </a:xfrm>
          <a:prstGeom prst="rect">
            <a:avLst/>
          </a:prstGeom>
        </p:spPr>
      </p:pic>
      <p:sp>
        <p:nvSpPr>
          <p:cNvPr id="2" name="Title 1">
            <a:extLst>
              <a:ext uri="{FF2B5EF4-FFF2-40B4-BE49-F238E27FC236}">
                <a16:creationId xmlns:a16="http://schemas.microsoft.com/office/drawing/2014/main" id="{CBFE4F3D-E8AB-F5AE-253F-7F1ABD07029C}"/>
              </a:ext>
            </a:extLst>
          </p:cNvPr>
          <p:cNvSpPr>
            <a:spLocks noGrp="1"/>
          </p:cNvSpPr>
          <p:nvPr>
            <p:ph type="title"/>
          </p:nvPr>
        </p:nvSpPr>
        <p:spPr>
          <a:xfrm>
            <a:off x="838200" y="620552"/>
            <a:ext cx="10515600" cy="814710"/>
          </a:xfrm>
          <a:prstGeom prst="rect">
            <a:avLst/>
          </a:prstGeom>
          <a:solidFill>
            <a:schemeClr val="bg1"/>
          </a:solidFill>
        </p:spPr>
        <p:txBody>
          <a:bodyPr/>
          <a:lstStyle>
            <a:lvl1pPr>
              <a:defRPr>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4BD1DDBB-D6C0-8E19-15A5-99598A0159D3}"/>
              </a:ext>
            </a:extLst>
          </p:cNvPr>
          <p:cNvSpPr>
            <a:spLocks noGrp="1"/>
          </p:cNvSpPr>
          <p:nvPr>
            <p:ph idx="1"/>
          </p:nvPr>
        </p:nvSpPr>
        <p:spPr/>
        <p:txBody>
          <a:bodyPr/>
          <a:lstStyle>
            <a:lvl1pPr>
              <a:defRPr>
                <a:solidFill>
                  <a:schemeClr val="bg1"/>
                </a:solidFill>
                <a:latin typeface="Corbel Light" panose="020B0303020204020204" pitchFamily="34" charset="0"/>
              </a:defRPr>
            </a:lvl1pPr>
            <a:lvl2pPr>
              <a:defRPr>
                <a:solidFill>
                  <a:schemeClr val="bg1"/>
                </a:solidFill>
                <a:latin typeface="Corbel Light" panose="020B0303020204020204" pitchFamily="34" charset="0"/>
              </a:defRPr>
            </a:lvl2pPr>
            <a:lvl3pPr>
              <a:defRPr>
                <a:solidFill>
                  <a:schemeClr val="bg1"/>
                </a:solidFill>
                <a:latin typeface="Corbel Light" panose="020B0303020204020204" pitchFamily="34" charset="0"/>
              </a:defRPr>
            </a:lvl3pPr>
            <a:lvl4pPr>
              <a:defRPr>
                <a:solidFill>
                  <a:schemeClr val="bg1"/>
                </a:solidFill>
                <a:latin typeface="Corbel Light" panose="020B0303020204020204" pitchFamily="34" charset="0"/>
              </a:defRPr>
            </a:lvl4pPr>
            <a:lvl5pPr>
              <a:defRPr>
                <a:solidFill>
                  <a:schemeClr val="bg1"/>
                </a:solidFill>
                <a:latin typeface="Corbel Light" panose="020B03030202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117ACA-0E07-7AEE-05BD-D881292A1CA2}"/>
              </a:ext>
            </a:extLst>
          </p:cNvPr>
          <p:cNvSpPr>
            <a:spLocks noGrp="1"/>
          </p:cNvSpPr>
          <p:nvPr>
            <p:ph type="dt" sz="half" idx="10"/>
          </p:nvPr>
        </p:nvSpPr>
        <p:spPr/>
        <p:txBody>
          <a:bodyPr/>
          <a:lstStyle>
            <a:lvl1pPr>
              <a:defRPr>
                <a:solidFill>
                  <a:schemeClr val="bg1"/>
                </a:solidFill>
              </a:defRPr>
            </a:lvl1pPr>
          </a:lstStyle>
          <a:p>
            <a:fld id="{AD76DE2C-ADBB-4C47-9960-C3B8264C0560}" type="datetimeFigureOut">
              <a:rPr lang="en-US" smtClean="0"/>
              <a:pPr/>
              <a:t>5/13/2024</a:t>
            </a:fld>
            <a:endParaRPr lang="en-US"/>
          </a:p>
        </p:txBody>
      </p:sp>
      <p:sp>
        <p:nvSpPr>
          <p:cNvPr id="5" name="Footer Placeholder 4">
            <a:extLst>
              <a:ext uri="{FF2B5EF4-FFF2-40B4-BE49-F238E27FC236}">
                <a16:creationId xmlns:a16="http://schemas.microsoft.com/office/drawing/2014/main" id="{7168D9DC-EBAC-9916-4604-52BC9812F051}"/>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8D6A32EF-24F2-3264-72DB-C509101CE5DD}"/>
              </a:ext>
            </a:extLst>
          </p:cNvPr>
          <p:cNvSpPr>
            <a:spLocks noGrp="1"/>
          </p:cNvSpPr>
          <p:nvPr>
            <p:ph type="sldNum" sz="quarter" idx="12"/>
          </p:nvPr>
        </p:nvSpPr>
        <p:spPr/>
        <p:txBody>
          <a:bodyPr/>
          <a:lstStyle>
            <a:lvl1pPr>
              <a:defRPr>
                <a:solidFill>
                  <a:schemeClr val="bg1"/>
                </a:solidFill>
              </a:defRPr>
            </a:lvl1pPr>
          </a:lstStyle>
          <a:p>
            <a:fld id="{10CB4B49-A8A2-45B7-B0A6-82809547D44B}" type="slidenum">
              <a:rPr lang="en-US" smtClean="0"/>
              <a:pPr/>
              <a:t>‹#›</a:t>
            </a:fld>
            <a:endParaRPr lang="en-US"/>
          </a:p>
        </p:txBody>
      </p:sp>
    </p:spTree>
    <p:extLst>
      <p:ext uri="{BB962C8B-B14F-4D97-AF65-F5344CB8AC3E}">
        <p14:creationId xmlns:p14="http://schemas.microsoft.com/office/powerpoint/2010/main" val="2240424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29231-5B50-DCBA-BD9F-3AF888EC15C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7E9F71-7457-048B-EF05-32F9FC9A423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801315-A257-0FAC-87A7-8225301A71D3}"/>
              </a:ext>
            </a:extLst>
          </p:cNvPr>
          <p:cNvSpPr>
            <a:spLocks noGrp="1"/>
          </p:cNvSpPr>
          <p:nvPr>
            <p:ph type="dt" sz="half" idx="10"/>
          </p:nvPr>
        </p:nvSpPr>
        <p:spPr/>
        <p:txBody>
          <a:bodyPr/>
          <a:lstStyle/>
          <a:p>
            <a:fld id="{AD76DE2C-ADBB-4C47-9960-C3B8264C0560}" type="datetimeFigureOut">
              <a:rPr lang="en-US" smtClean="0"/>
              <a:t>5/13/2024</a:t>
            </a:fld>
            <a:endParaRPr lang="en-US"/>
          </a:p>
        </p:txBody>
      </p:sp>
      <p:sp>
        <p:nvSpPr>
          <p:cNvPr id="5" name="Footer Placeholder 4">
            <a:extLst>
              <a:ext uri="{FF2B5EF4-FFF2-40B4-BE49-F238E27FC236}">
                <a16:creationId xmlns:a16="http://schemas.microsoft.com/office/drawing/2014/main" id="{6BE79656-70BA-011A-6EDC-C56F41CFAC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39D694-3D83-E749-09F0-EC4883C35BF7}"/>
              </a:ext>
            </a:extLst>
          </p:cNvPr>
          <p:cNvSpPr>
            <a:spLocks noGrp="1"/>
          </p:cNvSpPr>
          <p:nvPr>
            <p:ph type="sldNum" sz="quarter" idx="12"/>
          </p:nvPr>
        </p:nvSpPr>
        <p:spPr/>
        <p:txBody>
          <a:bodyPr/>
          <a:lstStyle/>
          <a:p>
            <a:fld id="{10CB4B49-A8A2-45B7-B0A6-82809547D44B}" type="slidenum">
              <a:rPr lang="en-US" smtClean="0"/>
              <a:t>‹#›</a:t>
            </a:fld>
            <a:endParaRPr lang="en-US"/>
          </a:p>
        </p:txBody>
      </p:sp>
    </p:spTree>
    <p:extLst>
      <p:ext uri="{BB962C8B-B14F-4D97-AF65-F5344CB8AC3E}">
        <p14:creationId xmlns:p14="http://schemas.microsoft.com/office/powerpoint/2010/main" val="3806509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A183E1-1EAE-DE4E-FE9C-C6CEA095D8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5E8BE7-0C1F-32E3-3386-F21C319434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D99EF8-DBCE-5FA4-2F4E-F9DECED4FF07}"/>
              </a:ext>
            </a:extLst>
          </p:cNvPr>
          <p:cNvSpPr>
            <a:spLocks noGrp="1"/>
          </p:cNvSpPr>
          <p:nvPr>
            <p:ph type="dt" sz="half" idx="10"/>
          </p:nvPr>
        </p:nvSpPr>
        <p:spPr/>
        <p:txBody>
          <a:bodyPr/>
          <a:lstStyle/>
          <a:p>
            <a:fld id="{AD76DE2C-ADBB-4C47-9960-C3B8264C0560}" type="datetimeFigureOut">
              <a:rPr lang="en-US" smtClean="0"/>
              <a:t>5/13/2024</a:t>
            </a:fld>
            <a:endParaRPr lang="en-US"/>
          </a:p>
        </p:txBody>
      </p:sp>
      <p:sp>
        <p:nvSpPr>
          <p:cNvPr id="6" name="Footer Placeholder 5">
            <a:extLst>
              <a:ext uri="{FF2B5EF4-FFF2-40B4-BE49-F238E27FC236}">
                <a16:creationId xmlns:a16="http://schemas.microsoft.com/office/drawing/2014/main" id="{AC1D7BFD-C9F7-6CF8-76CC-A038D1EB32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35DCBB-6FCA-93EA-A4A0-DC0863244C02}"/>
              </a:ext>
            </a:extLst>
          </p:cNvPr>
          <p:cNvSpPr>
            <a:spLocks noGrp="1"/>
          </p:cNvSpPr>
          <p:nvPr>
            <p:ph type="sldNum" sz="quarter" idx="12"/>
          </p:nvPr>
        </p:nvSpPr>
        <p:spPr/>
        <p:txBody>
          <a:bodyPr/>
          <a:lstStyle/>
          <a:p>
            <a:fld id="{10CB4B49-A8A2-45B7-B0A6-82809547D44B}" type="slidenum">
              <a:rPr lang="en-US" smtClean="0"/>
              <a:t>‹#›</a:t>
            </a:fld>
            <a:endParaRPr lang="en-US"/>
          </a:p>
        </p:txBody>
      </p:sp>
      <p:sp>
        <p:nvSpPr>
          <p:cNvPr id="9" name="Title 1">
            <a:extLst>
              <a:ext uri="{FF2B5EF4-FFF2-40B4-BE49-F238E27FC236}">
                <a16:creationId xmlns:a16="http://schemas.microsoft.com/office/drawing/2014/main" id="{561FFB1E-6300-2136-8EC3-6FBC9F3E2C71}"/>
              </a:ext>
            </a:extLst>
          </p:cNvPr>
          <p:cNvSpPr>
            <a:spLocks noGrp="1"/>
          </p:cNvSpPr>
          <p:nvPr>
            <p:ph type="title"/>
          </p:nvPr>
        </p:nvSpPr>
        <p:spPr>
          <a:xfrm>
            <a:off x="838200" y="620552"/>
            <a:ext cx="10515600" cy="814710"/>
          </a:xfrm>
          <a:prstGeom prst="rect">
            <a:avLst/>
          </a:prstGeom>
          <a:solidFill>
            <a:schemeClr val="bg1"/>
          </a:solidFill>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835302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8B9C49D-C97C-90AD-6311-00F4987D3C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C10220-8517-1225-66A9-39C32CFEE9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186445-A19B-78D0-A5DD-C56C2E9389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28462B-3469-1C2E-9124-49316EE311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2A19B8-709A-BDA6-1932-5CA0C999E23C}"/>
              </a:ext>
            </a:extLst>
          </p:cNvPr>
          <p:cNvSpPr>
            <a:spLocks noGrp="1"/>
          </p:cNvSpPr>
          <p:nvPr>
            <p:ph type="dt" sz="half" idx="10"/>
          </p:nvPr>
        </p:nvSpPr>
        <p:spPr/>
        <p:txBody>
          <a:bodyPr/>
          <a:lstStyle/>
          <a:p>
            <a:fld id="{AD76DE2C-ADBB-4C47-9960-C3B8264C0560}" type="datetimeFigureOut">
              <a:rPr lang="en-US" smtClean="0"/>
              <a:t>5/13/2024</a:t>
            </a:fld>
            <a:endParaRPr lang="en-US"/>
          </a:p>
        </p:txBody>
      </p:sp>
      <p:sp>
        <p:nvSpPr>
          <p:cNvPr id="8" name="Footer Placeholder 7">
            <a:extLst>
              <a:ext uri="{FF2B5EF4-FFF2-40B4-BE49-F238E27FC236}">
                <a16:creationId xmlns:a16="http://schemas.microsoft.com/office/drawing/2014/main" id="{93B1CC22-48A5-5089-B588-74E8EB348E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9DE2EE-7ACB-7A36-C06F-9A07B57E2012}"/>
              </a:ext>
            </a:extLst>
          </p:cNvPr>
          <p:cNvSpPr>
            <a:spLocks noGrp="1"/>
          </p:cNvSpPr>
          <p:nvPr>
            <p:ph type="sldNum" sz="quarter" idx="12"/>
          </p:nvPr>
        </p:nvSpPr>
        <p:spPr/>
        <p:txBody>
          <a:bodyPr/>
          <a:lstStyle/>
          <a:p>
            <a:fld id="{10CB4B49-A8A2-45B7-B0A6-82809547D44B}" type="slidenum">
              <a:rPr lang="en-US" smtClean="0"/>
              <a:t>‹#›</a:t>
            </a:fld>
            <a:endParaRPr lang="en-US"/>
          </a:p>
        </p:txBody>
      </p:sp>
      <p:sp>
        <p:nvSpPr>
          <p:cNvPr id="11" name="Title 1">
            <a:extLst>
              <a:ext uri="{FF2B5EF4-FFF2-40B4-BE49-F238E27FC236}">
                <a16:creationId xmlns:a16="http://schemas.microsoft.com/office/drawing/2014/main" id="{FDFAB00E-D66B-FA2B-0A90-95A9CB5DB672}"/>
              </a:ext>
            </a:extLst>
          </p:cNvPr>
          <p:cNvSpPr>
            <a:spLocks noGrp="1"/>
          </p:cNvSpPr>
          <p:nvPr>
            <p:ph type="title"/>
          </p:nvPr>
        </p:nvSpPr>
        <p:spPr>
          <a:xfrm>
            <a:off x="838200" y="620552"/>
            <a:ext cx="10515600" cy="814710"/>
          </a:xfrm>
          <a:prstGeom prst="rect">
            <a:avLst/>
          </a:prstGeom>
          <a:solidFill>
            <a:schemeClr val="bg1"/>
          </a:solidFill>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491372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928AD3E-87E9-64AC-20BA-14C8B881E82F}"/>
              </a:ext>
            </a:extLst>
          </p:cNvPr>
          <p:cNvSpPr>
            <a:spLocks noGrp="1"/>
          </p:cNvSpPr>
          <p:nvPr>
            <p:ph type="dt" sz="half" idx="10"/>
          </p:nvPr>
        </p:nvSpPr>
        <p:spPr/>
        <p:txBody>
          <a:bodyPr/>
          <a:lstStyle/>
          <a:p>
            <a:fld id="{AD76DE2C-ADBB-4C47-9960-C3B8264C0560}" type="datetimeFigureOut">
              <a:rPr lang="en-US" smtClean="0"/>
              <a:t>5/13/2024</a:t>
            </a:fld>
            <a:endParaRPr lang="en-US"/>
          </a:p>
        </p:txBody>
      </p:sp>
      <p:sp>
        <p:nvSpPr>
          <p:cNvPr id="4" name="Footer Placeholder 3">
            <a:extLst>
              <a:ext uri="{FF2B5EF4-FFF2-40B4-BE49-F238E27FC236}">
                <a16:creationId xmlns:a16="http://schemas.microsoft.com/office/drawing/2014/main" id="{909ACB2E-4ADE-AFAD-2BE0-98699C6519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277A6B-B237-CA79-E1A0-FFD57A91BECE}"/>
              </a:ext>
            </a:extLst>
          </p:cNvPr>
          <p:cNvSpPr>
            <a:spLocks noGrp="1"/>
          </p:cNvSpPr>
          <p:nvPr>
            <p:ph type="sldNum" sz="quarter" idx="12"/>
          </p:nvPr>
        </p:nvSpPr>
        <p:spPr/>
        <p:txBody>
          <a:bodyPr/>
          <a:lstStyle/>
          <a:p>
            <a:fld id="{10CB4B49-A8A2-45B7-B0A6-82809547D44B}" type="slidenum">
              <a:rPr lang="en-US" smtClean="0"/>
              <a:t>‹#›</a:t>
            </a:fld>
            <a:endParaRPr lang="en-US"/>
          </a:p>
        </p:txBody>
      </p:sp>
      <p:sp>
        <p:nvSpPr>
          <p:cNvPr id="7" name="Title 1">
            <a:extLst>
              <a:ext uri="{FF2B5EF4-FFF2-40B4-BE49-F238E27FC236}">
                <a16:creationId xmlns:a16="http://schemas.microsoft.com/office/drawing/2014/main" id="{820622C6-AB47-990C-E704-DD61D8F94BAC}"/>
              </a:ext>
            </a:extLst>
          </p:cNvPr>
          <p:cNvSpPr>
            <a:spLocks noGrp="1"/>
          </p:cNvSpPr>
          <p:nvPr>
            <p:ph type="title"/>
          </p:nvPr>
        </p:nvSpPr>
        <p:spPr>
          <a:xfrm>
            <a:off x="838200" y="620552"/>
            <a:ext cx="10515600" cy="814710"/>
          </a:xfrm>
          <a:prstGeom prst="rect">
            <a:avLst/>
          </a:prstGeom>
          <a:solidFill>
            <a:schemeClr val="bg1"/>
          </a:solidFill>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262811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BBC69B-5560-B65F-42B1-901B42201D06}"/>
              </a:ext>
            </a:extLst>
          </p:cNvPr>
          <p:cNvSpPr>
            <a:spLocks noGrp="1"/>
          </p:cNvSpPr>
          <p:nvPr>
            <p:ph type="dt" sz="half" idx="10"/>
          </p:nvPr>
        </p:nvSpPr>
        <p:spPr/>
        <p:txBody>
          <a:bodyPr/>
          <a:lstStyle/>
          <a:p>
            <a:fld id="{AD76DE2C-ADBB-4C47-9960-C3B8264C0560}" type="datetimeFigureOut">
              <a:rPr lang="en-US" smtClean="0"/>
              <a:t>5/13/2024</a:t>
            </a:fld>
            <a:endParaRPr lang="en-US"/>
          </a:p>
        </p:txBody>
      </p:sp>
      <p:sp>
        <p:nvSpPr>
          <p:cNvPr id="3" name="Footer Placeholder 2">
            <a:extLst>
              <a:ext uri="{FF2B5EF4-FFF2-40B4-BE49-F238E27FC236}">
                <a16:creationId xmlns:a16="http://schemas.microsoft.com/office/drawing/2014/main" id="{A47EF058-5354-A630-C0CD-5E1FB27520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B7692B-59D5-0E01-D994-CFD4A1102D61}"/>
              </a:ext>
            </a:extLst>
          </p:cNvPr>
          <p:cNvSpPr>
            <a:spLocks noGrp="1"/>
          </p:cNvSpPr>
          <p:nvPr>
            <p:ph type="sldNum" sz="quarter" idx="12"/>
          </p:nvPr>
        </p:nvSpPr>
        <p:spPr/>
        <p:txBody>
          <a:bodyPr/>
          <a:lstStyle/>
          <a:p>
            <a:fld id="{10CB4B49-A8A2-45B7-B0A6-82809547D44B}" type="slidenum">
              <a:rPr lang="en-US" smtClean="0"/>
              <a:t>‹#›</a:t>
            </a:fld>
            <a:endParaRPr lang="en-US"/>
          </a:p>
        </p:txBody>
      </p:sp>
    </p:spTree>
    <p:extLst>
      <p:ext uri="{BB962C8B-B14F-4D97-AF65-F5344CB8AC3E}">
        <p14:creationId xmlns:p14="http://schemas.microsoft.com/office/powerpoint/2010/main" val="3698841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91B1C-A99A-A9F5-0074-E4D8FF3D473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87D1B6-4194-1482-BA0F-5DC9789F72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EC9BA6-2AF2-E4A4-5109-37BA2D894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BA9151-8E71-BA84-61D7-DE5B269AE7F1}"/>
              </a:ext>
            </a:extLst>
          </p:cNvPr>
          <p:cNvSpPr>
            <a:spLocks noGrp="1"/>
          </p:cNvSpPr>
          <p:nvPr>
            <p:ph type="dt" sz="half" idx="10"/>
          </p:nvPr>
        </p:nvSpPr>
        <p:spPr/>
        <p:txBody>
          <a:bodyPr/>
          <a:lstStyle/>
          <a:p>
            <a:fld id="{AD76DE2C-ADBB-4C47-9960-C3B8264C0560}" type="datetimeFigureOut">
              <a:rPr lang="en-US" smtClean="0"/>
              <a:t>5/13/2024</a:t>
            </a:fld>
            <a:endParaRPr lang="en-US"/>
          </a:p>
        </p:txBody>
      </p:sp>
      <p:sp>
        <p:nvSpPr>
          <p:cNvPr id="6" name="Footer Placeholder 5">
            <a:extLst>
              <a:ext uri="{FF2B5EF4-FFF2-40B4-BE49-F238E27FC236}">
                <a16:creationId xmlns:a16="http://schemas.microsoft.com/office/drawing/2014/main" id="{6FD2E5E8-4ACE-16D7-D1BD-4690BCAEDB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68F29D-1E4E-45DC-7C16-EFCEBE3E0A8D}"/>
              </a:ext>
            </a:extLst>
          </p:cNvPr>
          <p:cNvSpPr>
            <a:spLocks noGrp="1"/>
          </p:cNvSpPr>
          <p:nvPr>
            <p:ph type="sldNum" sz="quarter" idx="12"/>
          </p:nvPr>
        </p:nvSpPr>
        <p:spPr/>
        <p:txBody>
          <a:bodyPr/>
          <a:lstStyle/>
          <a:p>
            <a:fld id="{10CB4B49-A8A2-45B7-B0A6-82809547D44B}" type="slidenum">
              <a:rPr lang="en-US" smtClean="0"/>
              <a:t>‹#›</a:t>
            </a:fld>
            <a:endParaRPr lang="en-US"/>
          </a:p>
        </p:txBody>
      </p:sp>
    </p:spTree>
    <p:extLst>
      <p:ext uri="{BB962C8B-B14F-4D97-AF65-F5344CB8AC3E}">
        <p14:creationId xmlns:p14="http://schemas.microsoft.com/office/powerpoint/2010/main" val="2050220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E2DB7-0E89-9C1D-9889-621B114A5FE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D987E7-D75E-066C-6F34-5D72CB1335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F8F0C4-BF45-6A43-BB8B-9DDB9C8038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2429D3-D0DB-4237-C174-42D4FA7B6A45}"/>
              </a:ext>
            </a:extLst>
          </p:cNvPr>
          <p:cNvSpPr>
            <a:spLocks noGrp="1"/>
          </p:cNvSpPr>
          <p:nvPr>
            <p:ph type="dt" sz="half" idx="10"/>
          </p:nvPr>
        </p:nvSpPr>
        <p:spPr/>
        <p:txBody>
          <a:bodyPr/>
          <a:lstStyle/>
          <a:p>
            <a:fld id="{AD76DE2C-ADBB-4C47-9960-C3B8264C0560}" type="datetimeFigureOut">
              <a:rPr lang="en-US" smtClean="0"/>
              <a:t>5/13/2024</a:t>
            </a:fld>
            <a:endParaRPr lang="en-US"/>
          </a:p>
        </p:txBody>
      </p:sp>
      <p:sp>
        <p:nvSpPr>
          <p:cNvPr id="6" name="Footer Placeholder 5">
            <a:extLst>
              <a:ext uri="{FF2B5EF4-FFF2-40B4-BE49-F238E27FC236}">
                <a16:creationId xmlns:a16="http://schemas.microsoft.com/office/drawing/2014/main" id="{72A865B1-A798-EB5A-B8C7-F7178873B9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DB3A92-B9BF-7F0B-B327-E3681CB2DBC6}"/>
              </a:ext>
            </a:extLst>
          </p:cNvPr>
          <p:cNvSpPr>
            <a:spLocks noGrp="1"/>
          </p:cNvSpPr>
          <p:nvPr>
            <p:ph type="sldNum" sz="quarter" idx="12"/>
          </p:nvPr>
        </p:nvSpPr>
        <p:spPr/>
        <p:txBody>
          <a:bodyPr/>
          <a:lstStyle/>
          <a:p>
            <a:fld id="{10CB4B49-A8A2-45B7-B0A6-82809547D44B}" type="slidenum">
              <a:rPr lang="en-US" smtClean="0"/>
              <a:t>‹#›</a:t>
            </a:fld>
            <a:endParaRPr lang="en-US"/>
          </a:p>
        </p:txBody>
      </p:sp>
    </p:spTree>
    <p:extLst>
      <p:ext uri="{BB962C8B-B14F-4D97-AF65-F5344CB8AC3E}">
        <p14:creationId xmlns:p14="http://schemas.microsoft.com/office/powerpoint/2010/main" val="2940702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black screen shot of a diagram&#10;&#10;Description automatically generated">
            <a:extLst>
              <a:ext uri="{FF2B5EF4-FFF2-40B4-BE49-F238E27FC236}">
                <a16:creationId xmlns:a16="http://schemas.microsoft.com/office/drawing/2014/main" id="{4F7DD6BE-7AEB-92A7-A794-AE3331B5BDF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1706"/>
            <a:ext cx="12192002" cy="6854588"/>
          </a:xfrm>
          <a:prstGeom prst="rect">
            <a:avLst/>
          </a:prstGeom>
        </p:spPr>
      </p:pic>
      <p:sp>
        <p:nvSpPr>
          <p:cNvPr id="2" name="Title Placeholder 1">
            <a:extLst>
              <a:ext uri="{FF2B5EF4-FFF2-40B4-BE49-F238E27FC236}">
                <a16:creationId xmlns:a16="http://schemas.microsoft.com/office/drawing/2014/main" id="{20320871-B9C4-E7E9-DC09-D4D0B1B07B7B}"/>
              </a:ext>
            </a:extLst>
          </p:cNvPr>
          <p:cNvSpPr>
            <a:spLocks noGrp="1"/>
          </p:cNvSpPr>
          <p:nvPr>
            <p:ph type="title"/>
          </p:nvPr>
        </p:nvSpPr>
        <p:spPr>
          <a:xfrm>
            <a:off x="838200" y="365125"/>
            <a:ext cx="10515600" cy="1325563"/>
          </a:xfrm>
          <a:prstGeom prst="rect">
            <a:avLst/>
          </a:prstGeom>
          <a:solidFill>
            <a:schemeClr val="bg1"/>
          </a:solidFill>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03C451-9D73-8AA7-D502-50A68A8A07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1E4661-42E8-3567-99C8-38C1A85FDA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AD76DE2C-ADBB-4C47-9960-C3B8264C0560}" type="datetimeFigureOut">
              <a:rPr lang="en-US" smtClean="0"/>
              <a:pPr/>
              <a:t>5/13/2024</a:t>
            </a:fld>
            <a:endParaRPr lang="en-US"/>
          </a:p>
        </p:txBody>
      </p:sp>
      <p:sp>
        <p:nvSpPr>
          <p:cNvPr id="5" name="Footer Placeholder 4">
            <a:extLst>
              <a:ext uri="{FF2B5EF4-FFF2-40B4-BE49-F238E27FC236}">
                <a16:creationId xmlns:a16="http://schemas.microsoft.com/office/drawing/2014/main" id="{B66209D8-1693-4C7F-C036-18C77CBFE9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a:extLst>
              <a:ext uri="{FF2B5EF4-FFF2-40B4-BE49-F238E27FC236}">
                <a16:creationId xmlns:a16="http://schemas.microsoft.com/office/drawing/2014/main" id="{529F4ADA-36D8-16C7-56B9-A71A84E557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10CB4B49-A8A2-45B7-B0A6-82809547D44B}" type="slidenum">
              <a:rPr lang="en-US" smtClean="0"/>
              <a:pPr/>
              <a:t>‹#›</a:t>
            </a:fld>
            <a:endParaRPr lang="en-US"/>
          </a:p>
        </p:txBody>
      </p:sp>
    </p:spTree>
    <p:extLst>
      <p:ext uri="{BB962C8B-B14F-4D97-AF65-F5344CB8AC3E}">
        <p14:creationId xmlns:p14="http://schemas.microsoft.com/office/powerpoint/2010/main" val="2899229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odern No. 20" panose="020707040705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rbel Light" panose="020B03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rbel Light" panose="020B03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rbel Light" panose="020B03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rbel Light" panose="020B03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rbel Light" panose="020B03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19" Type="http://schemas.openxmlformats.org/officeDocument/2006/relationships/image" Target="../media/image19.pn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1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21.jpeg"/><Relationship Id="rId4" Type="http://schemas.openxmlformats.org/officeDocument/2006/relationships/image" Target="../media/image4.svg"/><Relationship Id="rId9" Type="http://schemas.openxmlformats.org/officeDocument/2006/relationships/image" Target="../media/image20.jpeg"/></Relationships>
</file>

<file path=ppt/slides/_rels/slide1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21.jpeg"/><Relationship Id="rId4" Type="http://schemas.openxmlformats.org/officeDocument/2006/relationships/image" Target="../media/image4.svg"/><Relationship Id="rId9" Type="http://schemas.openxmlformats.org/officeDocument/2006/relationships/image" Target="../media/image20.jpeg"/></Relationships>
</file>

<file path=ppt/slides/_rels/slide1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23.png"/><Relationship Id="rId4" Type="http://schemas.openxmlformats.org/officeDocument/2006/relationships/image" Target="../media/image4.svg"/><Relationship Id="rId9" Type="http://schemas.openxmlformats.org/officeDocument/2006/relationships/image" Target="../media/image22.png"/></Relationships>
</file>

<file path=ppt/slides/_rels/slide1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23.png"/><Relationship Id="rId4" Type="http://schemas.openxmlformats.org/officeDocument/2006/relationships/image" Target="../media/image4.svg"/><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notesSlide" Target="../notesSlides/notesSlide2.xml"/><Relationship Id="rId16"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19" Type="http://schemas.openxmlformats.org/officeDocument/2006/relationships/image" Target="../media/image19.pn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2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9" Type="http://schemas.openxmlformats.org/officeDocument/2006/relationships/image" Target="../media/image24.png"/></Relationships>
</file>

<file path=ppt/slides/_rels/slide2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24.png"/><Relationship Id="rId5" Type="http://schemas.openxmlformats.org/officeDocument/2006/relationships/image" Target="../media/image5.png"/><Relationship Id="rId10" Type="http://schemas.openxmlformats.org/officeDocument/2006/relationships/image" Target="../media/image23.png"/><Relationship Id="rId4" Type="http://schemas.openxmlformats.org/officeDocument/2006/relationships/image" Target="../media/image4.svg"/><Relationship Id="rId9" Type="http://schemas.openxmlformats.org/officeDocument/2006/relationships/image" Target="../media/image22.png"/></Relationships>
</file>

<file path=ppt/slides/_rels/slide2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2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24.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notesSlide" Target="../notesSlides/notesSlide24.xml"/><Relationship Id="rId16"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25.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notesSlide" Target="../notesSlides/notesSlide25.xml"/><Relationship Id="rId16"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26.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notesSlide" Target="../notesSlides/notesSlide26.xml"/><Relationship Id="rId16"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27.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notesSlide" Target="../notesSlides/notesSlide27.xml"/><Relationship Id="rId16"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28.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notesSlide" Target="../notesSlides/notesSlide28.xml"/><Relationship Id="rId16"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9"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91E2F0E-009C-833B-A9C7-B86A27A203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58413" y="-783722"/>
            <a:ext cx="18197626" cy="9662160"/>
          </a:xfrm>
          <a:prstGeom prst="rect">
            <a:avLst/>
          </a:prstGeom>
        </p:spPr>
      </p:pic>
      <p:pic>
        <p:nvPicPr>
          <p:cNvPr id="9" name="Graphic 8">
            <a:extLst>
              <a:ext uri="{FF2B5EF4-FFF2-40B4-BE49-F238E27FC236}">
                <a16:creationId xmlns:a16="http://schemas.microsoft.com/office/drawing/2014/main" id="{1A2E7F5B-0000-2086-20F3-2E17DFD612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758710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18581077"/>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18581077"/>
            <a:ext cx="45720" cy="25439077"/>
          </a:xfrm>
          <a:prstGeom prst="rect">
            <a:avLst/>
          </a:prstGeom>
        </p:spPr>
      </p:pic>
      <p:pic>
        <p:nvPicPr>
          <p:cNvPr id="16" name="Graphic 15">
            <a:extLst>
              <a:ext uri="{FF2B5EF4-FFF2-40B4-BE49-F238E27FC236}">
                <a16:creationId xmlns:a16="http://schemas.microsoft.com/office/drawing/2014/main" id="{319CD8B9-78FC-113A-9576-3B86844D156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26708" y="4285497"/>
            <a:ext cx="4352904" cy="1769472"/>
          </a:xfrm>
          <a:prstGeom prst="rect">
            <a:avLst/>
          </a:prstGeom>
        </p:spPr>
      </p:pic>
      <p:pic>
        <p:nvPicPr>
          <p:cNvPr id="18" name="Graphic 17">
            <a:extLst>
              <a:ext uri="{FF2B5EF4-FFF2-40B4-BE49-F238E27FC236}">
                <a16:creationId xmlns:a16="http://schemas.microsoft.com/office/drawing/2014/main" id="{B82747DC-D3B3-7265-11E0-EC2E9CA5777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83896" y="4423864"/>
            <a:ext cx="1959222" cy="1492738"/>
          </a:xfrm>
          <a:prstGeom prst="rect">
            <a:avLst/>
          </a:prstGeom>
        </p:spPr>
      </p:pic>
      <p:pic>
        <p:nvPicPr>
          <p:cNvPr id="20" name="Graphic 19">
            <a:extLst>
              <a:ext uri="{FF2B5EF4-FFF2-40B4-BE49-F238E27FC236}">
                <a16:creationId xmlns:a16="http://schemas.microsoft.com/office/drawing/2014/main" id="{7E8A55CD-A989-C7F6-6BDC-B7DB6C30384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881642" y="797958"/>
            <a:ext cx="2233158" cy="2977544"/>
          </a:xfrm>
          <a:prstGeom prst="rect">
            <a:avLst/>
          </a:prstGeom>
        </p:spPr>
      </p:pic>
      <p:pic>
        <p:nvPicPr>
          <p:cNvPr id="22" name="Graphic 21">
            <a:extLst>
              <a:ext uri="{FF2B5EF4-FFF2-40B4-BE49-F238E27FC236}">
                <a16:creationId xmlns:a16="http://schemas.microsoft.com/office/drawing/2014/main" id="{C5C6912B-1169-67C2-1886-0F28A83FCD8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590460" y="824356"/>
            <a:ext cx="2682240" cy="3322774"/>
          </a:xfrm>
          <a:prstGeom prst="rect">
            <a:avLst/>
          </a:prstGeom>
        </p:spPr>
      </p:pic>
      <p:pic>
        <p:nvPicPr>
          <p:cNvPr id="24" name="Graphic 23">
            <a:extLst>
              <a:ext uri="{FF2B5EF4-FFF2-40B4-BE49-F238E27FC236}">
                <a16:creationId xmlns:a16="http://schemas.microsoft.com/office/drawing/2014/main" id="{FF034862-9570-AE8A-F9E3-C6D3969F3C0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366184" y="1132809"/>
            <a:ext cx="2984814" cy="2380748"/>
          </a:xfrm>
          <a:prstGeom prst="rect">
            <a:avLst/>
          </a:prstGeom>
        </p:spPr>
      </p:pic>
      <p:pic>
        <p:nvPicPr>
          <p:cNvPr id="29" name="Picture 28">
            <a:extLst>
              <a:ext uri="{FF2B5EF4-FFF2-40B4-BE49-F238E27FC236}">
                <a16:creationId xmlns:a16="http://schemas.microsoft.com/office/drawing/2014/main" id="{EED40BC7-6185-3A97-8EBD-8DACAAB38491}"/>
              </a:ext>
            </a:extLst>
          </p:cNvPr>
          <p:cNvPicPr>
            <a:picLocks noChangeAspect="1"/>
          </p:cNvPicPr>
          <p:nvPr/>
        </p:nvPicPr>
        <p:blipFill>
          <a:blip r:embed="rId19"/>
          <a:stretch>
            <a:fillRect/>
          </a:stretch>
        </p:blipFill>
        <p:spPr>
          <a:xfrm>
            <a:off x="1971698" y="-3811271"/>
            <a:ext cx="8248603" cy="1609483"/>
          </a:xfrm>
          <a:prstGeom prst="rect">
            <a:avLst/>
          </a:prstGeom>
        </p:spPr>
      </p:pic>
      <p:sp>
        <p:nvSpPr>
          <p:cNvPr id="2" name="Content Placeholder 2">
            <a:extLst>
              <a:ext uri="{FF2B5EF4-FFF2-40B4-BE49-F238E27FC236}">
                <a16:creationId xmlns:a16="http://schemas.microsoft.com/office/drawing/2014/main" id="{8B6BBDF1-052F-7143-2B6D-1D47001376EC}"/>
              </a:ext>
            </a:extLst>
          </p:cNvPr>
          <p:cNvSpPr txBox="1">
            <a:spLocks/>
          </p:cNvSpPr>
          <p:nvPr/>
        </p:nvSpPr>
        <p:spPr>
          <a:xfrm>
            <a:off x="2176588" y="-1968248"/>
            <a:ext cx="7838820" cy="1178024"/>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a:ea typeface="+mn-lt"/>
                <a:cs typeface="+mn-lt"/>
              </a:rPr>
              <a:t>Marvin Sevilla; Marc Cruz; Dennis </a:t>
            </a:r>
            <a:r>
              <a:rPr lang="en-US" sz="2800" err="1">
                <a:ea typeface="+mn-lt"/>
                <a:cs typeface="+mn-lt"/>
              </a:rPr>
              <a:t>Uryeu</a:t>
            </a:r>
            <a:endParaRPr lang="en-US" sz="2800"/>
          </a:p>
        </p:txBody>
      </p:sp>
    </p:spTree>
    <p:extLst>
      <p:ext uri="{BB962C8B-B14F-4D97-AF65-F5344CB8AC3E}">
        <p14:creationId xmlns:p14="http://schemas.microsoft.com/office/powerpoint/2010/main" val="3523600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69869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7493316"/>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881576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8815760"/>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0" y="770131"/>
            <a:ext cx="7649115"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Data Collection and Processing</a:t>
            </a:r>
          </a:p>
        </p:txBody>
      </p:sp>
      <p:grpSp>
        <p:nvGrpSpPr>
          <p:cNvPr id="10" name="Group 9">
            <a:extLst>
              <a:ext uri="{FF2B5EF4-FFF2-40B4-BE49-F238E27FC236}">
                <a16:creationId xmlns:a16="http://schemas.microsoft.com/office/drawing/2014/main" id="{2AE098B9-05A7-8CE1-2AF5-4E23F7D72D32}"/>
              </a:ext>
            </a:extLst>
          </p:cNvPr>
          <p:cNvGrpSpPr/>
          <p:nvPr/>
        </p:nvGrpSpPr>
        <p:grpSpPr>
          <a:xfrm>
            <a:off x="2000266" y="1383196"/>
            <a:ext cx="7642828" cy="5041164"/>
            <a:chOff x="1266921" y="1334449"/>
            <a:chExt cx="7642828" cy="5041164"/>
          </a:xfrm>
        </p:grpSpPr>
        <p:pic>
          <p:nvPicPr>
            <p:cNvPr id="2050" name="Picture 2">
              <a:extLst>
                <a:ext uri="{FF2B5EF4-FFF2-40B4-BE49-F238E27FC236}">
                  <a16:creationId xmlns:a16="http://schemas.microsoft.com/office/drawing/2014/main" id="{298D7837-A3F7-611E-A49C-55FF7F60FD4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0323" y="2076998"/>
              <a:ext cx="5962714" cy="186200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5EBF0CF4-F789-4D7D-B419-8401657A836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33611" y="4391469"/>
              <a:ext cx="6176138" cy="194330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4311CA71-259A-F3C5-2BFE-03246F5E0B0C}"/>
                </a:ext>
              </a:extLst>
            </p:cNvPr>
            <p:cNvSpPr txBox="1">
              <a:spLocks/>
            </p:cNvSpPr>
            <p:nvPr/>
          </p:nvSpPr>
          <p:spPr>
            <a:xfrm rot="16200000">
              <a:off x="451820" y="2149550"/>
              <a:ext cx="2569329" cy="93912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Cleaned Data</a:t>
              </a:r>
              <a:endParaRPr lang="en-US">
                <a:solidFill>
                  <a:srgbClr val="FFC000"/>
                </a:solidFill>
                <a:ea typeface="+mn-lt"/>
                <a:cs typeface="+mn-lt"/>
              </a:endParaRPr>
            </a:p>
          </p:txBody>
        </p:sp>
        <p:sp>
          <p:nvSpPr>
            <p:cNvPr id="7" name="Content Placeholder 2">
              <a:extLst>
                <a:ext uri="{FF2B5EF4-FFF2-40B4-BE49-F238E27FC236}">
                  <a16:creationId xmlns:a16="http://schemas.microsoft.com/office/drawing/2014/main" id="{6EFA2B58-DEB3-FB25-07FF-37E9F24640C5}"/>
                </a:ext>
              </a:extLst>
            </p:cNvPr>
            <p:cNvSpPr txBox="1">
              <a:spLocks/>
            </p:cNvSpPr>
            <p:nvPr/>
          </p:nvSpPr>
          <p:spPr>
            <a:xfrm rot="16200000">
              <a:off x="451821" y="4621385"/>
              <a:ext cx="2569329" cy="93912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Tokenized Data</a:t>
              </a:r>
              <a:endParaRPr lang="en-US">
                <a:solidFill>
                  <a:srgbClr val="FFC000"/>
                </a:solidFill>
                <a:ea typeface="+mn-lt"/>
                <a:cs typeface="+mn-lt"/>
              </a:endParaRPr>
            </a:p>
          </p:txBody>
        </p:sp>
      </p:grpSp>
      <p:sp>
        <p:nvSpPr>
          <p:cNvPr id="13" name="Title 1">
            <a:extLst>
              <a:ext uri="{FF2B5EF4-FFF2-40B4-BE49-F238E27FC236}">
                <a16:creationId xmlns:a16="http://schemas.microsoft.com/office/drawing/2014/main" id="{61395537-60E8-2793-7A8D-526D93FB01CC}"/>
              </a:ext>
            </a:extLst>
          </p:cNvPr>
          <p:cNvSpPr txBox="1">
            <a:spLocks/>
          </p:cNvSpPr>
          <p:nvPr/>
        </p:nvSpPr>
        <p:spPr>
          <a:xfrm>
            <a:off x="802051" y="7871971"/>
            <a:ext cx="348039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Tokenization</a:t>
            </a:r>
          </a:p>
        </p:txBody>
      </p:sp>
      <p:sp>
        <p:nvSpPr>
          <p:cNvPr id="14" name="Content Placeholder 2">
            <a:extLst>
              <a:ext uri="{FF2B5EF4-FFF2-40B4-BE49-F238E27FC236}">
                <a16:creationId xmlns:a16="http://schemas.microsoft.com/office/drawing/2014/main" id="{1B52B2F5-4A26-72F7-2069-7F3D50ADA271}"/>
              </a:ext>
            </a:extLst>
          </p:cNvPr>
          <p:cNvSpPr txBox="1">
            <a:spLocks/>
          </p:cNvSpPr>
          <p:nvPr/>
        </p:nvSpPr>
        <p:spPr>
          <a:xfrm>
            <a:off x="802051" y="1070330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BERT Tokenization:</a:t>
            </a:r>
          </a:p>
          <a:p>
            <a:pPr marL="457200" indent="-457200" algn="l">
              <a:buFont typeface="+mj-lt"/>
              <a:buAutoNum type="arabicPeriod"/>
            </a:pPr>
            <a:r>
              <a:rPr lang="en-US">
                <a:ea typeface="+mn-lt"/>
                <a:cs typeface="+mn-lt"/>
              </a:rPr>
              <a:t>Converts text into numerical tokens</a:t>
            </a:r>
          </a:p>
          <a:p>
            <a:pPr marL="457200" indent="-457200" algn="l">
              <a:buFont typeface="+mj-lt"/>
              <a:buAutoNum type="arabicPeriod"/>
            </a:pPr>
            <a:r>
              <a:rPr lang="en-US">
                <a:ea typeface="+mn-lt"/>
                <a:cs typeface="+mn-lt"/>
              </a:rPr>
              <a:t>Maps words to unique IDs in BERT's vocabulary</a:t>
            </a:r>
          </a:p>
          <a:p>
            <a:pPr marL="457200" indent="-457200" algn="l">
              <a:buFont typeface="+mj-lt"/>
              <a:buAutoNum type="arabicPeriod"/>
            </a:pPr>
            <a:r>
              <a:rPr lang="en-US">
                <a:ea typeface="+mn-lt"/>
                <a:cs typeface="+mn-lt"/>
              </a:rPr>
              <a:t>Ensures consistent input dimensions</a:t>
            </a:r>
          </a:p>
          <a:p>
            <a:pPr marL="457200" indent="-457200" algn="l">
              <a:buFont typeface="+mj-lt"/>
              <a:buAutoNum type="arabicPeriod"/>
            </a:pPr>
            <a:r>
              <a:rPr lang="en-US">
                <a:ea typeface="+mn-lt"/>
                <a:cs typeface="+mn-lt"/>
              </a:rPr>
              <a:t>Special tokens provide structural context</a:t>
            </a:r>
          </a:p>
          <a:p>
            <a:pPr marL="457200" indent="-457200" algn="l">
              <a:buFont typeface="+mj-lt"/>
              <a:buAutoNum type="arabicPeriod"/>
            </a:pPr>
            <a:r>
              <a:rPr lang="en-US">
                <a:ea typeface="+mn-lt"/>
                <a:cs typeface="+mn-lt"/>
              </a:rPr>
              <a:t>Enables effective text processing</a:t>
            </a:r>
            <a:endParaRPr lang="en-US">
              <a:solidFill>
                <a:srgbClr val="FFC000"/>
              </a:solidFill>
              <a:ea typeface="+mn-lt"/>
              <a:cs typeface="+mn-lt"/>
            </a:endParaRPr>
          </a:p>
        </p:txBody>
      </p:sp>
    </p:spTree>
    <p:extLst>
      <p:ext uri="{BB962C8B-B14F-4D97-AF65-F5344CB8AC3E}">
        <p14:creationId xmlns:p14="http://schemas.microsoft.com/office/powerpoint/2010/main" val="36136193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69749"/>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924876"/>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18581077"/>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18581077"/>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1" y="770131"/>
            <a:ext cx="348039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Tokenization</a:t>
            </a:r>
          </a:p>
        </p:txBody>
      </p:sp>
      <p:sp>
        <p:nvSpPr>
          <p:cNvPr id="3" name="Content Placeholder 2">
            <a:extLst>
              <a:ext uri="{FF2B5EF4-FFF2-40B4-BE49-F238E27FC236}">
                <a16:creationId xmlns:a16="http://schemas.microsoft.com/office/drawing/2014/main" id="{5E6C8E79-9B69-5D88-2D4D-848F6C76BDB1}"/>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BERT Tokenization:</a:t>
            </a:r>
          </a:p>
          <a:p>
            <a:pPr marL="457200" indent="-457200" algn="l">
              <a:buFont typeface="+mj-lt"/>
              <a:buAutoNum type="arabicPeriod"/>
            </a:pPr>
            <a:r>
              <a:rPr lang="en-US">
                <a:ea typeface="+mn-lt"/>
                <a:cs typeface="+mn-lt"/>
              </a:rPr>
              <a:t>Converts text into numerical tokens</a:t>
            </a:r>
          </a:p>
          <a:p>
            <a:pPr marL="457200" indent="-457200" algn="l">
              <a:buFont typeface="+mj-lt"/>
              <a:buAutoNum type="arabicPeriod"/>
            </a:pPr>
            <a:r>
              <a:rPr lang="en-US">
                <a:ea typeface="+mn-lt"/>
                <a:cs typeface="+mn-lt"/>
              </a:rPr>
              <a:t>Maps words to unique IDs in BERT's vocabulary</a:t>
            </a:r>
          </a:p>
          <a:p>
            <a:pPr marL="457200" indent="-457200" algn="l">
              <a:buFont typeface="+mj-lt"/>
              <a:buAutoNum type="arabicPeriod"/>
            </a:pPr>
            <a:r>
              <a:rPr lang="en-US">
                <a:ea typeface="+mn-lt"/>
                <a:cs typeface="+mn-lt"/>
              </a:rPr>
              <a:t>Ensures consistent input dimensions</a:t>
            </a:r>
          </a:p>
          <a:p>
            <a:pPr marL="457200" indent="-457200" algn="l">
              <a:buFont typeface="+mj-lt"/>
              <a:buAutoNum type="arabicPeriod"/>
            </a:pPr>
            <a:r>
              <a:rPr lang="en-US">
                <a:ea typeface="+mn-lt"/>
                <a:cs typeface="+mn-lt"/>
              </a:rPr>
              <a:t>Special tokens provide structural context</a:t>
            </a:r>
          </a:p>
          <a:p>
            <a:pPr marL="457200" indent="-457200" algn="l">
              <a:buFont typeface="+mj-lt"/>
              <a:buAutoNum type="arabicPeriod"/>
            </a:pPr>
            <a:r>
              <a:rPr lang="en-US">
                <a:ea typeface="+mn-lt"/>
                <a:cs typeface="+mn-lt"/>
              </a:rPr>
              <a:t>Enables effective text processing</a:t>
            </a:r>
            <a:endParaRPr lang="en-US">
              <a:solidFill>
                <a:srgbClr val="FFC000"/>
              </a:solidFill>
              <a:ea typeface="+mn-lt"/>
              <a:cs typeface="+mn-lt"/>
            </a:endParaRPr>
          </a:p>
        </p:txBody>
      </p:sp>
      <p:sp>
        <p:nvSpPr>
          <p:cNvPr id="8" name="Title 1">
            <a:extLst>
              <a:ext uri="{FF2B5EF4-FFF2-40B4-BE49-F238E27FC236}">
                <a16:creationId xmlns:a16="http://schemas.microsoft.com/office/drawing/2014/main" id="{A279DE7B-05C8-FBF2-35FA-C44018418561}"/>
              </a:ext>
            </a:extLst>
          </p:cNvPr>
          <p:cNvSpPr txBox="1">
            <a:spLocks/>
          </p:cNvSpPr>
          <p:nvPr/>
        </p:nvSpPr>
        <p:spPr>
          <a:xfrm>
            <a:off x="847770" y="-9471149"/>
            <a:ext cx="7649115"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Data Collection and Processing</a:t>
            </a:r>
          </a:p>
        </p:txBody>
      </p:sp>
      <p:grpSp>
        <p:nvGrpSpPr>
          <p:cNvPr id="9" name="Group 8">
            <a:extLst>
              <a:ext uri="{FF2B5EF4-FFF2-40B4-BE49-F238E27FC236}">
                <a16:creationId xmlns:a16="http://schemas.microsoft.com/office/drawing/2014/main" id="{0D39D74F-E1A6-AF92-C97B-9F97CFE0FFD8}"/>
              </a:ext>
            </a:extLst>
          </p:cNvPr>
          <p:cNvGrpSpPr/>
          <p:nvPr/>
        </p:nvGrpSpPr>
        <p:grpSpPr>
          <a:xfrm>
            <a:off x="2000266" y="-6328244"/>
            <a:ext cx="7642828" cy="5041164"/>
            <a:chOff x="1266921" y="1334449"/>
            <a:chExt cx="7642828" cy="5041164"/>
          </a:xfrm>
        </p:grpSpPr>
        <p:pic>
          <p:nvPicPr>
            <p:cNvPr id="13" name="Picture 2">
              <a:extLst>
                <a:ext uri="{FF2B5EF4-FFF2-40B4-BE49-F238E27FC236}">
                  <a16:creationId xmlns:a16="http://schemas.microsoft.com/office/drawing/2014/main" id="{858E68F8-CA7B-AB2C-381B-11636CC2E8C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0323" y="2076998"/>
              <a:ext cx="5962714" cy="186200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a:extLst>
                <a:ext uri="{FF2B5EF4-FFF2-40B4-BE49-F238E27FC236}">
                  <a16:creationId xmlns:a16="http://schemas.microsoft.com/office/drawing/2014/main" id="{CBCCC3A2-2672-1876-0537-79A6C69C7B2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33611" y="4391469"/>
              <a:ext cx="6176138" cy="1943306"/>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2">
              <a:extLst>
                <a:ext uri="{FF2B5EF4-FFF2-40B4-BE49-F238E27FC236}">
                  <a16:creationId xmlns:a16="http://schemas.microsoft.com/office/drawing/2014/main" id="{CCC7107D-32C0-D59F-46BC-86E2B8521A31}"/>
                </a:ext>
              </a:extLst>
            </p:cNvPr>
            <p:cNvSpPr txBox="1">
              <a:spLocks/>
            </p:cNvSpPr>
            <p:nvPr/>
          </p:nvSpPr>
          <p:spPr>
            <a:xfrm rot="16200000">
              <a:off x="451820" y="2149550"/>
              <a:ext cx="2569329" cy="93912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Cleaned Data</a:t>
              </a:r>
              <a:endParaRPr lang="en-US">
                <a:solidFill>
                  <a:srgbClr val="FFC000"/>
                </a:solidFill>
                <a:ea typeface="+mn-lt"/>
                <a:cs typeface="+mn-lt"/>
              </a:endParaRPr>
            </a:p>
          </p:txBody>
        </p:sp>
        <p:sp>
          <p:nvSpPr>
            <p:cNvPr id="16" name="Content Placeholder 2">
              <a:extLst>
                <a:ext uri="{FF2B5EF4-FFF2-40B4-BE49-F238E27FC236}">
                  <a16:creationId xmlns:a16="http://schemas.microsoft.com/office/drawing/2014/main" id="{22E9A41E-E453-F4D4-B217-E885C69038D5}"/>
                </a:ext>
              </a:extLst>
            </p:cNvPr>
            <p:cNvSpPr txBox="1">
              <a:spLocks/>
            </p:cNvSpPr>
            <p:nvPr/>
          </p:nvSpPr>
          <p:spPr>
            <a:xfrm rot="16200000">
              <a:off x="451821" y="4621385"/>
              <a:ext cx="2569329" cy="93912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Tokenized Data</a:t>
              </a:r>
              <a:endParaRPr lang="en-US">
                <a:solidFill>
                  <a:srgbClr val="FFC000"/>
                </a:solidFill>
                <a:ea typeface="+mn-lt"/>
                <a:cs typeface="+mn-lt"/>
              </a:endParaRPr>
            </a:p>
          </p:txBody>
        </p:sp>
      </p:grpSp>
      <p:sp>
        <p:nvSpPr>
          <p:cNvPr id="17" name="Title 1">
            <a:extLst>
              <a:ext uri="{FF2B5EF4-FFF2-40B4-BE49-F238E27FC236}">
                <a16:creationId xmlns:a16="http://schemas.microsoft.com/office/drawing/2014/main" id="{2868F43B-409C-F812-6C31-CC0D490E1D75}"/>
              </a:ext>
            </a:extLst>
          </p:cNvPr>
          <p:cNvSpPr txBox="1">
            <a:spLocks/>
          </p:cNvSpPr>
          <p:nvPr/>
        </p:nvSpPr>
        <p:spPr>
          <a:xfrm>
            <a:off x="863010" y="-6225029"/>
            <a:ext cx="665031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Tokenization Special Token</a:t>
            </a:r>
          </a:p>
        </p:txBody>
      </p:sp>
      <p:sp>
        <p:nvSpPr>
          <p:cNvPr id="18" name="Content Placeholder 2">
            <a:extLst>
              <a:ext uri="{FF2B5EF4-FFF2-40B4-BE49-F238E27FC236}">
                <a16:creationId xmlns:a16="http://schemas.microsoft.com/office/drawing/2014/main" id="{BF9600D3-6227-7702-DEE6-A129896763B7}"/>
              </a:ext>
            </a:extLst>
          </p:cNvPr>
          <p:cNvSpPr txBox="1">
            <a:spLocks/>
          </p:cNvSpPr>
          <p:nvPr/>
        </p:nvSpPr>
        <p:spPr>
          <a:xfrm>
            <a:off x="863011" y="-449097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For example, CLS (Classification Token) and SEP (Separator Token)</a:t>
            </a:r>
          </a:p>
          <a:p>
            <a:pPr algn="l"/>
            <a:r>
              <a:rPr lang="en-US">
                <a:ea typeface="+mn-lt"/>
                <a:cs typeface="+mn-lt"/>
              </a:rPr>
              <a:t>Special tokens like CLS and SEP are essential in BERT's architecture. CLS is used for sequence classification tasks, while SEP separates text segments. Mastering their roles is vital for leveraging BERT effectively in NLP tasks.</a:t>
            </a:r>
          </a:p>
        </p:txBody>
      </p:sp>
    </p:spTree>
    <p:extLst>
      <p:ext uri="{BB962C8B-B14F-4D97-AF65-F5344CB8AC3E}">
        <p14:creationId xmlns:p14="http://schemas.microsoft.com/office/powerpoint/2010/main" val="34213788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2917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88487"/>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9193237"/>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9193237"/>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0" y="770131"/>
            <a:ext cx="665031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Tokenization Special Token</a:t>
            </a:r>
          </a:p>
        </p:txBody>
      </p:sp>
      <p:sp>
        <p:nvSpPr>
          <p:cNvPr id="3" name="Content Placeholder 2">
            <a:extLst>
              <a:ext uri="{FF2B5EF4-FFF2-40B4-BE49-F238E27FC236}">
                <a16:creationId xmlns:a16="http://schemas.microsoft.com/office/drawing/2014/main" id="{5E6C8E79-9B69-5D88-2D4D-848F6C76BDB1}"/>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For example, CLS (Classification Token) and SEP (Separator Token)</a:t>
            </a:r>
          </a:p>
          <a:p>
            <a:pPr algn="l"/>
            <a:r>
              <a:rPr lang="en-US">
                <a:ea typeface="+mn-lt"/>
                <a:cs typeface="+mn-lt"/>
              </a:rPr>
              <a:t>Special tokens like CLS and SEP are essential in BERT's architecture. CLS is used for sequence classification tasks, while SEP separates text segments. Mastering their roles is vital for leveraging BERT effectively in NLP tasks.</a:t>
            </a:r>
          </a:p>
        </p:txBody>
      </p:sp>
      <p:sp>
        <p:nvSpPr>
          <p:cNvPr id="4" name="Title 1">
            <a:extLst>
              <a:ext uri="{FF2B5EF4-FFF2-40B4-BE49-F238E27FC236}">
                <a16:creationId xmlns:a16="http://schemas.microsoft.com/office/drawing/2014/main" id="{D31BA583-2C8C-4BD3-4896-9DEA16A8D431}"/>
              </a:ext>
            </a:extLst>
          </p:cNvPr>
          <p:cNvSpPr txBox="1">
            <a:spLocks/>
          </p:cNvSpPr>
          <p:nvPr/>
        </p:nvSpPr>
        <p:spPr>
          <a:xfrm>
            <a:off x="863011" y="7567171"/>
            <a:ext cx="348039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Tokenization</a:t>
            </a:r>
          </a:p>
        </p:txBody>
      </p:sp>
      <p:sp>
        <p:nvSpPr>
          <p:cNvPr id="10" name="Title 1">
            <a:extLst>
              <a:ext uri="{FF2B5EF4-FFF2-40B4-BE49-F238E27FC236}">
                <a16:creationId xmlns:a16="http://schemas.microsoft.com/office/drawing/2014/main" id="{8F4582C5-8769-7709-EC6A-D25F80F77971}"/>
              </a:ext>
            </a:extLst>
          </p:cNvPr>
          <p:cNvSpPr txBox="1">
            <a:spLocks/>
          </p:cNvSpPr>
          <p:nvPr/>
        </p:nvSpPr>
        <p:spPr>
          <a:xfrm>
            <a:off x="863010" y="-7718549"/>
            <a:ext cx="323655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Methodology</a:t>
            </a:r>
          </a:p>
        </p:txBody>
      </p:sp>
      <p:sp>
        <p:nvSpPr>
          <p:cNvPr id="17" name="Content Placeholder 2">
            <a:extLst>
              <a:ext uri="{FF2B5EF4-FFF2-40B4-BE49-F238E27FC236}">
                <a16:creationId xmlns:a16="http://schemas.microsoft.com/office/drawing/2014/main" id="{D22155FF-FF0E-DA7E-6F48-DA1BEBAA67C8}"/>
              </a:ext>
            </a:extLst>
          </p:cNvPr>
          <p:cNvSpPr txBox="1">
            <a:spLocks/>
          </p:cNvSpPr>
          <p:nvPr/>
        </p:nvSpPr>
        <p:spPr>
          <a:xfrm>
            <a:off x="863011" y="-514629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Input Data: </a:t>
            </a:r>
            <a:r>
              <a:rPr lang="en-US">
                <a:ea typeface="+mn-lt"/>
                <a:cs typeface="+mn-lt"/>
              </a:rPr>
              <a:t>Provide context and question</a:t>
            </a:r>
          </a:p>
          <a:p>
            <a:pPr algn="l"/>
            <a:r>
              <a:rPr lang="en-US" b="1">
                <a:ea typeface="+mn-lt"/>
                <a:cs typeface="+mn-lt"/>
              </a:rPr>
              <a:t>BERT Encoding: </a:t>
            </a:r>
            <a:r>
              <a:rPr lang="en-US">
                <a:ea typeface="+mn-lt"/>
                <a:cs typeface="+mn-lt"/>
              </a:rPr>
              <a:t>Convert input text into numerical representations using BERT</a:t>
            </a:r>
          </a:p>
          <a:p>
            <a:pPr algn="l"/>
            <a:r>
              <a:rPr lang="en-US" b="1">
                <a:ea typeface="+mn-lt"/>
                <a:cs typeface="+mn-lt"/>
              </a:rPr>
              <a:t>QA Model: </a:t>
            </a:r>
            <a:r>
              <a:rPr lang="en-US">
                <a:ea typeface="+mn-lt"/>
                <a:cs typeface="+mn-lt"/>
              </a:rPr>
              <a:t>Implement an Extractive QA model</a:t>
            </a:r>
          </a:p>
          <a:p>
            <a:pPr algn="l"/>
            <a:r>
              <a:rPr lang="en-US" b="1">
                <a:ea typeface="+mn-lt"/>
                <a:cs typeface="+mn-lt"/>
              </a:rPr>
              <a:t>Answer Generation:</a:t>
            </a:r>
            <a:r>
              <a:rPr lang="en-US">
                <a:ea typeface="+mn-lt"/>
                <a:cs typeface="+mn-lt"/>
              </a:rPr>
              <a:t> Generate answers based on encoded context and question</a:t>
            </a:r>
          </a:p>
        </p:txBody>
      </p:sp>
      <p:sp>
        <p:nvSpPr>
          <p:cNvPr id="19" name="Content Placeholder 2">
            <a:extLst>
              <a:ext uri="{FF2B5EF4-FFF2-40B4-BE49-F238E27FC236}">
                <a16:creationId xmlns:a16="http://schemas.microsoft.com/office/drawing/2014/main" id="{C0EA4DD8-3F86-0FB6-240D-573C8CCCB967}"/>
              </a:ext>
            </a:extLst>
          </p:cNvPr>
          <p:cNvSpPr txBox="1">
            <a:spLocks/>
          </p:cNvSpPr>
          <p:nvPr/>
        </p:nvSpPr>
        <p:spPr>
          <a:xfrm>
            <a:off x="908731" y="1027658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BERT Tokenization:</a:t>
            </a:r>
          </a:p>
          <a:p>
            <a:pPr marL="457200" indent="-457200" algn="l">
              <a:buFont typeface="+mj-lt"/>
              <a:buAutoNum type="arabicPeriod"/>
            </a:pPr>
            <a:r>
              <a:rPr lang="en-US">
                <a:ea typeface="+mn-lt"/>
                <a:cs typeface="+mn-lt"/>
              </a:rPr>
              <a:t>Converts text into numerical tokens</a:t>
            </a:r>
          </a:p>
          <a:p>
            <a:pPr marL="457200" indent="-457200" algn="l">
              <a:buFont typeface="+mj-lt"/>
              <a:buAutoNum type="arabicPeriod"/>
            </a:pPr>
            <a:r>
              <a:rPr lang="en-US">
                <a:ea typeface="+mn-lt"/>
                <a:cs typeface="+mn-lt"/>
              </a:rPr>
              <a:t>Maps words to unique IDs in BERT's vocabulary</a:t>
            </a:r>
          </a:p>
          <a:p>
            <a:pPr marL="457200" indent="-457200" algn="l">
              <a:buFont typeface="+mj-lt"/>
              <a:buAutoNum type="arabicPeriod"/>
            </a:pPr>
            <a:r>
              <a:rPr lang="en-US">
                <a:ea typeface="+mn-lt"/>
                <a:cs typeface="+mn-lt"/>
              </a:rPr>
              <a:t>Ensures consistent input dimensions</a:t>
            </a:r>
          </a:p>
          <a:p>
            <a:pPr marL="457200" indent="-457200" algn="l">
              <a:buFont typeface="+mj-lt"/>
              <a:buAutoNum type="arabicPeriod"/>
            </a:pPr>
            <a:r>
              <a:rPr lang="en-US">
                <a:ea typeface="+mn-lt"/>
                <a:cs typeface="+mn-lt"/>
              </a:rPr>
              <a:t>Special tokens provide structural context</a:t>
            </a:r>
          </a:p>
          <a:p>
            <a:pPr marL="457200" indent="-457200" algn="l">
              <a:buFont typeface="+mj-lt"/>
              <a:buAutoNum type="arabicPeriod"/>
            </a:pPr>
            <a:r>
              <a:rPr lang="en-US">
                <a:ea typeface="+mn-lt"/>
                <a:cs typeface="+mn-lt"/>
              </a:rPr>
              <a:t>Enables effective text processing</a:t>
            </a:r>
            <a:endParaRPr lang="en-US">
              <a:solidFill>
                <a:srgbClr val="FFC000"/>
              </a:solidFill>
              <a:ea typeface="+mn-lt"/>
              <a:cs typeface="+mn-lt"/>
            </a:endParaRPr>
          </a:p>
        </p:txBody>
      </p:sp>
    </p:spTree>
    <p:extLst>
      <p:ext uri="{BB962C8B-B14F-4D97-AF65-F5344CB8AC3E}">
        <p14:creationId xmlns:p14="http://schemas.microsoft.com/office/powerpoint/2010/main" val="4006842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182A3C08-30F5-D334-A031-202A0DB59644}"/>
              </a:ext>
            </a:extLst>
          </p:cNvPr>
          <p:cNvSpPr txBox="1">
            <a:spLocks/>
          </p:cNvSpPr>
          <p:nvPr/>
        </p:nvSpPr>
        <p:spPr>
          <a:xfrm>
            <a:off x="859495" y="11169889"/>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Input Data &amp; BERT Encoding</a:t>
            </a:r>
          </a:p>
          <a:p>
            <a:pPr lvl="1" algn="l"/>
            <a:r>
              <a:rPr lang="en-US">
                <a:ea typeface="+mn-lt"/>
                <a:cs typeface="+mn-lt"/>
              </a:rPr>
              <a:t>Utilizing regular expressions to clean text (i.e. punctuation, special characters, tabs)</a:t>
            </a:r>
          </a:p>
          <a:p>
            <a:pPr lvl="1" algn="l"/>
            <a:r>
              <a:rPr lang="en-US">
                <a:ea typeface="+mn-lt"/>
                <a:cs typeface="+mn-lt"/>
              </a:rPr>
              <a:t>Create BERT formatted Dataset [Questions, Context, Answer]</a:t>
            </a:r>
          </a:p>
          <a:p>
            <a:pPr lvl="1" algn="l"/>
            <a:r>
              <a:rPr lang="en-US">
                <a:solidFill>
                  <a:srgbClr val="FFC000"/>
                </a:solidFill>
                <a:ea typeface="+mn-lt"/>
                <a:cs typeface="+mn-lt"/>
              </a:rPr>
              <a:t>Questions</a:t>
            </a:r>
          </a:p>
          <a:p>
            <a:pPr lvl="2" algn="l"/>
            <a:r>
              <a:rPr lang="en-US">
                <a:ea typeface="+mn-lt"/>
                <a:cs typeface="+mn-lt"/>
              </a:rPr>
              <a:t>Utilizing NER, </a:t>
            </a:r>
            <a:r>
              <a:rPr lang="en-US" b="1">
                <a:ea typeface="+mn-lt"/>
                <a:cs typeface="+mn-lt"/>
              </a:rPr>
              <a:t>Named Entity Recognition</a:t>
            </a:r>
            <a:r>
              <a:rPr lang="en-US">
                <a:ea typeface="+mn-lt"/>
                <a:cs typeface="+mn-lt"/>
              </a:rPr>
              <a:t>, to determine subjects to make questions with. Then using question structures to make simple questions</a:t>
            </a:r>
          </a:p>
          <a:p>
            <a:pPr lvl="1" algn="l"/>
            <a:r>
              <a:rPr lang="en-US">
                <a:solidFill>
                  <a:srgbClr val="FFC000"/>
                </a:solidFill>
                <a:ea typeface="+mn-lt"/>
                <a:cs typeface="+mn-lt"/>
              </a:rPr>
              <a:t>Context</a:t>
            </a:r>
          </a:p>
          <a:p>
            <a:pPr lvl="2" algn="l"/>
            <a:r>
              <a:rPr lang="en-US">
                <a:ea typeface="+mn-lt"/>
                <a:cs typeface="+mn-lt"/>
              </a:rPr>
              <a:t>Processed text is turned into size of </a:t>
            </a:r>
            <a:r>
              <a:rPr lang="en-US" b="1">
                <a:ea typeface="+mn-lt"/>
                <a:cs typeface="+mn-lt"/>
              </a:rPr>
              <a:t>512 token chunks </a:t>
            </a:r>
            <a:r>
              <a:rPr lang="en-US">
                <a:ea typeface="+mn-lt"/>
                <a:cs typeface="+mn-lt"/>
              </a:rPr>
              <a:t>to ensure the BERT architecture accepts the shape of the dataset. When tokenized, </a:t>
            </a:r>
            <a:r>
              <a:rPr lang="en-US" b="1">
                <a:ea typeface="+mn-lt"/>
                <a:cs typeface="+mn-lt"/>
              </a:rPr>
              <a:t>additional [PAD] Labels</a:t>
            </a:r>
            <a:r>
              <a:rPr lang="en-US">
                <a:ea typeface="+mn-lt"/>
                <a:cs typeface="+mn-lt"/>
              </a:rPr>
              <a:t> ensure the shape </a:t>
            </a:r>
            <a:r>
              <a:rPr lang="en-US" b="1">
                <a:ea typeface="+mn-lt"/>
                <a:cs typeface="+mn-lt"/>
              </a:rPr>
              <a:t>size is uniform throughout the model.</a:t>
            </a:r>
          </a:p>
          <a:p>
            <a:pPr lvl="1" algn="l"/>
            <a:r>
              <a:rPr lang="en-US">
                <a:solidFill>
                  <a:srgbClr val="FFC000"/>
                </a:solidFill>
                <a:ea typeface="+mn-lt"/>
                <a:cs typeface="+mn-lt"/>
              </a:rPr>
              <a:t>Answers</a:t>
            </a:r>
          </a:p>
          <a:p>
            <a:pPr lvl="2" algn="l"/>
            <a:r>
              <a:rPr lang="en-US" b="1">
                <a:ea typeface="+mn-lt"/>
                <a:cs typeface="+mn-lt"/>
              </a:rPr>
              <a:t>Utilized window size of 10 words</a:t>
            </a:r>
            <a:r>
              <a:rPr lang="en-US">
                <a:ea typeface="+mn-lt"/>
                <a:cs typeface="+mn-lt"/>
              </a:rPr>
              <a:t> before and after an entity in the processed text to extract relevant information that answers the question</a:t>
            </a:r>
          </a:p>
        </p:txBody>
      </p:sp>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2917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88487"/>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0"/>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0" y="770131"/>
            <a:ext cx="323655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Methodology</a:t>
            </a:r>
          </a:p>
        </p:txBody>
      </p:sp>
      <p:sp>
        <p:nvSpPr>
          <p:cNvPr id="3" name="Content Placeholder 2">
            <a:extLst>
              <a:ext uri="{FF2B5EF4-FFF2-40B4-BE49-F238E27FC236}">
                <a16:creationId xmlns:a16="http://schemas.microsoft.com/office/drawing/2014/main" id="{5E6C8E79-9B69-5D88-2D4D-848F6C76BDB1}"/>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Input Data: </a:t>
            </a:r>
            <a:r>
              <a:rPr lang="en-US">
                <a:ea typeface="+mn-lt"/>
                <a:cs typeface="+mn-lt"/>
              </a:rPr>
              <a:t>Provide context and question</a:t>
            </a:r>
          </a:p>
          <a:p>
            <a:pPr algn="l"/>
            <a:r>
              <a:rPr lang="en-US" b="1">
                <a:ea typeface="+mn-lt"/>
                <a:cs typeface="+mn-lt"/>
              </a:rPr>
              <a:t>BERT Encoding: </a:t>
            </a:r>
            <a:r>
              <a:rPr lang="en-US">
                <a:ea typeface="+mn-lt"/>
                <a:cs typeface="+mn-lt"/>
              </a:rPr>
              <a:t>Convert input text into numerical representations using BERT</a:t>
            </a:r>
          </a:p>
          <a:p>
            <a:pPr algn="l"/>
            <a:r>
              <a:rPr lang="en-US" b="1">
                <a:ea typeface="+mn-lt"/>
                <a:cs typeface="+mn-lt"/>
              </a:rPr>
              <a:t>QA Model: </a:t>
            </a:r>
            <a:r>
              <a:rPr lang="en-US">
                <a:ea typeface="+mn-lt"/>
                <a:cs typeface="+mn-lt"/>
              </a:rPr>
              <a:t>Implement an Extractive QA model</a:t>
            </a:r>
          </a:p>
          <a:p>
            <a:pPr algn="l"/>
            <a:r>
              <a:rPr lang="en-US" b="1">
                <a:ea typeface="+mn-lt"/>
                <a:cs typeface="+mn-lt"/>
              </a:rPr>
              <a:t>Answer Generation:</a:t>
            </a:r>
            <a:r>
              <a:rPr lang="en-US">
                <a:ea typeface="+mn-lt"/>
                <a:cs typeface="+mn-lt"/>
              </a:rPr>
              <a:t> Generate answers based on encoded context and question</a:t>
            </a:r>
          </a:p>
        </p:txBody>
      </p:sp>
      <p:sp>
        <p:nvSpPr>
          <p:cNvPr id="8" name="Title 1">
            <a:extLst>
              <a:ext uri="{FF2B5EF4-FFF2-40B4-BE49-F238E27FC236}">
                <a16:creationId xmlns:a16="http://schemas.microsoft.com/office/drawing/2014/main" id="{17F5E795-CB26-C65E-CDB9-C3FCA58FCECF}"/>
              </a:ext>
            </a:extLst>
          </p:cNvPr>
          <p:cNvSpPr txBox="1">
            <a:spLocks/>
          </p:cNvSpPr>
          <p:nvPr/>
        </p:nvSpPr>
        <p:spPr>
          <a:xfrm>
            <a:off x="847770" y="8481571"/>
            <a:ext cx="665031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Tokenization Special Token</a:t>
            </a:r>
          </a:p>
        </p:txBody>
      </p:sp>
      <p:sp>
        <p:nvSpPr>
          <p:cNvPr id="9" name="Content Placeholder 2">
            <a:extLst>
              <a:ext uri="{FF2B5EF4-FFF2-40B4-BE49-F238E27FC236}">
                <a16:creationId xmlns:a16="http://schemas.microsoft.com/office/drawing/2014/main" id="{6B7A8937-5534-C49D-F6C2-E36F9D0ABAD2}"/>
              </a:ext>
            </a:extLst>
          </p:cNvPr>
          <p:cNvSpPr txBox="1">
            <a:spLocks/>
          </p:cNvSpPr>
          <p:nvPr/>
        </p:nvSpPr>
        <p:spPr>
          <a:xfrm>
            <a:off x="847771" y="104899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For example, CLS (Classification Token) and SEP (Separator Token)</a:t>
            </a:r>
          </a:p>
          <a:p>
            <a:pPr algn="l"/>
            <a:r>
              <a:rPr lang="en-US">
                <a:ea typeface="+mn-lt"/>
                <a:cs typeface="+mn-lt"/>
              </a:rPr>
              <a:t>Special tokens like CLS and SEP are essential in BERT's architecture. CLS is used for sequence classification tasks, while SEP separates text segments. Mastering their roles is vital for leveraging BERT effectively in NLP tasks.</a:t>
            </a:r>
          </a:p>
        </p:txBody>
      </p:sp>
      <p:sp>
        <p:nvSpPr>
          <p:cNvPr id="10" name="Title 1">
            <a:extLst>
              <a:ext uri="{FF2B5EF4-FFF2-40B4-BE49-F238E27FC236}">
                <a16:creationId xmlns:a16="http://schemas.microsoft.com/office/drawing/2014/main" id="{A9F6BAC3-E311-EB58-07B5-C654F144BCDC}"/>
              </a:ext>
            </a:extLst>
          </p:cNvPr>
          <p:cNvSpPr txBox="1">
            <a:spLocks/>
          </p:cNvSpPr>
          <p:nvPr/>
        </p:nvSpPr>
        <p:spPr>
          <a:xfrm>
            <a:off x="859494" y="9058353"/>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Implementation</a:t>
            </a:r>
          </a:p>
        </p:txBody>
      </p:sp>
    </p:spTree>
    <p:extLst>
      <p:ext uri="{BB962C8B-B14F-4D97-AF65-F5344CB8AC3E}">
        <p14:creationId xmlns:p14="http://schemas.microsoft.com/office/powerpoint/2010/main" val="22463820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2917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88487"/>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9284686"/>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9284686"/>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Implementation</a:t>
            </a:r>
          </a:p>
        </p:txBody>
      </p:sp>
      <p:sp>
        <p:nvSpPr>
          <p:cNvPr id="3" name="Content Placeholder 2">
            <a:extLst>
              <a:ext uri="{FF2B5EF4-FFF2-40B4-BE49-F238E27FC236}">
                <a16:creationId xmlns:a16="http://schemas.microsoft.com/office/drawing/2014/main" id="{5E6C8E79-9B69-5D88-2D4D-848F6C76BDB1}"/>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Input Data &amp; BERT Encoding</a:t>
            </a:r>
          </a:p>
          <a:p>
            <a:pPr lvl="1" algn="l"/>
            <a:r>
              <a:rPr lang="en-US">
                <a:ea typeface="+mn-lt"/>
                <a:cs typeface="+mn-lt"/>
              </a:rPr>
              <a:t>Utilizing regular expressions to clean text (i.e. punctuation, special characters, tabs)</a:t>
            </a:r>
          </a:p>
          <a:p>
            <a:pPr lvl="1" algn="l"/>
            <a:r>
              <a:rPr lang="en-US">
                <a:ea typeface="+mn-lt"/>
                <a:cs typeface="+mn-lt"/>
              </a:rPr>
              <a:t>Create BERT formatted Dataset [Questions, Context, Answer]</a:t>
            </a:r>
          </a:p>
          <a:p>
            <a:pPr lvl="1" algn="l"/>
            <a:r>
              <a:rPr lang="en-US">
                <a:solidFill>
                  <a:srgbClr val="FFC000"/>
                </a:solidFill>
                <a:ea typeface="+mn-lt"/>
                <a:cs typeface="+mn-lt"/>
              </a:rPr>
              <a:t>Questions</a:t>
            </a:r>
          </a:p>
          <a:p>
            <a:pPr lvl="2" algn="l"/>
            <a:r>
              <a:rPr lang="en-US">
                <a:ea typeface="+mn-lt"/>
                <a:cs typeface="+mn-lt"/>
              </a:rPr>
              <a:t>Utilizing NER, </a:t>
            </a:r>
            <a:r>
              <a:rPr lang="en-US" b="1">
                <a:ea typeface="+mn-lt"/>
                <a:cs typeface="+mn-lt"/>
              </a:rPr>
              <a:t>Named Entity Recognition</a:t>
            </a:r>
            <a:r>
              <a:rPr lang="en-US">
                <a:ea typeface="+mn-lt"/>
                <a:cs typeface="+mn-lt"/>
              </a:rPr>
              <a:t>, to determine subjects to make questions with. Then using question structures to make simple questions</a:t>
            </a:r>
          </a:p>
          <a:p>
            <a:pPr lvl="1" algn="l"/>
            <a:r>
              <a:rPr lang="en-US">
                <a:solidFill>
                  <a:srgbClr val="FFC000"/>
                </a:solidFill>
                <a:ea typeface="+mn-lt"/>
                <a:cs typeface="+mn-lt"/>
              </a:rPr>
              <a:t>Context</a:t>
            </a:r>
          </a:p>
          <a:p>
            <a:pPr lvl="2" algn="l"/>
            <a:r>
              <a:rPr lang="en-US">
                <a:ea typeface="+mn-lt"/>
                <a:cs typeface="+mn-lt"/>
              </a:rPr>
              <a:t>Processed text is turned into size of </a:t>
            </a:r>
            <a:r>
              <a:rPr lang="en-US" b="1">
                <a:ea typeface="+mn-lt"/>
                <a:cs typeface="+mn-lt"/>
              </a:rPr>
              <a:t>512 token chunks </a:t>
            </a:r>
            <a:r>
              <a:rPr lang="en-US">
                <a:ea typeface="+mn-lt"/>
                <a:cs typeface="+mn-lt"/>
              </a:rPr>
              <a:t>to ensure the BERT architecture accepts the shape of the dataset. When tokenized, </a:t>
            </a:r>
            <a:r>
              <a:rPr lang="en-US" b="1">
                <a:ea typeface="+mn-lt"/>
                <a:cs typeface="+mn-lt"/>
              </a:rPr>
              <a:t>additional [PAD] Labels</a:t>
            </a:r>
            <a:r>
              <a:rPr lang="en-US">
                <a:ea typeface="+mn-lt"/>
                <a:cs typeface="+mn-lt"/>
              </a:rPr>
              <a:t> ensure the shape </a:t>
            </a:r>
            <a:r>
              <a:rPr lang="en-US" b="1">
                <a:ea typeface="+mn-lt"/>
                <a:cs typeface="+mn-lt"/>
              </a:rPr>
              <a:t>size is uniform throughout the model.</a:t>
            </a:r>
          </a:p>
          <a:p>
            <a:pPr lvl="1" algn="l"/>
            <a:r>
              <a:rPr lang="en-US">
                <a:solidFill>
                  <a:srgbClr val="FFC000"/>
                </a:solidFill>
                <a:ea typeface="+mn-lt"/>
                <a:cs typeface="+mn-lt"/>
              </a:rPr>
              <a:t>Answers</a:t>
            </a:r>
          </a:p>
          <a:p>
            <a:pPr lvl="2" algn="l"/>
            <a:r>
              <a:rPr lang="en-US" b="1">
                <a:ea typeface="+mn-lt"/>
                <a:cs typeface="+mn-lt"/>
              </a:rPr>
              <a:t>Utilized window size of 10 words</a:t>
            </a:r>
            <a:r>
              <a:rPr lang="en-US">
                <a:ea typeface="+mn-lt"/>
                <a:cs typeface="+mn-lt"/>
              </a:rPr>
              <a:t> before and after an entity in the processed text to extract relevant information that answers the question</a:t>
            </a:r>
          </a:p>
        </p:txBody>
      </p:sp>
      <p:sp>
        <p:nvSpPr>
          <p:cNvPr id="4" name="Title 1">
            <a:extLst>
              <a:ext uri="{FF2B5EF4-FFF2-40B4-BE49-F238E27FC236}">
                <a16:creationId xmlns:a16="http://schemas.microsoft.com/office/drawing/2014/main" id="{1768D97A-6FD1-DBC9-B967-B2723BEBE0BC}"/>
              </a:ext>
            </a:extLst>
          </p:cNvPr>
          <p:cNvSpPr txBox="1">
            <a:spLocks/>
          </p:cNvSpPr>
          <p:nvPr/>
        </p:nvSpPr>
        <p:spPr>
          <a:xfrm>
            <a:off x="859494" y="-7353965"/>
            <a:ext cx="323655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Methodology</a:t>
            </a:r>
          </a:p>
        </p:txBody>
      </p:sp>
      <p:sp>
        <p:nvSpPr>
          <p:cNvPr id="7" name="Content Placeholder 2">
            <a:extLst>
              <a:ext uri="{FF2B5EF4-FFF2-40B4-BE49-F238E27FC236}">
                <a16:creationId xmlns:a16="http://schemas.microsoft.com/office/drawing/2014/main" id="{E62C88E8-525D-F75A-1885-4768239ABB64}"/>
              </a:ext>
            </a:extLst>
          </p:cNvPr>
          <p:cNvSpPr txBox="1">
            <a:spLocks/>
          </p:cNvSpPr>
          <p:nvPr/>
        </p:nvSpPr>
        <p:spPr>
          <a:xfrm>
            <a:off x="859495" y="-5242429"/>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Input Data: </a:t>
            </a:r>
            <a:r>
              <a:rPr lang="en-US">
                <a:ea typeface="+mn-lt"/>
                <a:cs typeface="+mn-lt"/>
              </a:rPr>
              <a:t>Provide context and question</a:t>
            </a:r>
          </a:p>
          <a:p>
            <a:pPr algn="l"/>
            <a:r>
              <a:rPr lang="en-US" b="1">
                <a:ea typeface="+mn-lt"/>
                <a:cs typeface="+mn-lt"/>
              </a:rPr>
              <a:t>BERT Encoding: </a:t>
            </a:r>
            <a:r>
              <a:rPr lang="en-US">
                <a:ea typeface="+mn-lt"/>
                <a:cs typeface="+mn-lt"/>
              </a:rPr>
              <a:t>Convert input text into numerical representations using BERT</a:t>
            </a:r>
          </a:p>
          <a:p>
            <a:pPr algn="l"/>
            <a:r>
              <a:rPr lang="en-US" b="1">
                <a:ea typeface="+mn-lt"/>
                <a:cs typeface="+mn-lt"/>
              </a:rPr>
              <a:t>QA Model: </a:t>
            </a:r>
            <a:r>
              <a:rPr lang="en-US">
                <a:ea typeface="+mn-lt"/>
                <a:cs typeface="+mn-lt"/>
              </a:rPr>
              <a:t>Implement an Extractive QA model</a:t>
            </a:r>
          </a:p>
          <a:p>
            <a:pPr algn="l"/>
            <a:r>
              <a:rPr lang="en-US" b="1">
                <a:ea typeface="+mn-lt"/>
                <a:cs typeface="+mn-lt"/>
              </a:rPr>
              <a:t>Answer Generation:</a:t>
            </a:r>
            <a:r>
              <a:rPr lang="en-US">
                <a:ea typeface="+mn-lt"/>
                <a:cs typeface="+mn-lt"/>
              </a:rPr>
              <a:t> Generate answers based on encoded context and question</a:t>
            </a:r>
          </a:p>
        </p:txBody>
      </p:sp>
    </p:spTree>
    <p:extLst>
      <p:ext uri="{BB962C8B-B14F-4D97-AF65-F5344CB8AC3E}">
        <p14:creationId xmlns:p14="http://schemas.microsoft.com/office/powerpoint/2010/main" val="39613035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2917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88487"/>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9284686"/>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9284686"/>
            <a:ext cx="45720" cy="25439077"/>
          </a:xfrm>
          <a:prstGeom prst="rect">
            <a:avLst/>
          </a:prstGeom>
        </p:spPr>
      </p:pic>
      <p:sp>
        <p:nvSpPr>
          <p:cNvPr id="3" name="Content Placeholder 2">
            <a:extLst>
              <a:ext uri="{FF2B5EF4-FFF2-40B4-BE49-F238E27FC236}">
                <a16:creationId xmlns:a16="http://schemas.microsoft.com/office/drawing/2014/main" id="{5E6C8E79-9B69-5D88-2D4D-848F6C76BDB1}"/>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(QA Model) Extractive QA BERT Model:</a:t>
            </a:r>
          </a:p>
          <a:p>
            <a:pPr lvl="1" algn="l"/>
            <a:r>
              <a:rPr lang="en-US">
                <a:ea typeface="+mn-lt"/>
                <a:cs typeface="+mn-lt"/>
              </a:rPr>
              <a:t>Utilizing Hugging Face Transformer library to utilize pretrained model to obtain comprehension between relationship between question and context. Necessary as to teach the model a general 'sense' of questions and extraction of context that should have context</a:t>
            </a:r>
          </a:p>
          <a:p>
            <a:pPr lvl="1" algn="l"/>
            <a:r>
              <a:rPr lang="en-US" b="1">
                <a:solidFill>
                  <a:srgbClr val="FFC000"/>
                </a:solidFill>
                <a:ea typeface="+mn-lt"/>
                <a:cs typeface="+mn-lt"/>
              </a:rPr>
              <a:t>Fine Tuning</a:t>
            </a:r>
          </a:p>
          <a:p>
            <a:pPr lvl="2" algn="l"/>
            <a:r>
              <a:rPr lang="en-US">
                <a:ea typeface="+mn-lt"/>
                <a:cs typeface="+mn-lt"/>
              </a:rPr>
              <a:t>Using the preprocessed "specific domain" dataset, allows the model to further understand the domain specific question structure. </a:t>
            </a:r>
          </a:p>
          <a:p>
            <a:pPr lvl="1" algn="l"/>
            <a:r>
              <a:rPr lang="en-US" b="1">
                <a:solidFill>
                  <a:srgbClr val="FFC000"/>
                </a:solidFill>
                <a:ea typeface="+mn-lt"/>
                <a:cs typeface="+mn-lt"/>
              </a:rPr>
              <a:t>Libraries</a:t>
            </a:r>
          </a:p>
          <a:p>
            <a:pPr lvl="2" algn="l"/>
            <a:r>
              <a:rPr lang="en-US" err="1">
                <a:ea typeface="+mn-lt"/>
                <a:cs typeface="+mn-lt"/>
              </a:rPr>
              <a:t>Pytorch</a:t>
            </a:r>
            <a:r>
              <a:rPr lang="en-US">
                <a:ea typeface="+mn-lt"/>
                <a:cs typeface="+mn-lt"/>
              </a:rPr>
              <a:t> Dataset, </a:t>
            </a:r>
            <a:r>
              <a:rPr lang="en-US" err="1">
                <a:ea typeface="+mn-lt"/>
                <a:cs typeface="+mn-lt"/>
              </a:rPr>
              <a:t>DataLoader</a:t>
            </a:r>
            <a:r>
              <a:rPr lang="en-US">
                <a:ea typeface="+mn-lt"/>
                <a:cs typeface="+mn-lt"/>
              </a:rPr>
              <a:t> libraries, transformer library</a:t>
            </a:r>
          </a:p>
        </p:txBody>
      </p:sp>
      <p:sp>
        <p:nvSpPr>
          <p:cNvPr id="8" name="Title 1">
            <a:extLst>
              <a:ext uri="{FF2B5EF4-FFF2-40B4-BE49-F238E27FC236}">
                <a16:creationId xmlns:a16="http://schemas.microsoft.com/office/drawing/2014/main" id="{337D7680-38CE-7D3C-DBCF-0A88933B0028}"/>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Implementation</a:t>
            </a:r>
          </a:p>
        </p:txBody>
      </p:sp>
      <p:sp>
        <p:nvSpPr>
          <p:cNvPr id="2" name="Content Placeholder 2">
            <a:extLst>
              <a:ext uri="{FF2B5EF4-FFF2-40B4-BE49-F238E27FC236}">
                <a16:creationId xmlns:a16="http://schemas.microsoft.com/office/drawing/2014/main" id="{95DADADD-915A-F0ED-C1F5-3081AE73BFD0}"/>
              </a:ext>
            </a:extLst>
          </p:cNvPr>
          <p:cNvSpPr txBox="1">
            <a:spLocks/>
          </p:cNvSpPr>
          <p:nvPr/>
        </p:nvSpPr>
        <p:spPr>
          <a:xfrm>
            <a:off x="847771" y="7411465"/>
            <a:ext cx="5181600" cy="1625855"/>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B050"/>
                </a:solidFill>
                <a:ea typeface="+mn-lt"/>
                <a:cs typeface="+mn-lt"/>
              </a:rPr>
              <a:t>Architecture</a:t>
            </a:r>
          </a:p>
          <a:p>
            <a:r>
              <a:rPr lang="en-US" dirty="0">
                <a:ea typeface="+mn-lt"/>
                <a:cs typeface="+mn-lt"/>
              </a:rPr>
              <a:t>Input Encoding</a:t>
            </a:r>
          </a:p>
          <a:p>
            <a:r>
              <a:rPr lang="en-US" dirty="0">
                <a:ea typeface="+mn-lt"/>
                <a:cs typeface="+mn-lt"/>
              </a:rPr>
              <a:t>Transformer Encoder Blocks</a:t>
            </a:r>
          </a:p>
          <a:p>
            <a:r>
              <a:rPr lang="en-US" dirty="0">
                <a:ea typeface="+mn-lt"/>
                <a:cs typeface="+mn-lt"/>
              </a:rPr>
              <a:t>Output Layer</a:t>
            </a:r>
          </a:p>
        </p:txBody>
      </p:sp>
      <p:sp>
        <p:nvSpPr>
          <p:cNvPr id="4" name="Content Placeholder 2">
            <a:extLst>
              <a:ext uri="{FF2B5EF4-FFF2-40B4-BE49-F238E27FC236}">
                <a16:creationId xmlns:a16="http://schemas.microsoft.com/office/drawing/2014/main" id="{D8BCC0C5-194B-4F8A-E1BF-99EF954381D7}"/>
              </a:ext>
            </a:extLst>
          </p:cNvPr>
          <p:cNvSpPr txBox="1">
            <a:spLocks/>
          </p:cNvSpPr>
          <p:nvPr/>
        </p:nvSpPr>
        <p:spPr>
          <a:xfrm>
            <a:off x="5945367" y="8203945"/>
            <a:ext cx="5181600" cy="162585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B050"/>
                </a:solidFill>
                <a:ea typeface="+mn-lt"/>
                <a:cs typeface="+mn-lt"/>
              </a:rPr>
              <a:t>Parameters</a:t>
            </a:r>
          </a:p>
          <a:p>
            <a:r>
              <a:rPr lang="en-US" dirty="0">
                <a:ea typeface="+mn-lt"/>
                <a:cs typeface="+mn-lt"/>
              </a:rPr>
              <a:t>Base Model: ~110 M</a:t>
            </a:r>
          </a:p>
          <a:p>
            <a:r>
              <a:rPr lang="en-US" dirty="0">
                <a:ea typeface="+mn-lt"/>
                <a:cs typeface="+mn-lt"/>
              </a:rPr>
              <a:t>Large Model: ~340 M</a:t>
            </a:r>
          </a:p>
        </p:txBody>
      </p:sp>
      <p:sp>
        <p:nvSpPr>
          <p:cNvPr id="7" name="Content Placeholder 2">
            <a:extLst>
              <a:ext uri="{FF2B5EF4-FFF2-40B4-BE49-F238E27FC236}">
                <a16:creationId xmlns:a16="http://schemas.microsoft.com/office/drawing/2014/main" id="{5AEA8F7D-0767-F679-3070-AD7C4609A9DF}"/>
              </a:ext>
            </a:extLst>
          </p:cNvPr>
          <p:cNvSpPr txBox="1">
            <a:spLocks/>
          </p:cNvSpPr>
          <p:nvPr/>
        </p:nvSpPr>
        <p:spPr>
          <a:xfrm rot="16200000">
            <a:off x="-794867" y="9242077"/>
            <a:ext cx="2968411" cy="408306"/>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B050"/>
                </a:solidFill>
                <a:ea typeface="+mn-lt"/>
                <a:cs typeface="+mn-lt"/>
              </a:rPr>
              <a:t>Anatomy</a:t>
            </a:r>
          </a:p>
        </p:txBody>
      </p:sp>
    </p:spTree>
    <p:extLst>
      <p:ext uri="{BB962C8B-B14F-4D97-AF65-F5344CB8AC3E}">
        <p14:creationId xmlns:p14="http://schemas.microsoft.com/office/powerpoint/2010/main" val="33510623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2917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88487"/>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9284686"/>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9284686"/>
            <a:ext cx="45720" cy="25439077"/>
          </a:xfrm>
          <a:prstGeom prst="rect">
            <a:avLst/>
          </a:prstGeom>
        </p:spPr>
      </p:pic>
      <p:sp>
        <p:nvSpPr>
          <p:cNvPr id="3" name="Content Placeholder 2">
            <a:extLst>
              <a:ext uri="{FF2B5EF4-FFF2-40B4-BE49-F238E27FC236}">
                <a16:creationId xmlns:a16="http://schemas.microsoft.com/office/drawing/2014/main" id="{5E6C8E79-9B69-5D88-2D4D-848F6C76BDB1}"/>
              </a:ext>
            </a:extLst>
          </p:cNvPr>
          <p:cNvSpPr txBox="1">
            <a:spLocks/>
          </p:cNvSpPr>
          <p:nvPr/>
        </p:nvSpPr>
        <p:spPr>
          <a:xfrm>
            <a:off x="847771" y="1803145"/>
            <a:ext cx="5181600" cy="1625855"/>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B050"/>
                </a:solidFill>
                <a:ea typeface="+mn-lt"/>
                <a:cs typeface="+mn-lt"/>
              </a:rPr>
              <a:t>Architecture</a:t>
            </a:r>
          </a:p>
          <a:p>
            <a:r>
              <a:rPr lang="en-US" dirty="0">
                <a:ea typeface="+mn-lt"/>
                <a:cs typeface="+mn-lt"/>
              </a:rPr>
              <a:t>Input Encoding</a:t>
            </a:r>
          </a:p>
          <a:p>
            <a:r>
              <a:rPr lang="en-US" dirty="0">
                <a:ea typeface="+mn-lt"/>
                <a:cs typeface="+mn-lt"/>
              </a:rPr>
              <a:t>Transformer Encoder Blocks</a:t>
            </a:r>
          </a:p>
          <a:p>
            <a:r>
              <a:rPr lang="en-US" dirty="0">
                <a:ea typeface="+mn-lt"/>
                <a:cs typeface="+mn-lt"/>
              </a:rPr>
              <a:t>Output Layer</a:t>
            </a:r>
          </a:p>
        </p:txBody>
      </p:sp>
      <p:sp>
        <p:nvSpPr>
          <p:cNvPr id="8" name="Title 1">
            <a:extLst>
              <a:ext uri="{FF2B5EF4-FFF2-40B4-BE49-F238E27FC236}">
                <a16:creationId xmlns:a16="http://schemas.microsoft.com/office/drawing/2014/main" id="{337D7680-38CE-7D3C-DBCF-0A88933B0028}"/>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Implementation</a:t>
            </a:r>
          </a:p>
        </p:txBody>
      </p:sp>
      <p:sp>
        <p:nvSpPr>
          <p:cNvPr id="7" name="Content Placeholder 2">
            <a:extLst>
              <a:ext uri="{FF2B5EF4-FFF2-40B4-BE49-F238E27FC236}">
                <a16:creationId xmlns:a16="http://schemas.microsoft.com/office/drawing/2014/main" id="{7BA5D79F-5E17-1FD5-A334-2BF38F9BA766}"/>
              </a:ext>
            </a:extLst>
          </p:cNvPr>
          <p:cNvSpPr txBox="1">
            <a:spLocks/>
          </p:cNvSpPr>
          <p:nvPr/>
        </p:nvSpPr>
        <p:spPr>
          <a:xfrm>
            <a:off x="5945367" y="1803145"/>
            <a:ext cx="5181600" cy="162585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B050"/>
                </a:solidFill>
                <a:ea typeface="+mn-lt"/>
                <a:cs typeface="+mn-lt"/>
              </a:rPr>
              <a:t>Parameters</a:t>
            </a:r>
          </a:p>
          <a:p>
            <a:r>
              <a:rPr lang="en-US" dirty="0">
                <a:ea typeface="+mn-lt"/>
                <a:cs typeface="+mn-lt"/>
              </a:rPr>
              <a:t>Base Model: ~110 M</a:t>
            </a:r>
          </a:p>
          <a:p>
            <a:r>
              <a:rPr lang="en-US" dirty="0">
                <a:ea typeface="+mn-lt"/>
                <a:cs typeface="+mn-lt"/>
              </a:rPr>
              <a:t>Large Model: ~340 M</a:t>
            </a:r>
          </a:p>
        </p:txBody>
      </p:sp>
      <p:sp>
        <p:nvSpPr>
          <p:cNvPr id="15" name="Content Placeholder 2">
            <a:extLst>
              <a:ext uri="{FF2B5EF4-FFF2-40B4-BE49-F238E27FC236}">
                <a16:creationId xmlns:a16="http://schemas.microsoft.com/office/drawing/2014/main" id="{B4A69CE0-D077-D26E-09D3-400447E6896F}"/>
              </a:ext>
            </a:extLst>
          </p:cNvPr>
          <p:cNvSpPr txBox="1">
            <a:spLocks/>
          </p:cNvSpPr>
          <p:nvPr/>
        </p:nvSpPr>
        <p:spPr>
          <a:xfrm rot="16200000">
            <a:off x="-794867" y="2445037"/>
            <a:ext cx="2968411" cy="408306"/>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B050"/>
                </a:solidFill>
                <a:ea typeface="+mn-lt"/>
                <a:cs typeface="+mn-lt"/>
              </a:rPr>
              <a:t>Anatomy</a:t>
            </a:r>
          </a:p>
        </p:txBody>
      </p:sp>
      <p:sp>
        <p:nvSpPr>
          <p:cNvPr id="16" name="Content Placeholder 2">
            <a:extLst>
              <a:ext uri="{FF2B5EF4-FFF2-40B4-BE49-F238E27FC236}">
                <a16:creationId xmlns:a16="http://schemas.microsoft.com/office/drawing/2014/main" id="{91DAED4E-B168-67B3-0359-4CEB71CDF177}"/>
              </a:ext>
            </a:extLst>
          </p:cNvPr>
          <p:cNvSpPr txBox="1">
            <a:spLocks/>
          </p:cNvSpPr>
          <p:nvPr/>
        </p:nvSpPr>
        <p:spPr>
          <a:xfrm rot="16200000">
            <a:off x="-791553" y="8944394"/>
            <a:ext cx="2968411" cy="408306"/>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FFC000"/>
                </a:solidFill>
                <a:ea typeface="+mn-lt"/>
                <a:cs typeface="+mn-lt"/>
              </a:rPr>
              <a:t>Functionality</a:t>
            </a:r>
            <a:endParaRPr lang="en-US" dirty="0">
              <a:ea typeface="+mn-lt"/>
              <a:cs typeface="+mn-lt"/>
            </a:endParaRPr>
          </a:p>
        </p:txBody>
      </p:sp>
      <p:sp>
        <p:nvSpPr>
          <p:cNvPr id="17" name="Content Placeholder 2">
            <a:extLst>
              <a:ext uri="{FF2B5EF4-FFF2-40B4-BE49-F238E27FC236}">
                <a16:creationId xmlns:a16="http://schemas.microsoft.com/office/drawing/2014/main" id="{D7CEF1C3-1E7A-5E75-C28E-4737D3A7C90A}"/>
              </a:ext>
            </a:extLst>
          </p:cNvPr>
          <p:cNvSpPr txBox="1">
            <a:spLocks/>
          </p:cNvSpPr>
          <p:nvPr/>
        </p:nvSpPr>
        <p:spPr>
          <a:xfrm>
            <a:off x="763767" y="9742158"/>
            <a:ext cx="5181600" cy="1625855"/>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FFC000"/>
                </a:solidFill>
                <a:ea typeface="+mn-lt"/>
                <a:cs typeface="+mn-lt"/>
              </a:rPr>
              <a:t>Bidirectional Context</a:t>
            </a:r>
          </a:p>
          <a:p>
            <a:r>
              <a:rPr lang="en-US" dirty="0">
                <a:ea typeface="+mn-lt"/>
                <a:cs typeface="+mn-lt"/>
              </a:rPr>
              <a:t>Understands both left and right context for better comprehension</a:t>
            </a:r>
          </a:p>
        </p:txBody>
      </p:sp>
      <p:sp>
        <p:nvSpPr>
          <p:cNvPr id="18" name="Content Placeholder 2">
            <a:extLst>
              <a:ext uri="{FF2B5EF4-FFF2-40B4-BE49-F238E27FC236}">
                <a16:creationId xmlns:a16="http://schemas.microsoft.com/office/drawing/2014/main" id="{1DDBF076-B27A-0C0B-6E87-185B7F3CC0D5}"/>
              </a:ext>
            </a:extLst>
          </p:cNvPr>
          <p:cNvSpPr txBox="1">
            <a:spLocks/>
          </p:cNvSpPr>
          <p:nvPr/>
        </p:nvSpPr>
        <p:spPr>
          <a:xfrm>
            <a:off x="6143487" y="10504158"/>
            <a:ext cx="5181600" cy="1625855"/>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FFC000"/>
                </a:solidFill>
                <a:ea typeface="+mn-lt"/>
                <a:cs typeface="+mn-lt"/>
              </a:rPr>
              <a:t>Bidirectional Context</a:t>
            </a:r>
          </a:p>
          <a:p>
            <a:r>
              <a:rPr lang="en-US" dirty="0">
                <a:ea typeface="+mn-lt"/>
                <a:cs typeface="+mn-lt"/>
              </a:rPr>
              <a:t>Trained on large corpora using unsupervised learning tasks such as:</a:t>
            </a:r>
          </a:p>
          <a:p>
            <a:pPr marL="342900" indent="-342900">
              <a:buFont typeface="Arial" panose="020B0604020202020204" pitchFamily="34" charset="0"/>
              <a:buChar char="•"/>
            </a:pPr>
            <a:r>
              <a:rPr lang="en-US" dirty="0">
                <a:ea typeface="+mn-lt"/>
                <a:cs typeface="+mn-lt"/>
              </a:rPr>
              <a:t>masked language modelling</a:t>
            </a:r>
          </a:p>
          <a:p>
            <a:pPr marL="342900" indent="-342900">
              <a:buFont typeface="Arial" panose="020B0604020202020204" pitchFamily="34" charset="0"/>
              <a:buChar char="•"/>
            </a:pPr>
            <a:r>
              <a:rPr lang="en-US" dirty="0">
                <a:latin typeface="Corbel Light"/>
                <a:ea typeface="+mn-lt"/>
                <a:cs typeface="+mn-lt"/>
              </a:rPr>
              <a:t>next sentence prediction</a:t>
            </a:r>
          </a:p>
        </p:txBody>
      </p:sp>
    </p:spTree>
    <p:extLst>
      <p:ext uri="{BB962C8B-B14F-4D97-AF65-F5344CB8AC3E}">
        <p14:creationId xmlns:p14="http://schemas.microsoft.com/office/powerpoint/2010/main" val="8823516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2917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88487"/>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9284686"/>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9284686"/>
            <a:ext cx="45720" cy="25439077"/>
          </a:xfrm>
          <a:prstGeom prst="rect">
            <a:avLst/>
          </a:prstGeom>
        </p:spPr>
      </p:pic>
      <p:sp>
        <p:nvSpPr>
          <p:cNvPr id="3" name="Content Placeholder 2">
            <a:extLst>
              <a:ext uri="{FF2B5EF4-FFF2-40B4-BE49-F238E27FC236}">
                <a16:creationId xmlns:a16="http://schemas.microsoft.com/office/drawing/2014/main" id="{5E6C8E79-9B69-5D88-2D4D-848F6C76BDB1}"/>
              </a:ext>
            </a:extLst>
          </p:cNvPr>
          <p:cNvSpPr txBox="1">
            <a:spLocks/>
          </p:cNvSpPr>
          <p:nvPr/>
        </p:nvSpPr>
        <p:spPr>
          <a:xfrm>
            <a:off x="847771" y="1803145"/>
            <a:ext cx="5181600" cy="1625855"/>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B050"/>
                </a:solidFill>
                <a:ea typeface="+mn-lt"/>
                <a:cs typeface="+mn-lt"/>
              </a:rPr>
              <a:t>Architecture</a:t>
            </a:r>
          </a:p>
          <a:p>
            <a:r>
              <a:rPr lang="en-US" dirty="0">
                <a:ea typeface="+mn-lt"/>
                <a:cs typeface="+mn-lt"/>
              </a:rPr>
              <a:t>Input Encoding</a:t>
            </a:r>
          </a:p>
          <a:p>
            <a:r>
              <a:rPr lang="en-US" dirty="0">
                <a:ea typeface="+mn-lt"/>
                <a:cs typeface="+mn-lt"/>
              </a:rPr>
              <a:t>Transformer Encoder Blocks</a:t>
            </a:r>
          </a:p>
          <a:p>
            <a:r>
              <a:rPr lang="en-US" dirty="0">
                <a:ea typeface="+mn-lt"/>
                <a:cs typeface="+mn-lt"/>
              </a:rPr>
              <a:t>Output Layer</a:t>
            </a:r>
          </a:p>
        </p:txBody>
      </p:sp>
      <p:sp>
        <p:nvSpPr>
          <p:cNvPr id="8" name="Title 1">
            <a:extLst>
              <a:ext uri="{FF2B5EF4-FFF2-40B4-BE49-F238E27FC236}">
                <a16:creationId xmlns:a16="http://schemas.microsoft.com/office/drawing/2014/main" id="{337D7680-38CE-7D3C-DBCF-0A88933B0028}"/>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Implementation</a:t>
            </a:r>
          </a:p>
        </p:txBody>
      </p:sp>
      <p:sp>
        <p:nvSpPr>
          <p:cNvPr id="7" name="Content Placeholder 2">
            <a:extLst>
              <a:ext uri="{FF2B5EF4-FFF2-40B4-BE49-F238E27FC236}">
                <a16:creationId xmlns:a16="http://schemas.microsoft.com/office/drawing/2014/main" id="{7BA5D79F-5E17-1FD5-A334-2BF38F9BA766}"/>
              </a:ext>
            </a:extLst>
          </p:cNvPr>
          <p:cNvSpPr txBox="1">
            <a:spLocks/>
          </p:cNvSpPr>
          <p:nvPr/>
        </p:nvSpPr>
        <p:spPr>
          <a:xfrm>
            <a:off x="5945367" y="1803145"/>
            <a:ext cx="5181600" cy="162585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B050"/>
                </a:solidFill>
                <a:ea typeface="+mn-lt"/>
                <a:cs typeface="+mn-lt"/>
              </a:rPr>
              <a:t>Parameters</a:t>
            </a:r>
          </a:p>
          <a:p>
            <a:r>
              <a:rPr lang="en-US" dirty="0">
                <a:ea typeface="+mn-lt"/>
                <a:cs typeface="+mn-lt"/>
              </a:rPr>
              <a:t>Base Model: ~110 M</a:t>
            </a:r>
          </a:p>
          <a:p>
            <a:r>
              <a:rPr lang="en-US" dirty="0">
                <a:ea typeface="+mn-lt"/>
                <a:cs typeface="+mn-lt"/>
              </a:rPr>
              <a:t>Large Model: ~340 M</a:t>
            </a:r>
          </a:p>
        </p:txBody>
      </p:sp>
      <p:sp>
        <p:nvSpPr>
          <p:cNvPr id="10" name="Content Placeholder 2">
            <a:extLst>
              <a:ext uri="{FF2B5EF4-FFF2-40B4-BE49-F238E27FC236}">
                <a16:creationId xmlns:a16="http://schemas.microsoft.com/office/drawing/2014/main" id="{6E7630DA-D141-8F1D-B04B-4ACC6D5B88B9}"/>
              </a:ext>
            </a:extLst>
          </p:cNvPr>
          <p:cNvSpPr txBox="1">
            <a:spLocks/>
          </p:cNvSpPr>
          <p:nvPr/>
        </p:nvSpPr>
        <p:spPr>
          <a:xfrm rot="16200000">
            <a:off x="-791553" y="4844834"/>
            <a:ext cx="2968411" cy="408306"/>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FFC000"/>
                </a:solidFill>
                <a:ea typeface="+mn-lt"/>
                <a:cs typeface="+mn-lt"/>
              </a:rPr>
              <a:t>Functionality</a:t>
            </a:r>
            <a:endParaRPr lang="en-US" dirty="0">
              <a:ea typeface="+mn-lt"/>
              <a:cs typeface="+mn-lt"/>
            </a:endParaRPr>
          </a:p>
        </p:txBody>
      </p:sp>
      <p:sp>
        <p:nvSpPr>
          <p:cNvPr id="13" name="Content Placeholder 2">
            <a:extLst>
              <a:ext uri="{FF2B5EF4-FFF2-40B4-BE49-F238E27FC236}">
                <a16:creationId xmlns:a16="http://schemas.microsoft.com/office/drawing/2014/main" id="{01A25A49-192B-942A-EF15-E2C6A261A9A5}"/>
              </a:ext>
            </a:extLst>
          </p:cNvPr>
          <p:cNvSpPr txBox="1">
            <a:spLocks/>
          </p:cNvSpPr>
          <p:nvPr/>
        </p:nvSpPr>
        <p:spPr>
          <a:xfrm>
            <a:off x="763767" y="4453878"/>
            <a:ext cx="5181600" cy="1625855"/>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FFC000"/>
                </a:solidFill>
                <a:ea typeface="+mn-lt"/>
                <a:cs typeface="+mn-lt"/>
              </a:rPr>
              <a:t>Bidirectional Context</a:t>
            </a:r>
          </a:p>
          <a:p>
            <a:r>
              <a:rPr lang="en-US" dirty="0">
                <a:ea typeface="+mn-lt"/>
                <a:cs typeface="+mn-lt"/>
              </a:rPr>
              <a:t>Understands both left and right context for better comprehension</a:t>
            </a:r>
          </a:p>
        </p:txBody>
      </p:sp>
      <p:sp>
        <p:nvSpPr>
          <p:cNvPr id="14" name="Content Placeholder 2">
            <a:extLst>
              <a:ext uri="{FF2B5EF4-FFF2-40B4-BE49-F238E27FC236}">
                <a16:creationId xmlns:a16="http://schemas.microsoft.com/office/drawing/2014/main" id="{45AC2007-D7DC-3189-E084-F83A803C1D32}"/>
              </a:ext>
            </a:extLst>
          </p:cNvPr>
          <p:cNvSpPr txBox="1">
            <a:spLocks/>
          </p:cNvSpPr>
          <p:nvPr/>
        </p:nvSpPr>
        <p:spPr>
          <a:xfrm>
            <a:off x="6143487" y="4453878"/>
            <a:ext cx="5181600" cy="1625855"/>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FFC000"/>
                </a:solidFill>
                <a:ea typeface="+mn-lt"/>
                <a:cs typeface="+mn-lt"/>
              </a:rPr>
              <a:t>Bidirectional Context</a:t>
            </a:r>
          </a:p>
          <a:p>
            <a:r>
              <a:rPr lang="en-US" dirty="0">
                <a:ea typeface="+mn-lt"/>
                <a:cs typeface="+mn-lt"/>
              </a:rPr>
              <a:t>Trained on large corpora using unsupervised learning tasks such as:</a:t>
            </a:r>
          </a:p>
          <a:p>
            <a:pPr marL="342900" indent="-342900">
              <a:buFont typeface="Arial" panose="020B0604020202020204" pitchFamily="34" charset="0"/>
              <a:buChar char="•"/>
            </a:pPr>
            <a:r>
              <a:rPr lang="en-US" dirty="0">
                <a:ea typeface="+mn-lt"/>
                <a:cs typeface="+mn-lt"/>
              </a:rPr>
              <a:t>masked language modelling</a:t>
            </a:r>
          </a:p>
          <a:p>
            <a:pPr marL="342900" indent="-342900">
              <a:buFont typeface="Arial" panose="020B0604020202020204" pitchFamily="34" charset="0"/>
              <a:buChar char="•"/>
            </a:pPr>
            <a:r>
              <a:rPr lang="en-US" dirty="0">
                <a:latin typeface="Corbel Light"/>
                <a:ea typeface="+mn-lt"/>
                <a:cs typeface="+mn-lt"/>
              </a:rPr>
              <a:t>next sentence prediction </a:t>
            </a:r>
            <a:endParaRPr lang="en-US" dirty="0">
              <a:ea typeface="+mn-lt"/>
              <a:cs typeface="+mn-lt"/>
            </a:endParaRPr>
          </a:p>
        </p:txBody>
      </p:sp>
      <p:sp>
        <p:nvSpPr>
          <p:cNvPr id="15" name="Content Placeholder 2">
            <a:extLst>
              <a:ext uri="{FF2B5EF4-FFF2-40B4-BE49-F238E27FC236}">
                <a16:creationId xmlns:a16="http://schemas.microsoft.com/office/drawing/2014/main" id="{B4A69CE0-D077-D26E-09D3-400447E6896F}"/>
              </a:ext>
            </a:extLst>
          </p:cNvPr>
          <p:cNvSpPr txBox="1">
            <a:spLocks/>
          </p:cNvSpPr>
          <p:nvPr/>
        </p:nvSpPr>
        <p:spPr>
          <a:xfrm rot="16200000">
            <a:off x="-794867" y="2445037"/>
            <a:ext cx="2968411" cy="408306"/>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B050"/>
                </a:solidFill>
                <a:ea typeface="+mn-lt"/>
                <a:cs typeface="+mn-lt"/>
              </a:rPr>
              <a:t>Anatomy</a:t>
            </a:r>
          </a:p>
        </p:txBody>
      </p:sp>
    </p:spTree>
    <p:extLst>
      <p:ext uri="{BB962C8B-B14F-4D97-AF65-F5344CB8AC3E}">
        <p14:creationId xmlns:p14="http://schemas.microsoft.com/office/powerpoint/2010/main" val="19093712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29171"/>
            <a:ext cx="18197626" cy="9662160"/>
          </a:xfrm>
          <a:prstGeom prst="rect">
            <a:avLst/>
          </a:prstGeom>
        </p:spPr>
      </p:pic>
      <p:sp>
        <p:nvSpPr>
          <p:cNvPr id="13" name="Content Placeholder 2">
            <a:extLst>
              <a:ext uri="{FF2B5EF4-FFF2-40B4-BE49-F238E27FC236}">
                <a16:creationId xmlns:a16="http://schemas.microsoft.com/office/drawing/2014/main" id="{8E4B49B7-AF3B-FC65-95C4-4B5D71E0D2DE}"/>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a:ea typeface="+mn-lt"/>
                <a:cs typeface="+mn-lt"/>
              </a:rPr>
              <a:t>Answer Generation</a:t>
            </a:r>
          </a:p>
          <a:p>
            <a:pPr lvl="1" algn="l"/>
            <a:r>
              <a:rPr lang="en-US" sz="2400">
                <a:ea typeface="+mn-lt"/>
                <a:cs typeface="+mn-lt"/>
              </a:rPr>
              <a:t>Load the saved model use it to tokenize a given question and context, which </a:t>
            </a:r>
            <a:r>
              <a:rPr lang="en-US" sz="2400" b="1">
                <a:solidFill>
                  <a:srgbClr val="FFC000"/>
                </a:solidFill>
                <a:ea typeface="+mn-lt"/>
                <a:cs typeface="+mn-lt"/>
              </a:rPr>
              <a:t>* NEEDS TO BE GIVEN </a:t>
            </a:r>
            <a:r>
              <a:rPr lang="en-US" sz="2400">
                <a:ea typeface="+mn-lt"/>
                <a:cs typeface="+mn-lt"/>
              </a:rPr>
              <a:t>with the question in order to generate an answer</a:t>
            </a:r>
          </a:p>
          <a:p>
            <a:pPr lvl="1" algn="l"/>
            <a:r>
              <a:rPr lang="en-US" sz="2400">
                <a:ea typeface="+mn-lt"/>
                <a:cs typeface="+mn-lt"/>
              </a:rPr>
              <a:t>	* Resolved with RAG (Retrieval-Augmented Generation)</a:t>
            </a:r>
          </a:p>
          <a:p>
            <a:pPr lvl="1" algn="l"/>
            <a:r>
              <a:rPr lang="en-US" sz="2400">
                <a:ea typeface="+mn-lt"/>
                <a:cs typeface="+mn-lt"/>
              </a:rPr>
              <a:t>Determining if the model can answer rudimentary questions that include:</a:t>
            </a:r>
          </a:p>
          <a:p>
            <a:pPr lvl="2" algn="l"/>
            <a:r>
              <a:rPr lang="en-US" sz="2000">
                <a:ea typeface="+mn-lt"/>
                <a:cs typeface="+mn-lt"/>
              </a:rPr>
              <a:t>"What is SUAS?"</a:t>
            </a:r>
          </a:p>
          <a:p>
            <a:pPr lvl="2" algn="l"/>
            <a:r>
              <a:rPr lang="en-US" sz="2000">
                <a:ea typeface="+mn-lt"/>
                <a:cs typeface="+mn-lt"/>
              </a:rPr>
              <a:t>"What is GCS?"</a:t>
            </a:r>
          </a:p>
          <a:p>
            <a:pPr lvl="2" algn="l"/>
            <a:r>
              <a:rPr lang="en-US" sz="2000">
                <a:ea typeface="+mn-lt"/>
                <a:cs typeface="+mn-lt"/>
              </a:rPr>
              <a:t>"What are the SUAS objects?"</a:t>
            </a:r>
          </a:p>
        </p:txBody>
      </p:sp>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88487"/>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9284686"/>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9284686"/>
            <a:ext cx="45720" cy="25439077"/>
          </a:xfrm>
          <a:prstGeom prst="rect">
            <a:avLst/>
          </a:prstGeom>
        </p:spPr>
      </p:pic>
      <p:sp>
        <p:nvSpPr>
          <p:cNvPr id="8" name="Title 1">
            <a:extLst>
              <a:ext uri="{FF2B5EF4-FFF2-40B4-BE49-F238E27FC236}">
                <a16:creationId xmlns:a16="http://schemas.microsoft.com/office/drawing/2014/main" id="{337D7680-38CE-7D3C-DBCF-0A88933B0028}"/>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Implementation</a:t>
            </a:r>
          </a:p>
        </p:txBody>
      </p:sp>
      <p:sp>
        <p:nvSpPr>
          <p:cNvPr id="2" name="Content Placeholder 2">
            <a:extLst>
              <a:ext uri="{FF2B5EF4-FFF2-40B4-BE49-F238E27FC236}">
                <a16:creationId xmlns:a16="http://schemas.microsoft.com/office/drawing/2014/main" id="{8FA73854-8DFB-0959-BF3F-7857211FCB88}"/>
              </a:ext>
            </a:extLst>
          </p:cNvPr>
          <p:cNvSpPr txBox="1">
            <a:spLocks/>
          </p:cNvSpPr>
          <p:nvPr/>
        </p:nvSpPr>
        <p:spPr>
          <a:xfrm>
            <a:off x="847771" y="1085570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Due to requiring a sufficient context to come with a question, the model has limitations until RAG is implemented.</a:t>
            </a:r>
          </a:p>
          <a:p>
            <a:pPr algn="l"/>
            <a:r>
              <a:rPr lang="en-US" sz="2800">
                <a:ea typeface="+mn-lt"/>
                <a:cs typeface="+mn-lt"/>
              </a:rPr>
              <a:t>It’s able to provide rough answers to some basic questions.</a:t>
            </a:r>
          </a:p>
          <a:p>
            <a:pPr algn="l"/>
            <a:r>
              <a:rPr lang="en-US" sz="2800">
                <a:solidFill>
                  <a:srgbClr val="FFC000"/>
                </a:solidFill>
                <a:ea typeface="+mn-lt"/>
                <a:cs typeface="+mn-lt"/>
              </a:rPr>
              <a:t>"What is SUAS?"</a:t>
            </a:r>
          </a:p>
          <a:p>
            <a:pPr algn="l"/>
            <a:endParaRPr lang="en-US" sz="2800">
              <a:ea typeface="+mn-lt"/>
              <a:cs typeface="+mn-lt"/>
            </a:endParaRPr>
          </a:p>
          <a:p>
            <a:pPr algn="l"/>
            <a:r>
              <a:rPr lang="en-US" sz="2800">
                <a:solidFill>
                  <a:srgbClr val="FFC000"/>
                </a:solidFill>
                <a:ea typeface="+mn-lt"/>
                <a:cs typeface="+mn-lt"/>
              </a:rPr>
              <a:t>"What is SUAS competition technical design?"</a:t>
            </a:r>
          </a:p>
        </p:txBody>
      </p:sp>
      <p:sp>
        <p:nvSpPr>
          <p:cNvPr id="9" name="Title 1">
            <a:extLst>
              <a:ext uri="{FF2B5EF4-FFF2-40B4-BE49-F238E27FC236}">
                <a16:creationId xmlns:a16="http://schemas.microsoft.com/office/drawing/2014/main" id="{DCD0E3B2-5283-4353-BC71-7695B5D8704B}"/>
              </a:ext>
            </a:extLst>
          </p:cNvPr>
          <p:cNvSpPr txBox="1">
            <a:spLocks/>
          </p:cNvSpPr>
          <p:nvPr/>
        </p:nvSpPr>
        <p:spPr>
          <a:xfrm>
            <a:off x="847770" y="756717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Results</a:t>
            </a:r>
          </a:p>
        </p:txBody>
      </p:sp>
      <p:pic>
        <p:nvPicPr>
          <p:cNvPr id="10" name="Picture 9">
            <a:extLst>
              <a:ext uri="{FF2B5EF4-FFF2-40B4-BE49-F238E27FC236}">
                <a16:creationId xmlns:a16="http://schemas.microsoft.com/office/drawing/2014/main" id="{A1B1CC72-69F8-7C1D-1E09-08CAB7493A7B}"/>
              </a:ext>
            </a:extLst>
          </p:cNvPr>
          <p:cNvPicPr>
            <a:picLocks noChangeAspect="1"/>
          </p:cNvPicPr>
          <p:nvPr/>
        </p:nvPicPr>
        <p:blipFill>
          <a:blip r:embed="rId9"/>
          <a:stretch>
            <a:fillRect/>
          </a:stretch>
        </p:blipFill>
        <p:spPr>
          <a:xfrm>
            <a:off x="850826" y="13387549"/>
            <a:ext cx="9772650" cy="247650"/>
          </a:xfrm>
          <a:prstGeom prst="rect">
            <a:avLst/>
          </a:prstGeom>
        </p:spPr>
      </p:pic>
      <p:pic>
        <p:nvPicPr>
          <p:cNvPr id="15" name="Picture 14">
            <a:extLst>
              <a:ext uri="{FF2B5EF4-FFF2-40B4-BE49-F238E27FC236}">
                <a16:creationId xmlns:a16="http://schemas.microsoft.com/office/drawing/2014/main" id="{878317FF-F578-C983-407E-B9770D324FF1}"/>
              </a:ext>
            </a:extLst>
          </p:cNvPr>
          <p:cNvPicPr>
            <a:picLocks noChangeAspect="1"/>
          </p:cNvPicPr>
          <p:nvPr/>
        </p:nvPicPr>
        <p:blipFill>
          <a:blip r:embed="rId10"/>
          <a:stretch>
            <a:fillRect/>
          </a:stretch>
        </p:blipFill>
        <p:spPr>
          <a:xfrm>
            <a:off x="847770" y="14448515"/>
            <a:ext cx="10267950" cy="209550"/>
          </a:xfrm>
          <a:prstGeom prst="rect">
            <a:avLst/>
          </a:prstGeom>
        </p:spPr>
      </p:pic>
    </p:spTree>
    <p:extLst>
      <p:ext uri="{BB962C8B-B14F-4D97-AF65-F5344CB8AC3E}">
        <p14:creationId xmlns:p14="http://schemas.microsoft.com/office/powerpoint/2010/main" val="3196823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12313"/>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947003"/>
            <a:ext cx="16615735" cy="9626851"/>
          </a:xfrm>
          <a:prstGeom prst="rect">
            <a:avLst/>
          </a:prstGeom>
        </p:spPr>
      </p:pic>
      <p:sp>
        <p:nvSpPr>
          <p:cNvPr id="13" name="Content Placeholder 2">
            <a:extLst>
              <a:ext uri="{FF2B5EF4-FFF2-40B4-BE49-F238E27FC236}">
                <a16:creationId xmlns:a16="http://schemas.microsoft.com/office/drawing/2014/main" id="{8E4B49B7-AF3B-FC65-95C4-4B5D71E0D2DE}"/>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Due to requiring a sufficient context to come with a question, the model has limitations until RAG is implemented.</a:t>
            </a:r>
          </a:p>
          <a:p>
            <a:pPr algn="l"/>
            <a:r>
              <a:rPr lang="en-US" sz="2800">
                <a:ea typeface="+mn-lt"/>
                <a:cs typeface="+mn-lt"/>
              </a:rPr>
              <a:t>It’s able to provide rough answers to some basic questions.</a:t>
            </a:r>
          </a:p>
          <a:p>
            <a:pPr algn="l"/>
            <a:r>
              <a:rPr lang="en-US" sz="2800">
                <a:solidFill>
                  <a:srgbClr val="FFC000"/>
                </a:solidFill>
                <a:ea typeface="+mn-lt"/>
                <a:cs typeface="+mn-lt"/>
              </a:rPr>
              <a:t>"What is SUAS?"</a:t>
            </a:r>
          </a:p>
          <a:p>
            <a:pPr algn="l"/>
            <a:endParaRPr lang="en-US" sz="2800">
              <a:ea typeface="+mn-lt"/>
              <a:cs typeface="+mn-lt"/>
            </a:endParaRPr>
          </a:p>
          <a:p>
            <a:pPr algn="l"/>
            <a:r>
              <a:rPr lang="en-US" sz="2800">
                <a:solidFill>
                  <a:srgbClr val="FFC000"/>
                </a:solidFill>
                <a:ea typeface="+mn-lt"/>
                <a:cs typeface="+mn-lt"/>
              </a:rPr>
              <a:t>"What is SUAS competition technical design?"</a:t>
            </a:r>
          </a:p>
        </p:txBody>
      </p:sp>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18581077"/>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18581077"/>
            <a:ext cx="45720" cy="25439077"/>
          </a:xfrm>
          <a:prstGeom prst="rect">
            <a:avLst/>
          </a:prstGeom>
        </p:spPr>
      </p:pic>
      <p:sp>
        <p:nvSpPr>
          <p:cNvPr id="8" name="Title 1">
            <a:extLst>
              <a:ext uri="{FF2B5EF4-FFF2-40B4-BE49-F238E27FC236}">
                <a16:creationId xmlns:a16="http://schemas.microsoft.com/office/drawing/2014/main" id="{337D7680-38CE-7D3C-DBCF-0A88933B0028}"/>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Results</a:t>
            </a:r>
          </a:p>
        </p:txBody>
      </p:sp>
      <p:pic>
        <p:nvPicPr>
          <p:cNvPr id="2" name="Picture 1">
            <a:extLst>
              <a:ext uri="{FF2B5EF4-FFF2-40B4-BE49-F238E27FC236}">
                <a16:creationId xmlns:a16="http://schemas.microsoft.com/office/drawing/2014/main" id="{C5BF130D-5116-0E0C-C942-A77D566F9549}"/>
              </a:ext>
            </a:extLst>
          </p:cNvPr>
          <p:cNvPicPr>
            <a:picLocks noChangeAspect="1"/>
          </p:cNvPicPr>
          <p:nvPr/>
        </p:nvPicPr>
        <p:blipFill>
          <a:blip r:embed="rId9"/>
          <a:stretch>
            <a:fillRect/>
          </a:stretch>
        </p:blipFill>
        <p:spPr>
          <a:xfrm>
            <a:off x="850826" y="4334989"/>
            <a:ext cx="9772650" cy="247650"/>
          </a:xfrm>
          <a:prstGeom prst="rect">
            <a:avLst/>
          </a:prstGeom>
        </p:spPr>
      </p:pic>
      <p:sp>
        <p:nvSpPr>
          <p:cNvPr id="4" name="Content Placeholder 2">
            <a:extLst>
              <a:ext uri="{FF2B5EF4-FFF2-40B4-BE49-F238E27FC236}">
                <a16:creationId xmlns:a16="http://schemas.microsoft.com/office/drawing/2014/main" id="{942415D5-1FC1-EBF9-5BB6-45C97E2710BB}"/>
              </a:ext>
            </a:extLst>
          </p:cNvPr>
          <p:cNvSpPr txBox="1">
            <a:spLocks/>
          </p:cNvSpPr>
          <p:nvPr/>
        </p:nvSpPr>
        <p:spPr>
          <a:xfrm>
            <a:off x="847771" y="-484149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ea typeface="+mn-lt"/>
                <a:cs typeface="+mn-lt"/>
              </a:rPr>
              <a:t>Answer Generation</a:t>
            </a:r>
          </a:p>
          <a:p>
            <a:pPr lvl="1" algn="l"/>
            <a:r>
              <a:rPr lang="en-US" sz="2400" dirty="0">
                <a:ea typeface="+mn-lt"/>
                <a:cs typeface="+mn-lt"/>
              </a:rPr>
              <a:t>Load the saved model use it to tokenize a given question and context, which </a:t>
            </a:r>
            <a:r>
              <a:rPr lang="en-US" sz="2400" b="1" dirty="0">
                <a:solidFill>
                  <a:srgbClr val="FFC000"/>
                </a:solidFill>
                <a:ea typeface="+mn-lt"/>
                <a:cs typeface="+mn-lt"/>
              </a:rPr>
              <a:t>* NEEDS TO BE GIVEN </a:t>
            </a:r>
            <a:r>
              <a:rPr lang="en-US" sz="2400" dirty="0">
                <a:ea typeface="+mn-lt"/>
                <a:cs typeface="+mn-lt"/>
              </a:rPr>
              <a:t>with the question in order to generate an answer</a:t>
            </a:r>
          </a:p>
          <a:p>
            <a:pPr lvl="1" algn="l"/>
            <a:r>
              <a:rPr lang="en-US" sz="2400" dirty="0">
                <a:ea typeface="+mn-lt"/>
                <a:cs typeface="+mn-lt"/>
              </a:rPr>
              <a:t>	* Resolved with RAG (Retrieval-Augmented Generation)</a:t>
            </a:r>
          </a:p>
          <a:p>
            <a:pPr lvl="1" algn="l"/>
            <a:r>
              <a:rPr lang="en-US" sz="2400" dirty="0">
                <a:ea typeface="+mn-lt"/>
                <a:cs typeface="+mn-lt"/>
              </a:rPr>
              <a:t>Determining if the model can answer rudimentary questions that include:</a:t>
            </a:r>
          </a:p>
          <a:p>
            <a:pPr lvl="2" algn="l"/>
            <a:r>
              <a:rPr lang="en-US" sz="2000" dirty="0">
                <a:ea typeface="+mn-lt"/>
                <a:cs typeface="+mn-lt"/>
              </a:rPr>
              <a:t>"What is SUAS?"</a:t>
            </a:r>
          </a:p>
          <a:p>
            <a:pPr lvl="2" algn="l"/>
            <a:r>
              <a:rPr lang="en-US" sz="2000" dirty="0">
                <a:ea typeface="+mn-lt"/>
                <a:cs typeface="+mn-lt"/>
              </a:rPr>
              <a:t>"What is GCS?"</a:t>
            </a:r>
          </a:p>
          <a:p>
            <a:pPr lvl="2" algn="l"/>
            <a:r>
              <a:rPr lang="en-US" sz="2000" dirty="0">
                <a:ea typeface="+mn-lt"/>
                <a:cs typeface="+mn-lt"/>
              </a:rPr>
              <a:t>"What are the SUAS objects?"</a:t>
            </a:r>
          </a:p>
        </p:txBody>
      </p:sp>
      <p:pic>
        <p:nvPicPr>
          <p:cNvPr id="3" name="Picture 2">
            <a:extLst>
              <a:ext uri="{FF2B5EF4-FFF2-40B4-BE49-F238E27FC236}">
                <a16:creationId xmlns:a16="http://schemas.microsoft.com/office/drawing/2014/main" id="{00FE5926-7646-70A8-3050-5450DF1C5070}"/>
              </a:ext>
            </a:extLst>
          </p:cNvPr>
          <p:cNvPicPr>
            <a:picLocks noChangeAspect="1"/>
          </p:cNvPicPr>
          <p:nvPr/>
        </p:nvPicPr>
        <p:blipFill>
          <a:blip r:embed="rId10"/>
          <a:stretch>
            <a:fillRect/>
          </a:stretch>
        </p:blipFill>
        <p:spPr>
          <a:xfrm>
            <a:off x="847770" y="5395955"/>
            <a:ext cx="10267950" cy="209550"/>
          </a:xfrm>
          <a:prstGeom prst="rect">
            <a:avLst/>
          </a:prstGeom>
        </p:spPr>
      </p:pic>
      <p:sp>
        <p:nvSpPr>
          <p:cNvPr id="7" name="Title 1">
            <a:extLst>
              <a:ext uri="{FF2B5EF4-FFF2-40B4-BE49-F238E27FC236}">
                <a16:creationId xmlns:a16="http://schemas.microsoft.com/office/drawing/2014/main" id="{67D87A72-B690-8437-7247-CAB356A6FD4E}"/>
              </a:ext>
            </a:extLst>
          </p:cNvPr>
          <p:cNvSpPr txBox="1">
            <a:spLocks/>
          </p:cNvSpPr>
          <p:nvPr/>
        </p:nvSpPr>
        <p:spPr>
          <a:xfrm>
            <a:off x="847770" y="-7535669"/>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Implementation</a:t>
            </a:r>
          </a:p>
        </p:txBody>
      </p:sp>
      <p:sp>
        <p:nvSpPr>
          <p:cNvPr id="10" name="Title 1">
            <a:extLst>
              <a:ext uri="{FF2B5EF4-FFF2-40B4-BE49-F238E27FC236}">
                <a16:creationId xmlns:a16="http://schemas.microsoft.com/office/drawing/2014/main" id="{05634095-F72F-D95E-D176-D4E321E495DA}"/>
              </a:ext>
            </a:extLst>
          </p:cNvPr>
          <p:cNvSpPr txBox="1">
            <a:spLocks/>
          </p:cNvSpPr>
          <p:nvPr/>
        </p:nvSpPr>
        <p:spPr>
          <a:xfrm>
            <a:off x="832530" y="-7474709"/>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Discussion</a:t>
            </a:r>
          </a:p>
        </p:txBody>
      </p:sp>
    </p:spTree>
    <p:extLst>
      <p:ext uri="{BB962C8B-B14F-4D97-AF65-F5344CB8AC3E}">
        <p14:creationId xmlns:p14="http://schemas.microsoft.com/office/powerpoint/2010/main" val="646689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91E2F0E-009C-833B-A9C7-B86A27A203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960014"/>
            <a:ext cx="18197626" cy="9662160"/>
          </a:xfrm>
          <a:prstGeom prst="rect">
            <a:avLst/>
          </a:prstGeom>
        </p:spPr>
      </p:pic>
      <p:pic>
        <p:nvPicPr>
          <p:cNvPr id="9" name="Graphic 8">
            <a:extLst>
              <a:ext uri="{FF2B5EF4-FFF2-40B4-BE49-F238E27FC236}">
                <a16:creationId xmlns:a16="http://schemas.microsoft.com/office/drawing/2014/main" id="{1A2E7F5B-0000-2086-20F3-2E17DFD612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9" y="-885408"/>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9066629"/>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9066629"/>
            <a:ext cx="45720" cy="25439077"/>
          </a:xfrm>
          <a:prstGeom prst="rect">
            <a:avLst/>
          </a:prstGeom>
        </p:spPr>
      </p:pic>
      <p:pic>
        <p:nvPicPr>
          <p:cNvPr id="2" name="Graphic 1">
            <a:extLst>
              <a:ext uri="{FF2B5EF4-FFF2-40B4-BE49-F238E27FC236}">
                <a16:creationId xmlns:a16="http://schemas.microsoft.com/office/drawing/2014/main" id="{DC208FA6-F581-672D-116B-77BE763F2A7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26708" y="12873916"/>
            <a:ext cx="4352904" cy="1769472"/>
          </a:xfrm>
          <a:prstGeom prst="rect">
            <a:avLst/>
          </a:prstGeom>
        </p:spPr>
      </p:pic>
      <p:pic>
        <p:nvPicPr>
          <p:cNvPr id="3" name="Graphic 2">
            <a:extLst>
              <a:ext uri="{FF2B5EF4-FFF2-40B4-BE49-F238E27FC236}">
                <a16:creationId xmlns:a16="http://schemas.microsoft.com/office/drawing/2014/main" id="{454C00E0-9210-A126-022F-C9AC5CA253E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83896" y="11958988"/>
            <a:ext cx="1959222" cy="1492738"/>
          </a:xfrm>
          <a:prstGeom prst="rect">
            <a:avLst/>
          </a:prstGeom>
        </p:spPr>
      </p:pic>
      <p:pic>
        <p:nvPicPr>
          <p:cNvPr id="4" name="Graphic 3">
            <a:extLst>
              <a:ext uri="{FF2B5EF4-FFF2-40B4-BE49-F238E27FC236}">
                <a16:creationId xmlns:a16="http://schemas.microsoft.com/office/drawing/2014/main" id="{4D4FDFF1-7BB6-1F63-DF0E-0D331AAF19B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881642" y="7349234"/>
            <a:ext cx="2233158" cy="2977544"/>
          </a:xfrm>
          <a:prstGeom prst="rect">
            <a:avLst/>
          </a:prstGeom>
        </p:spPr>
      </p:pic>
      <p:pic>
        <p:nvPicPr>
          <p:cNvPr id="5" name="Graphic 4">
            <a:extLst>
              <a:ext uri="{FF2B5EF4-FFF2-40B4-BE49-F238E27FC236}">
                <a16:creationId xmlns:a16="http://schemas.microsoft.com/office/drawing/2014/main" id="{96FB1780-DD11-0A3B-36C9-72309FB4B2A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590460" y="8741443"/>
            <a:ext cx="2682240" cy="3322774"/>
          </a:xfrm>
          <a:prstGeom prst="rect">
            <a:avLst/>
          </a:prstGeom>
        </p:spPr>
      </p:pic>
      <p:pic>
        <p:nvPicPr>
          <p:cNvPr id="6" name="Graphic 5">
            <a:extLst>
              <a:ext uri="{FF2B5EF4-FFF2-40B4-BE49-F238E27FC236}">
                <a16:creationId xmlns:a16="http://schemas.microsoft.com/office/drawing/2014/main" id="{F2CA2462-CE87-EEF2-2AF4-75633583BD3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366184" y="7059052"/>
            <a:ext cx="2984814" cy="2380748"/>
          </a:xfrm>
          <a:prstGeom prst="rect">
            <a:avLst/>
          </a:prstGeom>
        </p:spPr>
      </p:pic>
      <p:pic>
        <p:nvPicPr>
          <p:cNvPr id="17" name="Picture 16">
            <a:extLst>
              <a:ext uri="{FF2B5EF4-FFF2-40B4-BE49-F238E27FC236}">
                <a16:creationId xmlns:a16="http://schemas.microsoft.com/office/drawing/2014/main" id="{A9D28594-9117-91E4-A668-F63859001AF4}"/>
              </a:ext>
            </a:extLst>
          </p:cNvPr>
          <p:cNvPicPr>
            <a:picLocks noChangeAspect="1"/>
          </p:cNvPicPr>
          <p:nvPr/>
        </p:nvPicPr>
        <p:blipFill>
          <a:blip r:embed="rId19"/>
          <a:stretch>
            <a:fillRect/>
          </a:stretch>
        </p:blipFill>
        <p:spPr>
          <a:xfrm>
            <a:off x="1971698" y="2622356"/>
            <a:ext cx="8248603" cy="1609483"/>
          </a:xfrm>
          <a:prstGeom prst="rect">
            <a:avLst/>
          </a:prstGeom>
        </p:spPr>
      </p:pic>
      <p:sp>
        <p:nvSpPr>
          <p:cNvPr id="20" name="Title 1">
            <a:extLst>
              <a:ext uri="{FF2B5EF4-FFF2-40B4-BE49-F238E27FC236}">
                <a16:creationId xmlns:a16="http://schemas.microsoft.com/office/drawing/2014/main" id="{2ECB063F-8FC0-DC00-970F-D17C7171E9CE}"/>
              </a:ext>
            </a:extLst>
          </p:cNvPr>
          <p:cNvSpPr txBox="1">
            <a:spLocks/>
          </p:cNvSpPr>
          <p:nvPr/>
        </p:nvSpPr>
        <p:spPr>
          <a:xfrm>
            <a:off x="838200" y="-10352251"/>
            <a:ext cx="3159117"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The Problem</a:t>
            </a:r>
          </a:p>
        </p:txBody>
      </p:sp>
      <p:sp>
        <p:nvSpPr>
          <p:cNvPr id="8" name="Content Placeholder 2">
            <a:extLst>
              <a:ext uri="{FF2B5EF4-FFF2-40B4-BE49-F238E27FC236}">
                <a16:creationId xmlns:a16="http://schemas.microsoft.com/office/drawing/2014/main" id="{51FBAC90-D3DB-EF9A-686F-B3A7104CA64F}"/>
              </a:ext>
            </a:extLst>
          </p:cNvPr>
          <p:cNvSpPr txBox="1">
            <a:spLocks/>
          </p:cNvSpPr>
          <p:nvPr/>
        </p:nvSpPr>
        <p:spPr>
          <a:xfrm>
            <a:off x="2176588" y="4676392"/>
            <a:ext cx="7838820" cy="1178024"/>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a:ea typeface="+mn-lt"/>
                <a:cs typeface="+mn-lt"/>
              </a:rPr>
              <a:t>Marvin Sevilla; Marc Cruz; Dennis </a:t>
            </a:r>
            <a:r>
              <a:rPr lang="en-US" sz="2800" err="1">
                <a:ea typeface="+mn-lt"/>
                <a:cs typeface="+mn-lt"/>
              </a:rPr>
              <a:t>Uryeu</a:t>
            </a:r>
            <a:endParaRPr lang="en-US" sz="2800"/>
          </a:p>
        </p:txBody>
      </p:sp>
      <p:sp>
        <p:nvSpPr>
          <p:cNvPr id="10" name="Content Placeholder 2">
            <a:extLst>
              <a:ext uri="{FF2B5EF4-FFF2-40B4-BE49-F238E27FC236}">
                <a16:creationId xmlns:a16="http://schemas.microsoft.com/office/drawing/2014/main" id="{9F775A68-A31E-B617-E94E-5565D64DA230}"/>
              </a:ext>
            </a:extLst>
          </p:cNvPr>
          <p:cNvSpPr txBox="1">
            <a:spLocks/>
          </p:cNvSpPr>
          <p:nvPr/>
        </p:nvSpPr>
        <p:spPr>
          <a:xfrm>
            <a:off x="847771" y="-6074769"/>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ea typeface="+mn-lt"/>
                <a:cs typeface="+mn-lt"/>
              </a:rPr>
              <a:t>Create a virtual assistant for the SUAS project, leveraging project documentation such as RFP, Reports, Student Documentation, etc. to streamline information access over years and decades.</a:t>
            </a:r>
            <a:endParaRPr lang="en-US" sz="2800" dirty="0"/>
          </a:p>
          <a:p>
            <a:endParaRPr lang="en-US" sz="2800" dirty="0"/>
          </a:p>
        </p:txBody>
      </p:sp>
    </p:spTree>
    <p:extLst>
      <p:ext uri="{BB962C8B-B14F-4D97-AF65-F5344CB8AC3E}">
        <p14:creationId xmlns:p14="http://schemas.microsoft.com/office/powerpoint/2010/main" val="25669632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12313"/>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947003"/>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18581077"/>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18581077"/>
            <a:ext cx="45720" cy="25439077"/>
          </a:xfrm>
          <a:prstGeom prst="rect">
            <a:avLst/>
          </a:prstGeom>
        </p:spPr>
      </p:pic>
      <p:sp>
        <p:nvSpPr>
          <p:cNvPr id="8" name="Title 1">
            <a:extLst>
              <a:ext uri="{FF2B5EF4-FFF2-40B4-BE49-F238E27FC236}">
                <a16:creationId xmlns:a16="http://schemas.microsoft.com/office/drawing/2014/main" id="{337D7680-38CE-7D3C-DBCF-0A88933B0028}"/>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Results</a:t>
            </a:r>
          </a:p>
        </p:txBody>
      </p:sp>
      <p:sp>
        <p:nvSpPr>
          <p:cNvPr id="16" name="Rectangle 15">
            <a:extLst>
              <a:ext uri="{FF2B5EF4-FFF2-40B4-BE49-F238E27FC236}">
                <a16:creationId xmlns:a16="http://schemas.microsoft.com/office/drawing/2014/main" id="{3121FD6E-4761-B624-B8E0-0F655CD775D5}"/>
              </a:ext>
            </a:extLst>
          </p:cNvPr>
          <p:cNvSpPr/>
          <p:nvPr/>
        </p:nvSpPr>
        <p:spPr>
          <a:xfrm>
            <a:off x="5830590" y="1825625"/>
            <a:ext cx="6160242" cy="375590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67D87A72-B690-8437-7247-CAB356A6FD4E}"/>
              </a:ext>
            </a:extLst>
          </p:cNvPr>
          <p:cNvSpPr txBox="1">
            <a:spLocks/>
          </p:cNvSpPr>
          <p:nvPr/>
        </p:nvSpPr>
        <p:spPr>
          <a:xfrm>
            <a:off x="847770" y="-7535669"/>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Implementation</a:t>
            </a:r>
          </a:p>
        </p:txBody>
      </p:sp>
      <p:sp>
        <p:nvSpPr>
          <p:cNvPr id="10" name="Title 1">
            <a:extLst>
              <a:ext uri="{FF2B5EF4-FFF2-40B4-BE49-F238E27FC236}">
                <a16:creationId xmlns:a16="http://schemas.microsoft.com/office/drawing/2014/main" id="{05634095-F72F-D95E-D176-D4E321E495DA}"/>
              </a:ext>
            </a:extLst>
          </p:cNvPr>
          <p:cNvSpPr txBox="1">
            <a:spLocks/>
          </p:cNvSpPr>
          <p:nvPr/>
        </p:nvSpPr>
        <p:spPr>
          <a:xfrm>
            <a:off x="832530" y="-7474709"/>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Discussion</a:t>
            </a:r>
          </a:p>
        </p:txBody>
      </p:sp>
      <p:pic>
        <p:nvPicPr>
          <p:cNvPr id="14" name="Content Placeholder 6" descr="A graph with numbers and a line&#10;&#10;Description automatically generated">
            <a:extLst>
              <a:ext uri="{FF2B5EF4-FFF2-40B4-BE49-F238E27FC236}">
                <a16:creationId xmlns:a16="http://schemas.microsoft.com/office/drawing/2014/main" id="{9998674B-7F30-65D9-B06D-D019E2E355AC}"/>
              </a:ext>
            </a:extLst>
          </p:cNvPr>
          <p:cNvPicPr>
            <a:picLocks noChangeAspect="1"/>
          </p:cNvPicPr>
          <p:nvPr/>
        </p:nvPicPr>
        <p:blipFill>
          <a:blip r:embed="rId9"/>
          <a:stretch>
            <a:fillRect/>
          </a:stretch>
        </p:blipFill>
        <p:spPr>
          <a:xfrm>
            <a:off x="6034454" y="1965755"/>
            <a:ext cx="5816374" cy="3465644"/>
          </a:xfrm>
          <a:prstGeom prst="rect">
            <a:avLst/>
          </a:prstGeom>
        </p:spPr>
      </p:pic>
      <p:sp>
        <p:nvSpPr>
          <p:cNvPr id="15" name="Content Placeholder 2">
            <a:extLst>
              <a:ext uri="{FF2B5EF4-FFF2-40B4-BE49-F238E27FC236}">
                <a16:creationId xmlns:a16="http://schemas.microsoft.com/office/drawing/2014/main" id="{13CCEFE5-4E3F-0D07-B350-CF40917E03C0}"/>
              </a:ext>
            </a:extLst>
          </p:cNvPr>
          <p:cNvSpPr txBox="1">
            <a:spLocks/>
          </p:cNvSpPr>
          <p:nvPr/>
        </p:nvSpPr>
        <p:spPr>
          <a:xfrm>
            <a:off x="838200" y="1825625"/>
            <a:ext cx="5181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dirty="0">
                <a:solidFill>
                  <a:srgbClr val="FFC000"/>
                </a:solidFill>
                <a:latin typeface="Corbel Light"/>
              </a:rPr>
              <a:t>Average Epoch Time:</a:t>
            </a:r>
          </a:p>
          <a:p>
            <a:r>
              <a:rPr lang="en-US" sz="2400" dirty="0">
                <a:latin typeface="+mj-lt"/>
              </a:rPr>
              <a:t>128.33 seconds/epoch</a:t>
            </a:r>
          </a:p>
          <a:p>
            <a:r>
              <a:rPr lang="en-US" sz="2800" b="1" dirty="0">
                <a:solidFill>
                  <a:srgbClr val="FFC000"/>
                </a:solidFill>
                <a:latin typeface="Corbel Light"/>
              </a:rPr>
              <a:t>Loss (%):</a:t>
            </a:r>
          </a:p>
          <a:p>
            <a:r>
              <a:rPr lang="en-US" sz="2400" dirty="0">
                <a:latin typeface="+mj-lt"/>
              </a:rPr>
              <a:t>21.43206</a:t>
            </a:r>
          </a:p>
          <a:p>
            <a:r>
              <a:rPr lang="en-US" sz="2800" b="1" dirty="0">
                <a:solidFill>
                  <a:srgbClr val="FFC000"/>
                </a:solidFill>
                <a:latin typeface="Corbel Light"/>
              </a:rPr>
              <a:t>Exact Match (EM):</a:t>
            </a:r>
          </a:p>
          <a:p>
            <a:r>
              <a:rPr lang="en-US" sz="2400" dirty="0">
                <a:latin typeface="+mj-lt"/>
              </a:rPr>
              <a:t>0.607</a:t>
            </a:r>
          </a:p>
          <a:p>
            <a:r>
              <a:rPr lang="en-US" sz="2800" b="1" dirty="0">
                <a:solidFill>
                  <a:srgbClr val="FFC000"/>
                </a:solidFill>
                <a:latin typeface="Corbel Light"/>
              </a:rPr>
              <a:t>Recall-Oriented Understudy for Gisting Evaluation (ROUGE):</a:t>
            </a:r>
          </a:p>
          <a:p>
            <a:r>
              <a:rPr lang="en-US" sz="2400" dirty="0">
                <a:latin typeface="+mj-lt"/>
              </a:rPr>
              <a:t>0.724</a:t>
            </a:r>
          </a:p>
        </p:txBody>
      </p:sp>
      <p:sp>
        <p:nvSpPr>
          <p:cNvPr id="9" name="Content Placeholder 2">
            <a:extLst>
              <a:ext uri="{FF2B5EF4-FFF2-40B4-BE49-F238E27FC236}">
                <a16:creationId xmlns:a16="http://schemas.microsoft.com/office/drawing/2014/main" id="{1BAA2200-D85F-420E-D062-0F22A7B86AA2}"/>
              </a:ext>
            </a:extLst>
          </p:cNvPr>
          <p:cNvSpPr txBox="1">
            <a:spLocks/>
          </p:cNvSpPr>
          <p:nvPr/>
        </p:nvSpPr>
        <p:spPr>
          <a:xfrm>
            <a:off x="832531" y="-5146295"/>
            <a:ext cx="10515600" cy="4351338"/>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800" dirty="0">
              <a:ea typeface="+mn-lt"/>
              <a:cs typeface="+mn-lt"/>
            </a:endParaRPr>
          </a:p>
          <a:p>
            <a:pPr algn="l"/>
            <a:r>
              <a:rPr lang="en-US" sz="2800" dirty="0">
                <a:ea typeface="+mn-lt"/>
                <a:cs typeface="+mn-lt"/>
              </a:rPr>
              <a:t>Large weakness in using NER as it struggled to see several important words like "ODLC" and additional usage of TF-IDF did not catch this issue. </a:t>
            </a:r>
          </a:p>
          <a:p>
            <a:pPr lvl="1" algn="l"/>
            <a:r>
              <a:rPr lang="en-US" sz="2400" dirty="0">
                <a:solidFill>
                  <a:srgbClr val="FFC000"/>
                </a:solidFill>
                <a:ea typeface="+mn-lt"/>
                <a:cs typeface="+mn-lt"/>
              </a:rPr>
              <a:t>* Attempts to use Bio-tagging to increase the odds of finding entities/subjects to create questions also was futile.</a:t>
            </a:r>
          </a:p>
          <a:p>
            <a:pPr algn="l"/>
            <a:r>
              <a:rPr lang="en-US" sz="2800" dirty="0">
                <a:ea typeface="+mn-lt"/>
                <a:cs typeface="+mn-lt"/>
              </a:rPr>
              <a:t>Limitation in the specific domain unless an extreme amount of Aerospace specific paperwork can be used</a:t>
            </a:r>
          </a:p>
          <a:p>
            <a:pPr algn="l"/>
            <a:r>
              <a:rPr lang="en-US" sz="2800" dirty="0">
                <a:ea typeface="+mn-lt"/>
                <a:cs typeface="+mn-lt"/>
              </a:rPr>
              <a:t>Emphasis in the necessary need for RAG, or Retrieval-Augmented Generation</a:t>
            </a:r>
          </a:p>
          <a:p>
            <a:pPr lvl="1" algn="l"/>
            <a:r>
              <a:rPr lang="en-US" sz="2400" dirty="0">
                <a:solidFill>
                  <a:srgbClr val="FFC000"/>
                </a:solidFill>
                <a:ea typeface="+mn-lt"/>
                <a:cs typeface="+mn-lt"/>
              </a:rPr>
              <a:t>* The process of optimizing the output of a large language model</a:t>
            </a:r>
          </a:p>
          <a:p>
            <a:pPr lvl="2" algn="l"/>
            <a:endParaRPr lang="en-US" sz="2000" dirty="0">
              <a:ea typeface="+mn-lt"/>
              <a:cs typeface="+mn-lt"/>
            </a:endParaRPr>
          </a:p>
        </p:txBody>
      </p:sp>
    </p:spTree>
    <p:extLst>
      <p:ext uri="{BB962C8B-B14F-4D97-AF65-F5344CB8AC3E}">
        <p14:creationId xmlns:p14="http://schemas.microsoft.com/office/powerpoint/2010/main" val="19157772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25647"/>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84963"/>
            <a:ext cx="16615735" cy="9626851"/>
          </a:xfrm>
          <a:prstGeom prst="rect">
            <a:avLst/>
          </a:prstGeom>
        </p:spPr>
      </p:pic>
      <p:sp>
        <p:nvSpPr>
          <p:cNvPr id="13" name="Content Placeholder 2">
            <a:extLst>
              <a:ext uri="{FF2B5EF4-FFF2-40B4-BE49-F238E27FC236}">
                <a16:creationId xmlns:a16="http://schemas.microsoft.com/office/drawing/2014/main" id="{8E4B49B7-AF3B-FC65-95C4-4B5D71E0D2DE}"/>
              </a:ext>
            </a:extLst>
          </p:cNvPr>
          <p:cNvSpPr txBox="1">
            <a:spLocks/>
          </p:cNvSpPr>
          <p:nvPr/>
        </p:nvSpPr>
        <p:spPr>
          <a:xfrm>
            <a:off x="847771" y="103375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Due to requiring a sufficient context to come with a question, the model has limitations until RAG is implemented.</a:t>
            </a:r>
          </a:p>
          <a:p>
            <a:pPr algn="l"/>
            <a:r>
              <a:rPr lang="en-US" sz="2800">
                <a:ea typeface="+mn-lt"/>
                <a:cs typeface="+mn-lt"/>
              </a:rPr>
              <a:t>It’s able to provide rough answers to some basic questions.</a:t>
            </a:r>
          </a:p>
          <a:p>
            <a:pPr algn="l"/>
            <a:r>
              <a:rPr lang="en-US" sz="2800">
                <a:solidFill>
                  <a:srgbClr val="FFC000"/>
                </a:solidFill>
                <a:ea typeface="+mn-lt"/>
                <a:cs typeface="+mn-lt"/>
              </a:rPr>
              <a:t>"What is SUAS?"</a:t>
            </a:r>
          </a:p>
          <a:p>
            <a:pPr algn="l"/>
            <a:endParaRPr lang="en-US" sz="2800">
              <a:ea typeface="+mn-lt"/>
              <a:cs typeface="+mn-lt"/>
            </a:endParaRPr>
          </a:p>
          <a:p>
            <a:pPr algn="l"/>
            <a:r>
              <a:rPr lang="en-US" sz="2800">
                <a:solidFill>
                  <a:srgbClr val="FFC000"/>
                </a:solidFill>
                <a:ea typeface="+mn-lt"/>
                <a:cs typeface="+mn-lt"/>
              </a:rPr>
              <a:t>"What is SUAS competition technical design?"</a:t>
            </a:r>
          </a:p>
        </p:txBody>
      </p:sp>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9162757"/>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9162757"/>
            <a:ext cx="45720" cy="25439077"/>
          </a:xfrm>
          <a:prstGeom prst="rect">
            <a:avLst/>
          </a:prstGeom>
        </p:spPr>
      </p:pic>
      <p:sp>
        <p:nvSpPr>
          <p:cNvPr id="8" name="Title 1">
            <a:extLst>
              <a:ext uri="{FF2B5EF4-FFF2-40B4-BE49-F238E27FC236}">
                <a16:creationId xmlns:a16="http://schemas.microsoft.com/office/drawing/2014/main" id="{337D7680-38CE-7D3C-DBCF-0A88933B0028}"/>
              </a:ext>
            </a:extLst>
          </p:cNvPr>
          <p:cNvSpPr txBox="1">
            <a:spLocks/>
          </p:cNvSpPr>
          <p:nvPr/>
        </p:nvSpPr>
        <p:spPr>
          <a:xfrm>
            <a:off x="847770" y="750621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Results</a:t>
            </a:r>
          </a:p>
        </p:txBody>
      </p:sp>
      <p:pic>
        <p:nvPicPr>
          <p:cNvPr id="2" name="Picture 1">
            <a:extLst>
              <a:ext uri="{FF2B5EF4-FFF2-40B4-BE49-F238E27FC236}">
                <a16:creationId xmlns:a16="http://schemas.microsoft.com/office/drawing/2014/main" id="{C5BF130D-5116-0E0C-C942-A77D566F9549}"/>
              </a:ext>
            </a:extLst>
          </p:cNvPr>
          <p:cNvPicPr>
            <a:picLocks noChangeAspect="1"/>
          </p:cNvPicPr>
          <p:nvPr/>
        </p:nvPicPr>
        <p:blipFill>
          <a:blip r:embed="rId9"/>
          <a:stretch>
            <a:fillRect/>
          </a:stretch>
        </p:blipFill>
        <p:spPr>
          <a:xfrm>
            <a:off x="850826" y="12869389"/>
            <a:ext cx="9772650" cy="247650"/>
          </a:xfrm>
          <a:prstGeom prst="rect">
            <a:avLst/>
          </a:prstGeom>
        </p:spPr>
      </p:pic>
      <p:pic>
        <p:nvPicPr>
          <p:cNvPr id="3" name="Picture 2">
            <a:extLst>
              <a:ext uri="{FF2B5EF4-FFF2-40B4-BE49-F238E27FC236}">
                <a16:creationId xmlns:a16="http://schemas.microsoft.com/office/drawing/2014/main" id="{00FE5926-7646-70A8-3050-5450DF1C5070}"/>
              </a:ext>
            </a:extLst>
          </p:cNvPr>
          <p:cNvPicPr>
            <a:picLocks noChangeAspect="1"/>
          </p:cNvPicPr>
          <p:nvPr/>
        </p:nvPicPr>
        <p:blipFill>
          <a:blip r:embed="rId10"/>
          <a:stretch>
            <a:fillRect/>
          </a:stretch>
        </p:blipFill>
        <p:spPr>
          <a:xfrm>
            <a:off x="847770" y="13930355"/>
            <a:ext cx="10267950" cy="209550"/>
          </a:xfrm>
          <a:prstGeom prst="rect">
            <a:avLst/>
          </a:prstGeom>
        </p:spPr>
      </p:pic>
      <p:sp>
        <p:nvSpPr>
          <p:cNvPr id="9" name="Content Placeholder 2">
            <a:extLst>
              <a:ext uri="{FF2B5EF4-FFF2-40B4-BE49-F238E27FC236}">
                <a16:creationId xmlns:a16="http://schemas.microsoft.com/office/drawing/2014/main" id="{31E9E18A-59CA-0868-B99A-ACF7B6FC2DC1}"/>
              </a:ext>
            </a:extLst>
          </p:cNvPr>
          <p:cNvSpPr txBox="1">
            <a:spLocks/>
          </p:cNvSpPr>
          <p:nvPr/>
        </p:nvSpPr>
        <p:spPr>
          <a:xfrm>
            <a:off x="847771" y="1803145"/>
            <a:ext cx="10515600" cy="4351338"/>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800" dirty="0">
              <a:ea typeface="+mn-lt"/>
              <a:cs typeface="+mn-lt"/>
            </a:endParaRPr>
          </a:p>
          <a:p>
            <a:pPr algn="l"/>
            <a:r>
              <a:rPr lang="en-US" sz="2800" dirty="0">
                <a:ea typeface="+mn-lt"/>
                <a:cs typeface="+mn-lt"/>
              </a:rPr>
              <a:t>Large weakness in using NER as it struggled to see several important words like "ODLC" and additional usage of TF-IDF did not catch this issue. </a:t>
            </a:r>
          </a:p>
          <a:p>
            <a:pPr lvl="1" algn="l"/>
            <a:r>
              <a:rPr lang="en-US" sz="2400" dirty="0">
                <a:solidFill>
                  <a:srgbClr val="FFC000"/>
                </a:solidFill>
                <a:ea typeface="+mn-lt"/>
                <a:cs typeface="+mn-lt"/>
              </a:rPr>
              <a:t>* Attempts to use Bio-tagging to increase the odds of finding entities/subjects to create questions also were futile</a:t>
            </a:r>
          </a:p>
          <a:p>
            <a:pPr algn="l"/>
            <a:r>
              <a:rPr lang="en-US" sz="2800" dirty="0">
                <a:ea typeface="+mn-lt"/>
                <a:cs typeface="+mn-lt"/>
              </a:rPr>
              <a:t>Limitation in the specific domain unless an extreme amount of Aerospace specific paperwork can be used</a:t>
            </a:r>
          </a:p>
          <a:p>
            <a:pPr algn="l"/>
            <a:r>
              <a:rPr lang="en-US" sz="2800" dirty="0">
                <a:ea typeface="+mn-lt"/>
                <a:cs typeface="+mn-lt"/>
              </a:rPr>
              <a:t>Emphasis in the necessary need for RAG, or Retrieval-Augmented Generation</a:t>
            </a:r>
          </a:p>
          <a:p>
            <a:pPr lvl="1" algn="l"/>
            <a:r>
              <a:rPr lang="en-US" sz="2400" dirty="0">
                <a:solidFill>
                  <a:srgbClr val="FFC000"/>
                </a:solidFill>
                <a:ea typeface="+mn-lt"/>
                <a:cs typeface="+mn-lt"/>
              </a:rPr>
              <a:t>* The process of optimizing the output of a large language model</a:t>
            </a:r>
          </a:p>
          <a:p>
            <a:pPr lvl="2" algn="l"/>
            <a:endParaRPr lang="en-US" sz="2000" dirty="0">
              <a:ea typeface="+mn-lt"/>
              <a:cs typeface="+mn-lt"/>
            </a:endParaRPr>
          </a:p>
        </p:txBody>
      </p:sp>
      <p:sp>
        <p:nvSpPr>
          <p:cNvPr id="10" name="Title 1">
            <a:extLst>
              <a:ext uri="{FF2B5EF4-FFF2-40B4-BE49-F238E27FC236}">
                <a16:creationId xmlns:a16="http://schemas.microsoft.com/office/drawing/2014/main" id="{7DF25ED9-8148-9C56-B0B1-F4658E9BE5C7}"/>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Discussion</a:t>
            </a:r>
          </a:p>
        </p:txBody>
      </p:sp>
      <p:sp>
        <p:nvSpPr>
          <p:cNvPr id="14" name="Content Placeholder 2">
            <a:extLst>
              <a:ext uri="{FF2B5EF4-FFF2-40B4-BE49-F238E27FC236}">
                <a16:creationId xmlns:a16="http://schemas.microsoft.com/office/drawing/2014/main" id="{BF6F3594-8137-4D22-2AA4-28BCB5A477D1}"/>
              </a:ext>
            </a:extLst>
          </p:cNvPr>
          <p:cNvSpPr txBox="1">
            <a:spLocks/>
          </p:cNvSpPr>
          <p:nvPr/>
        </p:nvSpPr>
        <p:spPr>
          <a:xfrm>
            <a:off x="878251" y="-636549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a:ea typeface="+mn-lt"/>
                <a:cs typeface="+mn-lt"/>
              </a:rPr>
              <a:t>Dataset Optimization</a:t>
            </a:r>
            <a:endParaRPr lang="en-US" sz="2800">
              <a:ea typeface="+mn-lt"/>
              <a:cs typeface="+mn-lt"/>
            </a:endParaRPr>
          </a:p>
          <a:p>
            <a:pPr lvl="1" algn="l"/>
            <a:r>
              <a:rPr lang="en-US" sz="2400">
                <a:ea typeface="+mn-lt"/>
                <a:cs typeface="+mn-lt"/>
              </a:rPr>
              <a:t>Testing indicated NER with </a:t>
            </a:r>
            <a:r>
              <a:rPr lang="en-US" sz="2400" err="1">
                <a:ea typeface="+mn-lt"/>
                <a:cs typeface="+mn-lt"/>
              </a:rPr>
              <a:t>SpaCy</a:t>
            </a:r>
            <a:r>
              <a:rPr lang="en-US" sz="2400">
                <a:ea typeface="+mn-lt"/>
                <a:cs typeface="+mn-lt"/>
              </a:rPr>
              <a:t> as optimal (specifically using </a:t>
            </a:r>
            <a:r>
              <a:rPr lang="en-US" sz="2400" err="1">
                <a:ea typeface="+mn-lt"/>
                <a:cs typeface="+mn-lt"/>
              </a:rPr>
              <a:t>core_web_lg</a:t>
            </a:r>
            <a:r>
              <a:rPr lang="en-US" sz="2400">
                <a:ea typeface="+mn-lt"/>
                <a:cs typeface="+mn-lt"/>
              </a:rPr>
              <a:t>)</a:t>
            </a:r>
          </a:p>
          <a:p>
            <a:pPr algn="l"/>
            <a:r>
              <a:rPr lang="en-US" sz="2800" b="1">
                <a:ea typeface="+mn-lt"/>
                <a:cs typeface="+mn-lt"/>
              </a:rPr>
              <a:t>Potential Improvements</a:t>
            </a:r>
          </a:p>
          <a:p>
            <a:pPr lvl="1" algn="l"/>
            <a:r>
              <a:rPr lang="en-US" sz="2400">
                <a:ea typeface="+mn-lt"/>
                <a:cs typeface="+mn-lt"/>
              </a:rPr>
              <a:t>Consideration of bio-tagging for further enhancement (we witnessed increased algorithmic complexity)</a:t>
            </a:r>
          </a:p>
          <a:p>
            <a:pPr algn="l"/>
            <a:r>
              <a:rPr lang="en-US" sz="2800" b="1">
                <a:ea typeface="+mn-lt"/>
                <a:cs typeface="+mn-lt"/>
              </a:rPr>
              <a:t>Handling Ambiguity</a:t>
            </a:r>
          </a:p>
          <a:p>
            <a:pPr lvl="1" algn="l"/>
            <a:r>
              <a:rPr lang="en-US" sz="2400">
                <a:ea typeface="+mn-lt"/>
                <a:cs typeface="+mn-lt"/>
              </a:rPr>
              <a:t>Introduction of sliding window concept (we noted its effectiveness in addressing answer fuzziness)</a:t>
            </a:r>
          </a:p>
          <a:p>
            <a:pPr algn="l"/>
            <a:r>
              <a:rPr lang="en-US" sz="2800" b="1">
                <a:ea typeface="+mn-lt"/>
                <a:cs typeface="+mn-lt"/>
              </a:rPr>
              <a:t>Results from Context Extraction</a:t>
            </a:r>
          </a:p>
          <a:p>
            <a:pPr lvl="1" algn="l"/>
            <a:r>
              <a:rPr lang="en-US" sz="2400">
                <a:ea typeface="+mn-lt"/>
                <a:cs typeface="+mn-lt"/>
              </a:rPr>
              <a:t>Positive outcomes observed from extracting context around entities</a:t>
            </a:r>
          </a:p>
        </p:txBody>
      </p:sp>
      <p:sp>
        <p:nvSpPr>
          <p:cNvPr id="15" name="Title 1">
            <a:extLst>
              <a:ext uri="{FF2B5EF4-FFF2-40B4-BE49-F238E27FC236}">
                <a16:creationId xmlns:a16="http://schemas.microsoft.com/office/drawing/2014/main" id="{153D7B20-5F04-1D65-6F94-8F1A0F71FAAC}"/>
              </a:ext>
            </a:extLst>
          </p:cNvPr>
          <p:cNvSpPr txBox="1">
            <a:spLocks/>
          </p:cNvSpPr>
          <p:nvPr/>
        </p:nvSpPr>
        <p:spPr>
          <a:xfrm>
            <a:off x="878250" y="-8800589"/>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Conclusion</a:t>
            </a:r>
          </a:p>
        </p:txBody>
      </p:sp>
      <p:sp>
        <p:nvSpPr>
          <p:cNvPr id="4" name="Rectangle 3">
            <a:extLst>
              <a:ext uri="{FF2B5EF4-FFF2-40B4-BE49-F238E27FC236}">
                <a16:creationId xmlns:a16="http://schemas.microsoft.com/office/drawing/2014/main" id="{96706A69-5B09-B792-8C2B-ADB25E685066}"/>
              </a:ext>
            </a:extLst>
          </p:cNvPr>
          <p:cNvSpPr/>
          <p:nvPr/>
        </p:nvSpPr>
        <p:spPr>
          <a:xfrm>
            <a:off x="5830590" y="11304905"/>
            <a:ext cx="6160242" cy="375590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graph with numbers and a line&#10;&#10;Description automatically generated">
            <a:extLst>
              <a:ext uri="{FF2B5EF4-FFF2-40B4-BE49-F238E27FC236}">
                <a16:creationId xmlns:a16="http://schemas.microsoft.com/office/drawing/2014/main" id="{E0B2C231-41B2-75FC-E831-6DA26CBF80A3}"/>
              </a:ext>
            </a:extLst>
          </p:cNvPr>
          <p:cNvPicPr>
            <a:picLocks noChangeAspect="1"/>
          </p:cNvPicPr>
          <p:nvPr/>
        </p:nvPicPr>
        <p:blipFill>
          <a:blip r:embed="rId11"/>
          <a:stretch>
            <a:fillRect/>
          </a:stretch>
        </p:blipFill>
        <p:spPr>
          <a:xfrm>
            <a:off x="6034454" y="11445035"/>
            <a:ext cx="5816374" cy="3465644"/>
          </a:xfrm>
          <a:prstGeom prst="rect">
            <a:avLst/>
          </a:prstGeom>
        </p:spPr>
      </p:pic>
      <p:sp>
        <p:nvSpPr>
          <p:cNvPr id="16" name="Content Placeholder 2">
            <a:extLst>
              <a:ext uri="{FF2B5EF4-FFF2-40B4-BE49-F238E27FC236}">
                <a16:creationId xmlns:a16="http://schemas.microsoft.com/office/drawing/2014/main" id="{B69744FA-C653-F8A1-EF1F-3E155B104AA7}"/>
              </a:ext>
            </a:extLst>
          </p:cNvPr>
          <p:cNvSpPr txBox="1">
            <a:spLocks/>
          </p:cNvSpPr>
          <p:nvPr/>
        </p:nvSpPr>
        <p:spPr>
          <a:xfrm>
            <a:off x="838200" y="8622665"/>
            <a:ext cx="5181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dirty="0">
                <a:solidFill>
                  <a:srgbClr val="FFC000"/>
                </a:solidFill>
                <a:latin typeface="Corbel Light"/>
              </a:rPr>
              <a:t>Average Epoch Time:</a:t>
            </a:r>
          </a:p>
          <a:p>
            <a:r>
              <a:rPr lang="en-US" sz="2400" dirty="0">
                <a:latin typeface="+mj-lt"/>
              </a:rPr>
              <a:t>128.33 seconds/epoch</a:t>
            </a:r>
          </a:p>
          <a:p>
            <a:r>
              <a:rPr lang="en-US" sz="2800" b="1" dirty="0">
                <a:solidFill>
                  <a:srgbClr val="FFC000"/>
                </a:solidFill>
                <a:latin typeface="Corbel Light"/>
              </a:rPr>
              <a:t>Loss:</a:t>
            </a:r>
          </a:p>
          <a:p>
            <a:r>
              <a:rPr lang="en-US" sz="2400" dirty="0">
                <a:latin typeface="+mj-lt"/>
              </a:rPr>
              <a:t>21.43206</a:t>
            </a:r>
          </a:p>
          <a:p>
            <a:r>
              <a:rPr lang="en-US" sz="2800" b="1" dirty="0">
                <a:solidFill>
                  <a:srgbClr val="FFC000"/>
                </a:solidFill>
                <a:latin typeface="Corbel Light"/>
              </a:rPr>
              <a:t>Exact Match (EM):</a:t>
            </a:r>
          </a:p>
          <a:p>
            <a:r>
              <a:rPr lang="en-US" sz="2400" dirty="0">
                <a:latin typeface="+mj-lt"/>
              </a:rPr>
              <a:t>0.607</a:t>
            </a:r>
          </a:p>
          <a:p>
            <a:r>
              <a:rPr lang="en-US" sz="2800" b="1" dirty="0">
                <a:solidFill>
                  <a:srgbClr val="FFC000"/>
                </a:solidFill>
                <a:latin typeface="Corbel Light"/>
              </a:rPr>
              <a:t>Recall-Oriented Understudy for Gisting Evaluation (ROUGE):</a:t>
            </a:r>
          </a:p>
          <a:p>
            <a:r>
              <a:rPr lang="en-US" sz="2400" dirty="0">
                <a:latin typeface="+mj-lt"/>
              </a:rPr>
              <a:t>0.724</a:t>
            </a:r>
          </a:p>
        </p:txBody>
      </p:sp>
    </p:spTree>
    <p:extLst>
      <p:ext uri="{BB962C8B-B14F-4D97-AF65-F5344CB8AC3E}">
        <p14:creationId xmlns:p14="http://schemas.microsoft.com/office/powerpoint/2010/main" val="39679448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73273"/>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886043"/>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0"/>
            <a:ext cx="45720" cy="25439077"/>
          </a:xfrm>
          <a:prstGeom prst="rect">
            <a:avLst/>
          </a:prstGeom>
        </p:spPr>
      </p:pic>
      <p:sp>
        <p:nvSpPr>
          <p:cNvPr id="9" name="Content Placeholder 2">
            <a:extLst>
              <a:ext uri="{FF2B5EF4-FFF2-40B4-BE49-F238E27FC236}">
                <a16:creationId xmlns:a16="http://schemas.microsoft.com/office/drawing/2014/main" id="{31E9E18A-59CA-0868-B99A-ACF7B6FC2DC1}"/>
              </a:ext>
            </a:extLst>
          </p:cNvPr>
          <p:cNvSpPr txBox="1">
            <a:spLocks/>
          </p:cNvSpPr>
          <p:nvPr/>
        </p:nvSpPr>
        <p:spPr>
          <a:xfrm>
            <a:off x="847771" y="10853359"/>
            <a:ext cx="10515600" cy="4351338"/>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800">
              <a:ea typeface="+mn-lt"/>
              <a:cs typeface="+mn-lt"/>
            </a:endParaRPr>
          </a:p>
          <a:p>
            <a:pPr algn="l"/>
            <a:r>
              <a:rPr lang="en-US" sz="2800">
                <a:ea typeface="+mn-lt"/>
                <a:cs typeface="+mn-lt"/>
              </a:rPr>
              <a:t>Large weakness in using NER as it struggled to see several important words like "ODLC" and additional usage of TF-IDF did not catch this issue. </a:t>
            </a:r>
          </a:p>
          <a:p>
            <a:pPr lvl="1" algn="l"/>
            <a:r>
              <a:rPr lang="en-US" sz="2400">
                <a:solidFill>
                  <a:srgbClr val="FFC000"/>
                </a:solidFill>
                <a:ea typeface="+mn-lt"/>
                <a:cs typeface="+mn-lt"/>
              </a:rPr>
              <a:t>* Attempts to use Bio-tagging to increase the odds of finding entities/subjects to create questions also was futile.</a:t>
            </a:r>
          </a:p>
          <a:p>
            <a:pPr algn="l"/>
            <a:r>
              <a:rPr lang="en-US" sz="2800">
                <a:ea typeface="+mn-lt"/>
                <a:cs typeface="+mn-lt"/>
              </a:rPr>
              <a:t>Limitation in the specific domain unless an extreme amount of Aerospace specific paperwork can be used</a:t>
            </a:r>
          </a:p>
          <a:p>
            <a:pPr algn="l"/>
            <a:r>
              <a:rPr lang="en-US" sz="2800">
                <a:ea typeface="+mn-lt"/>
                <a:cs typeface="+mn-lt"/>
              </a:rPr>
              <a:t>Emphasis in the necessary need for RAG, or Retrieval-Augmented Generation</a:t>
            </a:r>
          </a:p>
          <a:p>
            <a:pPr lvl="1" algn="l"/>
            <a:r>
              <a:rPr lang="en-US" sz="2400">
                <a:solidFill>
                  <a:srgbClr val="FFC000"/>
                </a:solidFill>
                <a:ea typeface="+mn-lt"/>
                <a:cs typeface="+mn-lt"/>
              </a:rPr>
              <a:t>* The process of optimizing the output of a large language model</a:t>
            </a:r>
          </a:p>
          <a:p>
            <a:pPr lvl="2" algn="l"/>
            <a:endParaRPr lang="en-US" sz="2000">
              <a:ea typeface="+mn-lt"/>
              <a:cs typeface="+mn-lt"/>
            </a:endParaRPr>
          </a:p>
        </p:txBody>
      </p:sp>
      <p:sp>
        <p:nvSpPr>
          <p:cNvPr id="10" name="Title 1">
            <a:extLst>
              <a:ext uri="{FF2B5EF4-FFF2-40B4-BE49-F238E27FC236}">
                <a16:creationId xmlns:a16="http://schemas.microsoft.com/office/drawing/2014/main" id="{7DF25ED9-8148-9C56-B0B1-F4658E9BE5C7}"/>
              </a:ext>
            </a:extLst>
          </p:cNvPr>
          <p:cNvSpPr txBox="1">
            <a:spLocks/>
          </p:cNvSpPr>
          <p:nvPr/>
        </p:nvSpPr>
        <p:spPr>
          <a:xfrm>
            <a:off x="847770" y="7452285"/>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Discussion</a:t>
            </a:r>
          </a:p>
        </p:txBody>
      </p:sp>
      <p:sp>
        <p:nvSpPr>
          <p:cNvPr id="4" name="Content Placeholder 2">
            <a:extLst>
              <a:ext uri="{FF2B5EF4-FFF2-40B4-BE49-F238E27FC236}">
                <a16:creationId xmlns:a16="http://schemas.microsoft.com/office/drawing/2014/main" id="{AD184723-545F-0875-89FA-5BCCF7AC723B}"/>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a:ea typeface="+mn-lt"/>
                <a:cs typeface="+mn-lt"/>
              </a:rPr>
              <a:t>Dataset Optimization</a:t>
            </a:r>
            <a:endParaRPr lang="en-US" sz="2800">
              <a:ea typeface="+mn-lt"/>
              <a:cs typeface="+mn-lt"/>
            </a:endParaRPr>
          </a:p>
          <a:p>
            <a:pPr lvl="1" algn="l"/>
            <a:r>
              <a:rPr lang="en-US" sz="2400">
                <a:ea typeface="+mn-lt"/>
                <a:cs typeface="+mn-lt"/>
              </a:rPr>
              <a:t>Testing indicated NER with </a:t>
            </a:r>
            <a:r>
              <a:rPr lang="en-US" sz="2400" err="1">
                <a:ea typeface="+mn-lt"/>
                <a:cs typeface="+mn-lt"/>
              </a:rPr>
              <a:t>SpaCy</a:t>
            </a:r>
            <a:r>
              <a:rPr lang="en-US" sz="2400">
                <a:ea typeface="+mn-lt"/>
                <a:cs typeface="+mn-lt"/>
              </a:rPr>
              <a:t> as optimal (specifically using </a:t>
            </a:r>
            <a:r>
              <a:rPr lang="en-US" sz="2400" err="1">
                <a:ea typeface="+mn-lt"/>
                <a:cs typeface="+mn-lt"/>
              </a:rPr>
              <a:t>core_web_lg</a:t>
            </a:r>
            <a:r>
              <a:rPr lang="en-US" sz="2400">
                <a:ea typeface="+mn-lt"/>
                <a:cs typeface="+mn-lt"/>
              </a:rPr>
              <a:t>)</a:t>
            </a:r>
          </a:p>
          <a:p>
            <a:pPr algn="l"/>
            <a:r>
              <a:rPr lang="en-US" sz="2800" b="1">
                <a:ea typeface="+mn-lt"/>
                <a:cs typeface="+mn-lt"/>
              </a:rPr>
              <a:t>Potential Improvements</a:t>
            </a:r>
          </a:p>
          <a:p>
            <a:pPr lvl="1" algn="l"/>
            <a:r>
              <a:rPr lang="en-US" sz="2400">
                <a:ea typeface="+mn-lt"/>
                <a:cs typeface="+mn-lt"/>
              </a:rPr>
              <a:t>Consideration of bio-tagging for further enhancement (we witnessed increased algorithmic complexity)</a:t>
            </a:r>
          </a:p>
          <a:p>
            <a:pPr algn="l"/>
            <a:r>
              <a:rPr lang="en-US" sz="2800" b="1">
                <a:ea typeface="+mn-lt"/>
                <a:cs typeface="+mn-lt"/>
              </a:rPr>
              <a:t>Handling Ambiguity</a:t>
            </a:r>
          </a:p>
          <a:p>
            <a:pPr lvl="1" algn="l"/>
            <a:r>
              <a:rPr lang="en-US" sz="2400">
                <a:ea typeface="+mn-lt"/>
                <a:cs typeface="+mn-lt"/>
              </a:rPr>
              <a:t>Introduction of sliding window concept (we noted its effectiveness in addressing answer fuzziness)</a:t>
            </a:r>
          </a:p>
          <a:p>
            <a:pPr algn="l"/>
            <a:r>
              <a:rPr lang="en-US" sz="2800" b="1">
                <a:ea typeface="+mn-lt"/>
                <a:cs typeface="+mn-lt"/>
              </a:rPr>
              <a:t>Results from Context Extraction</a:t>
            </a:r>
          </a:p>
          <a:p>
            <a:pPr lvl="1" algn="l"/>
            <a:r>
              <a:rPr lang="en-US" sz="2400">
                <a:ea typeface="+mn-lt"/>
                <a:cs typeface="+mn-lt"/>
              </a:rPr>
              <a:t>Positive outcomes observed from extracting context around entities</a:t>
            </a:r>
          </a:p>
        </p:txBody>
      </p:sp>
      <p:sp>
        <p:nvSpPr>
          <p:cNvPr id="7" name="Title 1">
            <a:extLst>
              <a:ext uri="{FF2B5EF4-FFF2-40B4-BE49-F238E27FC236}">
                <a16:creationId xmlns:a16="http://schemas.microsoft.com/office/drawing/2014/main" id="{20C50BCA-CC8E-F916-9597-E48D7416CA38}"/>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Conclusion</a:t>
            </a:r>
          </a:p>
        </p:txBody>
      </p:sp>
      <p:sp>
        <p:nvSpPr>
          <p:cNvPr id="14" name="Content Placeholder 2">
            <a:extLst>
              <a:ext uri="{FF2B5EF4-FFF2-40B4-BE49-F238E27FC236}">
                <a16:creationId xmlns:a16="http://schemas.microsoft.com/office/drawing/2014/main" id="{2CABCFD5-B658-C8D4-FA7C-8EB929700705}"/>
              </a:ext>
            </a:extLst>
          </p:cNvPr>
          <p:cNvSpPr txBox="1">
            <a:spLocks/>
          </p:cNvSpPr>
          <p:nvPr/>
        </p:nvSpPr>
        <p:spPr>
          <a:xfrm>
            <a:off x="817291" y="1021562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Current reports and documents are not sufficient material for the BERT model to interpret technical questions</a:t>
            </a:r>
          </a:p>
          <a:p>
            <a:pPr algn="l"/>
            <a:r>
              <a:rPr lang="en-US" sz="2800">
                <a:ea typeface="+mn-lt"/>
                <a:cs typeface="+mn-lt"/>
              </a:rPr>
              <a:t>Requires several more years of information gathering or introduction of outside documents to go further into the domain</a:t>
            </a:r>
          </a:p>
          <a:p>
            <a:pPr algn="l"/>
            <a:r>
              <a:rPr lang="en-US" sz="2800">
                <a:ea typeface="+mn-lt"/>
                <a:cs typeface="+mn-lt"/>
              </a:rPr>
              <a:t>Evaluation metrics are extremely basic due to the objective scope, new questions, or test cases, and should be developed to thoroughly test the capability of future models</a:t>
            </a:r>
          </a:p>
        </p:txBody>
      </p:sp>
      <p:sp>
        <p:nvSpPr>
          <p:cNvPr id="15" name="Title 1">
            <a:extLst>
              <a:ext uri="{FF2B5EF4-FFF2-40B4-BE49-F238E27FC236}">
                <a16:creationId xmlns:a16="http://schemas.microsoft.com/office/drawing/2014/main" id="{030D5EFF-59E4-20CA-03EE-2EBC17B2BB14}"/>
              </a:ext>
            </a:extLst>
          </p:cNvPr>
          <p:cNvSpPr txBox="1">
            <a:spLocks/>
          </p:cNvSpPr>
          <p:nvPr/>
        </p:nvSpPr>
        <p:spPr>
          <a:xfrm>
            <a:off x="817290" y="7414771"/>
            <a:ext cx="713799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Limitations and Future Work</a:t>
            </a:r>
          </a:p>
        </p:txBody>
      </p:sp>
    </p:spTree>
    <p:extLst>
      <p:ext uri="{BB962C8B-B14F-4D97-AF65-F5344CB8AC3E}">
        <p14:creationId xmlns:p14="http://schemas.microsoft.com/office/powerpoint/2010/main" val="22162753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15099"/>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7441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929640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9296400"/>
            <a:ext cx="45720" cy="25439077"/>
          </a:xfrm>
          <a:prstGeom prst="rect">
            <a:avLst/>
          </a:prstGeom>
        </p:spPr>
      </p:pic>
      <p:sp>
        <p:nvSpPr>
          <p:cNvPr id="4" name="Content Placeholder 2">
            <a:extLst>
              <a:ext uri="{FF2B5EF4-FFF2-40B4-BE49-F238E27FC236}">
                <a16:creationId xmlns:a16="http://schemas.microsoft.com/office/drawing/2014/main" id="{AD184723-545F-0875-89FA-5BCCF7AC723B}"/>
              </a:ext>
            </a:extLst>
          </p:cNvPr>
          <p:cNvSpPr txBox="1">
            <a:spLocks/>
          </p:cNvSpPr>
          <p:nvPr/>
        </p:nvSpPr>
        <p:spPr>
          <a:xfrm>
            <a:off x="847771" y="-478053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a:ea typeface="+mn-lt"/>
                <a:cs typeface="+mn-lt"/>
              </a:rPr>
              <a:t>Dataset Optimization</a:t>
            </a:r>
            <a:endParaRPr lang="en-US" sz="2800">
              <a:ea typeface="+mn-lt"/>
              <a:cs typeface="+mn-lt"/>
            </a:endParaRPr>
          </a:p>
          <a:p>
            <a:pPr lvl="1" algn="l"/>
            <a:r>
              <a:rPr lang="en-US" sz="2400">
                <a:ea typeface="+mn-lt"/>
                <a:cs typeface="+mn-lt"/>
              </a:rPr>
              <a:t>Testing indicated NER with </a:t>
            </a:r>
            <a:r>
              <a:rPr lang="en-US" sz="2400" err="1">
                <a:ea typeface="+mn-lt"/>
                <a:cs typeface="+mn-lt"/>
              </a:rPr>
              <a:t>SpaCy</a:t>
            </a:r>
            <a:r>
              <a:rPr lang="en-US" sz="2400">
                <a:ea typeface="+mn-lt"/>
                <a:cs typeface="+mn-lt"/>
              </a:rPr>
              <a:t> as optimal (specifically using </a:t>
            </a:r>
            <a:r>
              <a:rPr lang="en-US" sz="2400" err="1">
                <a:ea typeface="+mn-lt"/>
                <a:cs typeface="+mn-lt"/>
              </a:rPr>
              <a:t>core_web_lg</a:t>
            </a:r>
            <a:r>
              <a:rPr lang="en-US" sz="2400">
                <a:ea typeface="+mn-lt"/>
                <a:cs typeface="+mn-lt"/>
              </a:rPr>
              <a:t>)</a:t>
            </a:r>
          </a:p>
          <a:p>
            <a:pPr algn="l"/>
            <a:r>
              <a:rPr lang="en-US" sz="2800" b="1">
                <a:ea typeface="+mn-lt"/>
                <a:cs typeface="+mn-lt"/>
              </a:rPr>
              <a:t>Potential Improvements</a:t>
            </a:r>
          </a:p>
          <a:p>
            <a:pPr lvl="1" algn="l"/>
            <a:r>
              <a:rPr lang="en-US" sz="2400">
                <a:ea typeface="+mn-lt"/>
                <a:cs typeface="+mn-lt"/>
              </a:rPr>
              <a:t>Consideration of bio-tagging for further enhancement (we witnessed increased algorithmic complexity)</a:t>
            </a:r>
          </a:p>
          <a:p>
            <a:pPr algn="l"/>
            <a:r>
              <a:rPr lang="en-US" sz="2800" b="1">
                <a:ea typeface="+mn-lt"/>
                <a:cs typeface="+mn-lt"/>
              </a:rPr>
              <a:t>Handling Ambiguity</a:t>
            </a:r>
          </a:p>
          <a:p>
            <a:pPr lvl="1" algn="l"/>
            <a:r>
              <a:rPr lang="en-US" sz="2400">
                <a:ea typeface="+mn-lt"/>
                <a:cs typeface="+mn-lt"/>
              </a:rPr>
              <a:t>Introduction of sliding window concept (we noted its effectiveness in addressing answer fuzziness)</a:t>
            </a:r>
          </a:p>
          <a:p>
            <a:pPr algn="l"/>
            <a:r>
              <a:rPr lang="en-US" sz="2800" b="1">
                <a:ea typeface="+mn-lt"/>
                <a:cs typeface="+mn-lt"/>
              </a:rPr>
              <a:t>Results from Context Extraction</a:t>
            </a:r>
          </a:p>
          <a:p>
            <a:pPr lvl="1" algn="l"/>
            <a:r>
              <a:rPr lang="en-US" sz="2400">
                <a:ea typeface="+mn-lt"/>
                <a:cs typeface="+mn-lt"/>
              </a:rPr>
              <a:t>Positive outcomes observed from extracting context around entities</a:t>
            </a:r>
          </a:p>
        </p:txBody>
      </p:sp>
      <p:sp>
        <p:nvSpPr>
          <p:cNvPr id="7" name="Title 1">
            <a:extLst>
              <a:ext uri="{FF2B5EF4-FFF2-40B4-BE49-F238E27FC236}">
                <a16:creationId xmlns:a16="http://schemas.microsoft.com/office/drawing/2014/main" id="{20C50BCA-CC8E-F916-9597-E48D7416CA38}"/>
              </a:ext>
            </a:extLst>
          </p:cNvPr>
          <p:cNvSpPr txBox="1">
            <a:spLocks/>
          </p:cNvSpPr>
          <p:nvPr/>
        </p:nvSpPr>
        <p:spPr>
          <a:xfrm>
            <a:off x="847770" y="-7764269"/>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Conclusion</a:t>
            </a:r>
          </a:p>
        </p:txBody>
      </p:sp>
      <p:sp>
        <p:nvSpPr>
          <p:cNvPr id="2" name="Content Placeholder 2">
            <a:extLst>
              <a:ext uri="{FF2B5EF4-FFF2-40B4-BE49-F238E27FC236}">
                <a16:creationId xmlns:a16="http://schemas.microsoft.com/office/drawing/2014/main" id="{2C94318E-BD55-2E5A-662D-DA358F99DBF1}"/>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ea typeface="+mn-lt"/>
                <a:cs typeface="+mn-lt"/>
              </a:rPr>
              <a:t>Current reports and documents are not sufficient material for the BERT model to interpret technical questions</a:t>
            </a:r>
          </a:p>
          <a:p>
            <a:pPr algn="l"/>
            <a:r>
              <a:rPr lang="en-US" sz="2800" dirty="0">
                <a:ea typeface="+mn-lt"/>
                <a:cs typeface="+mn-lt"/>
              </a:rPr>
              <a:t>Requires several more years of information gathering or introduction of outside documents to go further into the domain</a:t>
            </a:r>
          </a:p>
          <a:p>
            <a:pPr algn="l"/>
            <a:r>
              <a:rPr lang="en-US" sz="2800" dirty="0">
                <a:ea typeface="+mn-lt"/>
                <a:cs typeface="+mn-lt"/>
              </a:rPr>
              <a:t>Evaluation metrics are extremely basic due to the objective scope, new questions, or test cases, and should be developed to thoroughly test the capability of future models</a:t>
            </a:r>
          </a:p>
          <a:p>
            <a:pPr algn="l"/>
            <a:endParaRPr lang="en-US" sz="2800" dirty="0">
              <a:ea typeface="+mn-lt"/>
              <a:cs typeface="+mn-lt"/>
            </a:endParaRPr>
          </a:p>
        </p:txBody>
      </p:sp>
      <p:sp>
        <p:nvSpPr>
          <p:cNvPr id="3" name="Title 1">
            <a:extLst>
              <a:ext uri="{FF2B5EF4-FFF2-40B4-BE49-F238E27FC236}">
                <a16:creationId xmlns:a16="http://schemas.microsoft.com/office/drawing/2014/main" id="{D9CAC16D-19A7-5D58-ABBD-BB0C8841DABD}"/>
              </a:ext>
            </a:extLst>
          </p:cNvPr>
          <p:cNvSpPr txBox="1">
            <a:spLocks/>
          </p:cNvSpPr>
          <p:nvPr/>
        </p:nvSpPr>
        <p:spPr>
          <a:xfrm>
            <a:off x="847770" y="770131"/>
            <a:ext cx="713799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Limitations and Future Work</a:t>
            </a:r>
          </a:p>
        </p:txBody>
      </p:sp>
      <p:sp>
        <p:nvSpPr>
          <p:cNvPr id="8" name="Content Placeholder 2">
            <a:extLst>
              <a:ext uri="{FF2B5EF4-FFF2-40B4-BE49-F238E27FC236}">
                <a16:creationId xmlns:a16="http://schemas.microsoft.com/office/drawing/2014/main" id="{ACC8489E-1F3E-A521-5D98-F046E9EB4221}"/>
              </a:ext>
            </a:extLst>
          </p:cNvPr>
          <p:cNvSpPr txBox="1">
            <a:spLocks/>
          </p:cNvSpPr>
          <p:nvPr/>
        </p:nvSpPr>
        <p:spPr>
          <a:xfrm>
            <a:off x="817291" y="106423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ea typeface="+mn-lt"/>
                <a:cs typeface="+mn-lt"/>
              </a:rPr>
              <a:t>Support individuals interested in data analysis, to work on making aerospace domain specific dataset that consists of highly detailed documentation mixed with fundamental topics</a:t>
            </a:r>
          </a:p>
          <a:p>
            <a:pPr algn="l"/>
            <a:r>
              <a:rPr lang="en-US" sz="2800" b="1" dirty="0">
                <a:ea typeface="+mn-lt"/>
                <a:cs typeface="+mn-lt"/>
              </a:rPr>
              <a:t>Developing QA dataset for aerospace-domain specific models</a:t>
            </a:r>
          </a:p>
          <a:p>
            <a:pPr lvl="1" algn="l"/>
            <a:r>
              <a:rPr lang="en-US" sz="2400" dirty="0">
                <a:ea typeface="+mn-lt"/>
                <a:cs typeface="+mn-lt"/>
              </a:rPr>
              <a:t>Acquiring aerospace-related paperwork that is generally simple and readily available to be inputted in a QA format (question, context, and answer).</a:t>
            </a:r>
          </a:p>
          <a:p>
            <a:pPr lvl="1" algn="l"/>
            <a:r>
              <a:rPr lang="en-US" sz="2400" dirty="0">
                <a:ea typeface="+mn-lt"/>
                <a:cs typeface="+mn-lt"/>
              </a:rPr>
              <a:t>Potentially web scraping from </a:t>
            </a:r>
            <a:r>
              <a:rPr lang="en-US" sz="2400" dirty="0" err="1">
                <a:ea typeface="+mn-lt"/>
                <a:cs typeface="+mn-lt"/>
              </a:rPr>
              <a:t>wikipedia</a:t>
            </a:r>
            <a:r>
              <a:rPr lang="en-US" sz="2400" dirty="0">
                <a:ea typeface="+mn-lt"/>
                <a:cs typeface="+mn-lt"/>
              </a:rPr>
              <a:t> pages, which still requires aerospace expertise on essential basics (Fixed wings, V-TOL, systems, etc.)</a:t>
            </a:r>
          </a:p>
          <a:p>
            <a:pPr algn="l"/>
            <a:r>
              <a:rPr lang="en-US" sz="2800" b="1" dirty="0">
                <a:ea typeface="+mn-lt"/>
                <a:cs typeface="+mn-lt"/>
              </a:rPr>
              <a:t>Implementing RAG for the model in order to make the model inference more intuitive. </a:t>
            </a:r>
          </a:p>
        </p:txBody>
      </p:sp>
      <p:sp>
        <p:nvSpPr>
          <p:cNvPr id="13" name="Title 1">
            <a:extLst>
              <a:ext uri="{FF2B5EF4-FFF2-40B4-BE49-F238E27FC236}">
                <a16:creationId xmlns:a16="http://schemas.microsoft.com/office/drawing/2014/main" id="{2C848D84-2332-9B05-968E-64A896205018}"/>
              </a:ext>
            </a:extLst>
          </p:cNvPr>
          <p:cNvSpPr txBox="1">
            <a:spLocks/>
          </p:cNvSpPr>
          <p:nvPr/>
        </p:nvSpPr>
        <p:spPr>
          <a:xfrm>
            <a:off x="817290" y="7658611"/>
            <a:ext cx="33776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Future Goals</a:t>
            </a:r>
          </a:p>
        </p:txBody>
      </p:sp>
    </p:spTree>
    <p:extLst>
      <p:ext uri="{BB962C8B-B14F-4D97-AF65-F5344CB8AC3E}">
        <p14:creationId xmlns:p14="http://schemas.microsoft.com/office/powerpoint/2010/main" val="38598003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6858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89073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18581077"/>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18581077"/>
            <a:ext cx="45720" cy="25439077"/>
          </a:xfrm>
          <a:prstGeom prst="rect">
            <a:avLst/>
          </a:prstGeom>
        </p:spPr>
      </p:pic>
      <p:sp>
        <p:nvSpPr>
          <p:cNvPr id="2" name="Content Placeholder 2">
            <a:extLst>
              <a:ext uri="{FF2B5EF4-FFF2-40B4-BE49-F238E27FC236}">
                <a16:creationId xmlns:a16="http://schemas.microsoft.com/office/drawing/2014/main" id="{2C94318E-BD55-2E5A-662D-DA358F99DBF1}"/>
              </a:ext>
            </a:extLst>
          </p:cNvPr>
          <p:cNvSpPr txBox="1">
            <a:spLocks/>
          </p:cNvSpPr>
          <p:nvPr/>
        </p:nvSpPr>
        <p:spPr>
          <a:xfrm>
            <a:off x="847771" y="-4667997"/>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Current reports and documents are not sufficient material for the BERT model to interpret technical questions</a:t>
            </a:r>
          </a:p>
          <a:p>
            <a:pPr algn="l"/>
            <a:r>
              <a:rPr lang="en-US" sz="2800">
                <a:ea typeface="+mn-lt"/>
                <a:cs typeface="+mn-lt"/>
              </a:rPr>
              <a:t>Requires several more years of information gathering or introduction of outside documents to go further into the domain</a:t>
            </a:r>
          </a:p>
          <a:p>
            <a:pPr algn="l"/>
            <a:r>
              <a:rPr lang="en-US" sz="2800">
                <a:ea typeface="+mn-lt"/>
                <a:cs typeface="+mn-lt"/>
              </a:rPr>
              <a:t>Evaluation metrics are extremely basic due to the objective scope, new questions, or test cases, and should be developed to thoroughly test the capability of future models</a:t>
            </a:r>
          </a:p>
        </p:txBody>
      </p:sp>
      <p:sp>
        <p:nvSpPr>
          <p:cNvPr id="3" name="Title 1">
            <a:extLst>
              <a:ext uri="{FF2B5EF4-FFF2-40B4-BE49-F238E27FC236}">
                <a16:creationId xmlns:a16="http://schemas.microsoft.com/office/drawing/2014/main" id="{D9CAC16D-19A7-5D58-ABBD-BB0C8841DABD}"/>
              </a:ext>
            </a:extLst>
          </p:cNvPr>
          <p:cNvSpPr txBox="1">
            <a:spLocks/>
          </p:cNvSpPr>
          <p:nvPr/>
        </p:nvSpPr>
        <p:spPr>
          <a:xfrm>
            <a:off x="847770" y="-7529810"/>
            <a:ext cx="713799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Limitations and Future Work</a:t>
            </a:r>
          </a:p>
        </p:txBody>
      </p:sp>
      <p:sp>
        <p:nvSpPr>
          <p:cNvPr id="8" name="Content Placeholder 2">
            <a:extLst>
              <a:ext uri="{FF2B5EF4-FFF2-40B4-BE49-F238E27FC236}">
                <a16:creationId xmlns:a16="http://schemas.microsoft.com/office/drawing/2014/main" id="{1D468C05-B6C9-3694-056D-ADE62C0AA692}"/>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Support individuals interested in data analysis, to work on making aerospace domain specific dataset that consists of highly detailed documentation mixed with fundamental topics</a:t>
            </a:r>
          </a:p>
          <a:p>
            <a:pPr algn="l"/>
            <a:r>
              <a:rPr lang="en-US" sz="2800" b="1">
                <a:ea typeface="+mn-lt"/>
                <a:cs typeface="+mn-lt"/>
              </a:rPr>
              <a:t>Developing QA dataset for aerospace-domain specific models</a:t>
            </a:r>
          </a:p>
          <a:p>
            <a:pPr lvl="1" algn="l"/>
            <a:r>
              <a:rPr lang="en-US" sz="2400">
                <a:ea typeface="+mn-lt"/>
                <a:cs typeface="+mn-lt"/>
              </a:rPr>
              <a:t>Acquiring aerospace-related paperwork that is generally simple and readily available to be inputted in a QA format (question, context, and answer).</a:t>
            </a:r>
          </a:p>
          <a:p>
            <a:pPr lvl="1" algn="l"/>
            <a:r>
              <a:rPr lang="en-US" sz="2400">
                <a:ea typeface="+mn-lt"/>
                <a:cs typeface="+mn-lt"/>
              </a:rPr>
              <a:t>Potentially web scraping from </a:t>
            </a:r>
            <a:r>
              <a:rPr lang="en-US" sz="2400" err="1">
                <a:ea typeface="+mn-lt"/>
                <a:cs typeface="+mn-lt"/>
              </a:rPr>
              <a:t>wikipedia</a:t>
            </a:r>
            <a:r>
              <a:rPr lang="en-US" sz="2400">
                <a:ea typeface="+mn-lt"/>
                <a:cs typeface="+mn-lt"/>
              </a:rPr>
              <a:t> pages, which still requires aerospace expertise on essential basics (Fixed wings, V-TOL, systems, etc.)</a:t>
            </a:r>
          </a:p>
          <a:p>
            <a:pPr algn="l"/>
            <a:r>
              <a:rPr lang="en-US" sz="2800" b="1">
                <a:ea typeface="+mn-lt"/>
                <a:cs typeface="+mn-lt"/>
              </a:rPr>
              <a:t>Implementing RAG for the model in order to make the model inference more intuitive. </a:t>
            </a:r>
          </a:p>
        </p:txBody>
      </p:sp>
      <p:sp>
        <p:nvSpPr>
          <p:cNvPr id="9" name="Title 1">
            <a:extLst>
              <a:ext uri="{FF2B5EF4-FFF2-40B4-BE49-F238E27FC236}">
                <a16:creationId xmlns:a16="http://schemas.microsoft.com/office/drawing/2014/main" id="{9930971B-6EE0-B31B-79AF-6B88FA885F89}"/>
              </a:ext>
            </a:extLst>
          </p:cNvPr>
          <p:cNvSpPr txBox="1">
            <a:spLocks/>
          </p:cNvSpPr>
          <p:nvPr/>
        </p:nvSpPr>
        <p:spPr>
          <a:xfrm>
            <a:off x="847770" y="770131"/>
            <a:ext cx="33776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Future Goals</a:t>
            </a:r>
          </a:p>
        </p:txBody>
      </p:sp>
      <p:pic>
        <p:nvPicPr>
          <p:cNvPr id="27" name="Graphic 26">
            <a:extLst>
              <a:ext uri="{FF2B5EF4-FFF2-40B4-BE49-F238E27FC236}">
                <a16:creationId xmlns:a16="http://schemas.microsoft.com/office/drawing/2014/main" id="{D74A18FC-8E74-D955-44C2-1FCB2EC8A8D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08383" y="-2002379"/>
            <a:ext cx="3589554" cy="1459168"/>
          </a:xfrm>
          <a:prstGeom prst="rect">
            <a:avLst/>
          </a:prstGeom>
        </p:spPr>
      </p:pic>
      <p:pic>
        <p:nvPicPr>
          <p:cNvPr id="28" name="Graphic 27">
            <a:extLst>
              <a:ext uri="{FF2B5EF4-FFF2-40B4-BE49-F238E27FC236}">
                <a16:creationId xmlns:a16="http://schemas.microsoft.com/office/drawing/2014/main" id="{B7989BDC-BEAD-0743-5689-510478ADD63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83896" y="-3482204"/>
            <a:ext cx="1959222" cy="1492738"/>
          </a:xfrm>
          <a:prstGeom prst="rect">
            <a:avLst/>
          </a:prstGeom>
        </p:spPr>
      </p:pic>
      <p:pic>
        <p:nvPicPr>
          <p:cNvPr id="29" name="Graphic 28">
            <a:extLst>
              <a:ext uri="{FF2B5EF4-FFF2-40B4-BE49-F238E27FC236}">
                <a16:creationId xmlns:a16="http://schemas.microsoft.com/office/drawing/2014/main" id="{08E3BC1C-9728-9130-E116-0F9EB4909A3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78101" y="-8187285"/>
            <a:ext cx="1840240" cy="2453654"/>
          </a:xfrm>
          <a:prstGeom prst="rect">
            <a:avLst/>
          </a:prstGeom>
        </p:spPr>
      </p:pic>
      <p:pic>
        <p:nvPicPr>
          <p:cNvPr id="30" name="Graphic 29">
            <a:extLst>
              <a:ext uri="{FF2B5EF4-FFF2-40B4-BE49-F238E27FC236}">
                <a16:creationId xmlns:a16="http://schemas.microsoft.com/office/drawing/2014/main" id="{7AD3CE1D-EBBC-2AF7-E128-0B91AD72809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836125" y="-7929453"/>
            <a:ext cx="2190910" cy="2714112"/>
          </a:xfrm>
          <a:prstGeom prst="rect">
            <a:avLst/>
          </a:prstGeom>
        </p:spPr>
      </p:pic>
      <p:pic>
        <p:nvPicPr>
          <p:cNvPr id="31" name="Graphic 30">
            <a:extLst>
              <a:ext uri="{FF2B5EF4-FFF2-40B4-BE49-F238E27FC236}">
                <a16:creationId xmlns:a16="http://schemas.microsoft.com/office/drawing/2014/main" id="{0E73B5A2-977A-C431-D5C9-C7E45EEE7C1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572514" y="-5785726"/>
            <a:ext cx="2572154" cy="2051602"/>
          </a:xfrm>
          <a:prstGeom prst="rect">
            <a:avLst/>
          </a:prstGeom>
        </p:spPr>
      </p:pic>
      <p:sp>
        <p:nvSpPr>
          <p:cNvPr id="4" name="Content Placeholder 2">
            <a:extLst>
              <a:ext uri="{FF2B5EF4-FFF2-40B4-BE49-F238E27FC236}">
                <a16:creationId xmlns:a16="http://schemas.microsoft.com/office/drawing/2014/main" id="{3B75D9FE-FAA1-4413-2DF4-B4F528ADD597}"/>
              </a:ext>
            </a:extLst>
          </p:cNvPr>
          <p:cNvSpPr txBox="1">
            <a:spLocks/>
          </p:cNvSpPr>
          <p:nvPr/>
        </p:nvSpPr>
        <p:spPr>
          <a:xfrm>
            <a:off x="4290646" y="-4358640"/>
            <a:ext cx="3610706" cy="10668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800" b="1" dirty="0">
                <a:latin typeface="Sylfaen" panose="010A0502050306030303" pitchFamily="18" charset="0"/>
                <a:ea typeface="+mn-lt"/>
                <a:cs typeface="+mn-lt"/>
              </a:rPr>
              <a:t>Questions?</a:t>
            </a:r>
          </a:p>
        </p:txBody>
      </p:sp>
    </p:spTree>
    <p:extLst>
      <p:ext uri="{BB962C8B-B14F-4D97-AF65-F5344CB8AC3E}">
        <p14:creationId xmlns:p14="http://schemas.microsoft.com/office/powerpoint/2010/main" val="39134010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a:extLst>
              <a:ext uri="{FF2B5EF4-FFF2-40B4-BE49-F238E27FC236}">
                <a16:creationId xmlns:a16="http://schemas.microsoft.com/office/drawing/2014/main" id="{4D983407-6E10-5B92-58C0-4EC534060B58}"/>
              </a:ext>
            </a:extLst>
          </p:cNvPr>
          <p:cNvSpPr txBox="1">
            <a:spLocks/>
          </p:cNvSpPr>
          <p:nvPr/>
        </p:nvSpPr>
        <p:spPr>
          <a:xfrm>
            <a:off x="847771" y="-5502677"/>
            <a:ext cx="10515600" cy="4351338"/>
          </a:xfrm>
          <a:prstGeom prst="rect">
            <a:avLst/>
          </a:prstGeom>
        </p:spPr>
        <p:txBody>
          <a:bodyPr vert="horz" lIns="91440" tIns="45720" rIns="91440" bIns="45720" rtlCol="0" anchor="ctr">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a:solidFill>
                  <a:srgbClr val="FFC000"/>
                </a:solidFill>
                <a:ea typeface="+mn-lt"/>
                <a:cs typeface="+mn-lt"/>
              </a:rPr>
              <a:t>Why 512 tokens?</a:t>
            </a:r>
          </a:p>
          <a:p>
            <a:pPr lvl="1" algn="l"/>
            <a:r>
              <a:rPr lang="en-US" sz="2400">
                <a:ea typeface="+mn-lt"/>
                <a:cs typeface="+mn-lt"/>
              </a:rPr>
              <a:t>Due to BERT architecture, the limitation for amount of tokens in one context is due to the input sequence length increases, the computational complexity of calculating the attention scores that comes with each token becomes more expensive.</a:t>
            </a:r>
          </a:p>
          <a:p>
            <a:pPr algn="l"/>
            <a:r>
              <a:rPr lang="en-US" sz="2800" b="1">
                <a:solidFill>
                  <a:srgbClr val="FFC000"/>
                </a:solidFill>
                <a:ea typeface="+mn-lt"/>
                <a:cs typeface="+mn-lt"/>
              </a:rPr>
              <a:t>All reasons to Tokenize:</a:t>
            </a:r>
          </a:p>
          <a:p>
            <a:pPr lvl="1" algn="l"/>
            <a:r>
              <a:rPr lang="en-US" sz="2400" b="1">
                <a:ea typeface="+mn-lt"/>
                <a:cs typeface="+mn-lt"/>
              </a:rPr>
              <a:t>Input Representation</a:t>
            </a:r>
            <a:r>
              <a:rPr lang="en-US" sz="2400">
                <a:ea typeface="+mn-lt"/>
                <a:cs typeface="+mn-lt"/>
              </a:rPr>
              <a:t>: Convert text to numerical tokens for neural network processing</a:t>
            </a:r>
          </a:p>
          <a:p>
            <a:pPr lvl="1" algn="l"/>
            <a:r>
              <a:rPr lang="en-US" sz="2400" b="1">
                <a:ea typeface="+mn-lt"/>
                <a:cs typeface="+mn-lt"/>
              </a:rPr>
              <a:t>Vocabulary Mapping</a:t>
            </a:r>
            <a:r>
              <a:rPr lang="en-US" sz="2400">
                <a:ea typeface="+mn-lt"/>
                <a:cs typeface="+mn-lt"/>
              </a:rPr>
              <a:t>: Map words to unique tokens in BERT's fixed vocabulary</a:t>
            </a:r>
          </a:p>
          <a:p>
            <a:pPr lvl="1" algn="l"/>
            <a:r>
              <a:rPr lang="en-US" sz="2400" b="1">
                <a:ea typeface="+mn-lt"/>
                <a:cs typeface="+mn-lt"/>
              </a:rPr>
              <a:t>Fixed-Length Input</a:t>
            </a:r>
            <a:r>
              <a:rPr lang="en-US" sz="2400">
                <a:ea typeface="+mn-lt"/>
                <a:cs typeface="+mn-lt"/>
              </a:rPr>
              <a:t>: Ensure consistent input dimensions through padding or truncation</a:t>
            </a:r>
          </a:p>
          <a:p>
            <a:pPr lvl="1" algn="l"/>
            <a:r>
              <a:rPr lang="en-US" sz="2400" b="1">
                <a:ea typeface="+mn-lt"/>
                <a:cs typeface="+mn-lt"/>
              </a:rPr>
              <a:t>Special Tokens</a:t>
            </a:r>
            <a:r>
              <a:rPr lang="en-US" sz="2400">
                <a:ea typeface="+mn-lt"/>
                <a:cs typeface="+mn-lt"/>
              </a:rPr>
              <a:t>: Introduce structural tokens like [CLS] and [SEP] for context</a:t>
            </a:r>
          </a:p>
          <a:p>
            <a:pPr lvl="1" algn="l"/>
            <a:r>
              <a:rPr lang="en-US" sz="2400" b="1">
                <a:ea typeface="+mn-lt"/>
                <a:cs typeface="+mn-lt"/>
              </a:rPr>
              <a:t>Segmentation</a:t>
            </a:r>
            <a:r>
              <a:rPr lang="en-US" sz="2400">
                <a:ea typeface="+mn-lt"/>
                <a:cs typeface="+mn-lt"/>
              </a:rPr>
              <a:t>: Handle multi-segment inputs for tasks like question answering</a:t>
            </a:r>
          </a:p>
        </p:txBody>
      </p:sp>
      <p:sp>
        <p:nvSpPr>
          <p:cNvPr id="21" name="Title 1">
            <a:extLst>
              <a:ext uri="{FF2B5EF4-FFF2-40B4-BE49-F238E27FC236}">
                <a16:creationId xmlns:a16="http://schemas.microsoft.com/office/drawing/2014/main" id="{4975EDD9-3368-8202-55E1-346FA2CCCFAE}"/>
              </a:ext>
            </a:extLst>
          </p:cNvPr>
          <p:cNvSpPr txBox="1">
            <a:spLocks/>
          </p:cNvSpPr>
          <p:nvPr/>
        </p:nvSpPr>
        <p:spPr>
          <a:xfrm>
            <a:off x="847770" y="-7785371"/>
            <a:ext cx="33776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FAQ</a:t>
            </a:r>
          </a:p>
        </p:txBody>
      </p:sp>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9906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86025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9284686"/>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9284686"/>
            <a:ext cx="45720" cy="25439077"/>
          </a:xfrm>
          <a:prstGeom prst="rect">
            <a:avLst/>
          </a:prstGeom>
        </p:spPr>
      </p:pic>
      <p:sp>
        <p:nvSpPr>
          <p:cNvPr id="10" name="Content Placeholder 2">
            <a:extLst>
              <a:ext uri="{FF2B5EF4-FFF2-40B4-BE49-F238E27FC236}">
                <a16:creationId xmlns:a16="http://schemas.microsoft.com/office/drawing/2014/main" id="{56FD16C8-2F34-8DE6-DBDA-D34466E37A0A}"/>
              </a:ext>
            </a:extLst>
          </p:cNvPr>
          <p:cNvSpPr txBox="1">
            <a:spLocks/>
          </p:cNvSpPr>
          <p:nvPr/>
        </p:nvSpPr>
        <p:spPr>
          <a:xfrm>
            <a:off x="4290646" y="2895600"/>
            <a:ext cx="3610706" cy="10668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800" b="1" dirty="0">
                <a:latin typeface="Sylfaen" panose="010A0502050306030303" pitchFamily="18" charset="0"/>
                <a:ea typeface="+mn-lt"/>
                <a:cs typeface="+mn-lt"/>
              </a:rPr>
              <a:t>Questions?</a:t>
            </a:r>
          </a:p>
        </p:txBody>
      </p:sp>
      <p:pic>
        <p:nvPicPr>
          <p:cNvPr id="13" name="Graphic 12">
            <a:extLst>
              <a:ext uri="{FF2B5EF4-FFF2-40B4-BE49-F238E27FC236}">
                <a16:creationId xmlns:a16="http://schemas.microsoft.com/office/drawing/2014/main" id="{2A73235B-F7CA-B030-2C1F-0F3211BBE47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08383" y="4440649"/>
            <a:ext cx="3589554" cy="1459168"/>
          </a:xfrm>
          <a:prstGeom prst="rect">
            <a:avLst/>
          </a:prstGeom>
        </p:spPr>
      </p:pic>
      <p:pic>
        <p:nvPicPr>
          <p:cNvPr id="14" name="Graphic 13">
            <a:extLst>
              <a:ext uri="{FF2B5EF4-FFF2-40B4-BE49-F238E27FC236}">
                <a16:creationId xmlns:a16="http://schemas.microsoft.com/office/drawing/2014/main" id="{F03CDE03-8176-B231-2059-75DDD6E19FC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83896" y="4423864"/>
            <a:ext cx="1959222" cy="1492738"/>
          </a:xfrm>
          <a:prstGeom prst="rect">
            <a:avLst/>
          </a:prstGeom>
        </p:spPr>
      </p:pic>
      <p:pic>
        <p:nvPicPr>
          <p:cNvPr id="15" name="Graphic 14">
            <a:extLst>
              <a:ext uri="{FF2B5EF4-FFF2-40B4-BE49-F238E27FC236}">
                <a16:creationId xmlns:a16="http://schemas.microsoft.com/office/drawing/2014/main" id="{CEFF8C7C-2074-A82F-5C63-CFB85ED135C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78101" y="1059903"/>
            <a:ext cx="1840240" cy="2453654"/>
          </a:xfrm>
          <a:prstGeom prst="rect">
            <a:avLst/>
          </a:prstGeom>
        </p:spPr>
      </p:pic>
      <p:pic>
        <p:nvPicPr>
          <p:cNvPr id="16" name="Graphic 15">
            <a:extLst>
              <a:ext uri="{FF2B5EF4-FFF2-40B4-BE49-F238E27FC236}">
                <a16:creationId xmlns:a16="http://schemas.microsoft.com/office/drawing/2014/main" id="{20EF14FE-D0D2-8DE3-70FE-B75CA65D7DF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836125" y="98535"/>
            <a:ext cx="2190910" cy="2714112"/>
          </a:xfrm>
          <a:prstGeom prst="rect">
            <a:avLst/>
          </a:prstGeom>
        </p:spPr>
      </p:pic>
      <p:pic>
        <p:nvPicPr>
          <p:cNvPr id="17" name="Graphic 16">
            <a:extLst>
              <a:ext uri="{FF2B5EF4-FFF2-40B4-BE49-F238E27FC236}">
                <a16:creationId xmlns:a16="http://schemas.microsoft.com/office/drawing/2014/main" id="{4BBFDAB1-6552-8400-2991-06973D64DB0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572514" y="1297382"/>
            <a:ext cx="2572154" cy="2051602"/>
          </a:xfrm>
          <a:prstGeom prst="rect">
            <a:avLst/>
          </a:prstGeom>
        </p:spPr>
      </p:pic>
      <p:sp>
        <p:nvSpPr>
          <p:cNvPr id="2" name="Content Placeholder 2">
            <a:extLst>
              <a:ext uri="{FF2B5EF4-FFF2-40B4-BE49-F238E27FC236}">
                <a16:creationId xmlns:a16="http://schemas.microsoft.com/office/drawing/2014/main" id="{A1CA77F6-5926-5E77-302E-CCEF1B69D32A}"/>
              </a:ext>
            </a:extLst>
          </p:cNvPr>
          <p:cNvSpPr txBox="1">
            <a:spLocks/>
          </p:cNvSpPr>
          <p:nvPr/>
        </p:nvSpPr>
        <p:spPr>
          <a:xfrm>
            <a:off x="847771" y="895423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Support individuals interested in data analysis, to work on making aerospace domain specific dataset that consists of highly detailed documentation mixed with fundamental topics</a:t>
            </a:r>
          </a:p>
          <a:p>
            <a:pPr algn="l"/>
            <a:r>
              <a:rPr lang="en-US" sz="2800" b="1">
                <a:ea typeface="+mn-lt"/>
                <a:cs typeface="+mn-lt"/>
              </a:rPr>
              <a:t>Developing QA dataset for aerospace-domain specific models</a:t>
            </a:r>
          </a:p>
          <a:p>
            <a:pPr lvl="1" algn="l"/>
            <a:r>
              <a:rPr lang="en-US" sz="2400">
                <a:ea typeface="+mn-lt"/>
                <a:cs typeface="+mn-lt"/>
              </a:rPr>
              <a:t>Acquiring aerospace-related paperwork that is generally simple and readily available to be inputted in a QA format (question, context, and answer).</a:t>
            </a:r>
          </a:p>
          <a:p>
            <a:pPr lvl="1" algn="l"/>
            <a:r>
              <a:rPr lang="en-US" sz="2400">
                <a:ea typeface="+mn-lt"/>
                <a:cs typeface="+mn-lt"/>
              </a:rPr>
              <a:t>Potentially web scraping from </a:t>
            </a:r>
            <a:r>
              <a:rPr lang="en-US" sz="2400" err="1">
                <a:ea typeface="+mn-lt"/>
                <a:cs typeface="+mn-lt"/>
              </a:rPr>
              <a:t>wikipedia</a:t>
            </a:r>
            <a:r>
              <a:rPr lang="en-US" sz="2400">
                <a:ea typeface="+mn-lt"/>
                <a:cs typeface="+mn-lt"/>
              </a:rPr>
              <a:t> pages, which still requires aerospace expertise on essential basics (Fixed wings, V-TOL, systems, etc.)</a:t>
            </a:r>
          </a:p>
          <a:p>
            <a:pPr algn="l"/>
            <a:r>
              <a:rPr lang="en-US" sz="2800" b="1">
                <a:ea typeface="+mn-lt"/>
                <a:cs typeface="+mn-lt"/>
              </a:rPr>
              <a:t>Implementing RAG for the model in order to make the model inference more intuitive. </a:t>
            </a:r>
          </a:p>
        </p:txBody>
      </p:sp>
      <p:sp>
        <p:nvSpPr>
          <p:cNvPr id="3" name="Title 1">
            <a:extLst>
              <a:ext uri="{FF2B5EF4-FFF2-40B4-BE49-F238E27FC236}">
                <a16:creationId xmlns:a16="http://schemas.microsoft.com/office/drawing/2014/main" id="{58D9E6E6-6A0F-3CA5-2915-4E4AF075FBB3}"/>
              </a:ext>
            </a:extLst>
          </p:cNvPr>
          <p:cNvSpPr txBox="1">
            <a:spLocks/>
          </p:cNvSpPr>
          <p:nvPr/>
        </p:nvSpPr>
        <p:spPr>
          <a:xfrm>
            <a:off x="847770" y="7921221"/>
            <a:ext cx="33776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Future Goals</a:t>
            </a:r>
          </a:p>
        </p:txBody>
      </p:sp>
    </p:spTree>
    <p:extLst>
      <p:ext uri="{BB962C8B-B14F-4D97-AF65-F5344CB8AC3E}">
        <p14:creationId xmlns:p14="http://schemas.microsoft.com/office/powerpoint/2010/main" val="24271895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9906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86025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0"/>
            <a:ext cx="45720" cy="25439077"/>
          </a:xfrm>
          <a:prstGeom prst="rect">
            <a:avLst/>
          </a:prstGeom>
        </p:spPr>
      </p:pic>
      <p:sp>
        <p:nvSpPr>
          <p:cNvPr id="2" name="Content Placeholder 2">
            <a:extLst>
              <a:ext uri="{FF2B5EF4-FFF2-40B4-BE49-F238E27FC236}">
                <a16:creationId xmlns:a16="http://schemas.microsoft.com/office/drawing/2014/main" id="{2C94318E-BD55-2E5A-662D-DA358F99DBF1}"/>
              </a:ext>
            </a:extLst>
          </p:cNvPr>
          <p:cNvSpPr txBox="1">
            <a:spLocks/>
          </p:cNvSpPr>
          <p:nvPr/>
        </p:nvSpPr>
        <p:spPr>
          <a:xfrm>
            <a:off x="847771" y="-4667997"/>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Current reports and documents are not enough that would allow the BERT model to interpret technical questions. </a:t>
            </a:r>
          </a:p>
          <a:p>
            <a:pPr algn="l"/>
            <a:r>
              <a:rPr lang="en-US" sz="2800">
                <a:ea typeface="+mn-lt"/>
                <a:cs typeface="+mn-lt"/>
              </a:rPr>
              <a:t>Requires several more years or outside documents to go further into the domain.</a:t>
            </a:r>
          </a:p>
          <a:p>
            <a:pPr algn="l"/>
            <a:r>
              <a:rPr lang="en-US" sz="2800">
                <a:ea typeface="+mn-lt"/>
                <a:cs typeface="+mn-lt"/>
              </a:rPr>
              <a:t>Evaluation metrics are extremely basic due to the objective scope, new questions, or test cases, should be developed to thoroughly test the capability of future models</a:t>
            </a:r>
          </a:p>
          <a:p>
            <a:pPr algn="l"/>
            <a:endParaRPr lang="en-US" sz="2800">
              <a:ea typeface="+mn-lt"/>
              <a:cs typeface="+mn-lt"/>
            </a:endParaRPr>
          </a:p>
        </p:txBody>
      </p:sp>
      <p:sp>
        <p:nvSpPr>
          <p:cNvPr id="3" name="Title 1">
            <a:extLst>
              <a:ext uri="{FF2B5EF4-FFF2-40B4-BE49-F238E27FC236}">
                <a16:creationId xmlns:a16="http://schemas.microsoft.com/office/drawing/2014/main" id="{D9CAC16D-19A7-5D58-ABBD-BB0C8841DABD}"/>
              </a:ext>
            </a:extLst>
          </p:cNvPr>
          <p:cNvSpPr txBox="1">
            <a:spLocks/>
          </p:cNvSpPr>
          <p:nvPr/>
        </p:nvSpPr>
        <p:spPr>
          <a:xfrm>
            <a:off x="847770" y="-7529810"/>
            <a:ext cx="713799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Limitations and Future Work</a:t>
            </a:r>
          </a:p>
        </p:txBody>
      </p:sp>
      <p:sp>
        <p:nvSpPr>
          <p:cNvPr id="8" name="Content Placeholder 2">
            <a:extLst>
              <a:ext uri="{FF2B5EF4-FFF2-40B4-BE49-F238E27FC236}">
                <a16:creationId xmlns:a16="http://schemas.microsoft.com/office/drawing/2014/main" id="{1D468C05-B6C9-3694-056D-ADE62C0AA692}"/>
              </a:ext>
            </a:extLst>
          </p:cNvPr>
          <p:cNvSpPr txBox="1">
            <a:spLocks/>
          </p:cNvSpPr>
          <p:nvPr/>
        </p:nvSpPr>
        <p:spPr>
          <a:xfrm>
            <a:off x="847771" y="1803145"/>
            <a:ext cx="10515600" cy="4351338"/>
          </a:xfrm>
          <a:prstGeom prst="rect">
            <a:avLst/>
          </a:prstGeom>
        </p:spPr>
        <p:txBody>
          <a:bodyPr vert="horz" lIns="91440" tIns="45720" rIns="91440" bIns="45720" rtlCol="0" anchor="ctr">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a:solidFill>
                  <a:srgbClr val="FFC000"/>
                </a:solidFill>
                <a:ea typeface="+mn-lt"/>
                <a:cs typeface="+mn-lt"/>
              </a:rPr>
              <a:t>Why 512 tokens?</a:t>
            </a:r>
          </a:p>
          <a:p>
            <a:pPr lvl="1" algn="l"/>
            <a:r>
              <a:rPr lang="en-US" sz="2400">
                <a:ea typeface="+mn-lt"/>
                <a:cs typeface="+mn-lt"/>
              </a:rPr>
              <a:t>Due to BERT architecture, the limitation for amount of tokens in one context is due to the input sequence length increases, the computational complexity of calculating the attention scores that comes with each token becomes more expensive.</a:t>
            </a:r>
          </a:p>
          <a:p>
            <a:pPr algn="l"/>
            <a:r>
              <a:rPr lang="en-US" sz="2800" b="1">
                <a:solidFill>
                  <a:srgbClr val="FFC000"/>
                </a:solidFill>
                <a:ea typeface="+mn-lt"/>
                <a:cs typeface="+mn-lt"/>
              </a:rPr>
              <a:t>All reasons to Tokenize:</a:t>
            </a:r>
          </a:p>
          <a:p>
            <a:pPr lvl="1" algn="l"/>
            <a:r>
              <a:rPr lang="en-US" sz="2400" b="1">
                <a:ea typeface="+mn-lt"/>
                <a:cs typeface="+mn-lt"/>
              </a:rPr>
              <a:t>Input Representation</a:t>
            </a:r>
            <a:r>
              <a:rPr lang="en-US" sz="2400">
                <a:ea typeface="+mn-lt"/>
                <a:cs typeface="+mn-lt"/>
              </a:rPr>
              <a:t>: Convert text to numerical tokens for neural network processing</a:t>
            </a:r>
          </a:p>
          <a:p>
            <a:pPr lvl="1" algn="l"/>
            <a:r>
              <a:rPr lang="en-US" sz="2400" b="1">
                <a:ea typeface="+mn-lt"/>
                <a:cs typeface="+mn-lt"/>
              </a:rPr>
              <a:t>Vocabulary Mapping</a:t>
            </a:r>
            <a:r>
              <a:rPr lang="en-US" sz="2400">
                <a:ea typeface="+mn-lt"/>
                <a:cs typeface="+mn-lt"/>
              </a:rPr>
              <a:t>: Map words to unique tokens in BERT's fixed vocabulary</a:t>
            </a:r>
          </a:p>
          <a:p>
            <a:pPr lvl="1" algn="l"/>
            <a:r>
              <a:rPr lang="en-US" sz="2400" b="1">
                <a:ea typeface="+mn-lt"/>
                <a:cs typeface="+mn-lt"/>
              </a:rPr>
              <a:t>Fixed-Length Input</a:t>
            </a:r>
            <a:r>
              <a:rPr lang="en-US" sz="2400">
                <a:ea typeface="+mn-lt"/>
                <a:cs typeface="+mn-lt"/>
              </a:rPr>
              <a:t>: Ensure consistent input dimensions through padding or truncation</a:t>
            </a:r>
          </a:p>
          <a:p>
            <a:pPr lvl="1" algn="l"/>
            <a:r>
              <a:rPr lang="en-US" sz="2400" b="1">
                <a:ea typeface="+mn-lt"/>
                <a:cs typeface="+mn-lt"/>
              </a:rPr>
              <a:t>Special Tokens</a:t>
            </a:r>
            <a:r>
              <a:rPr lang="en-US" sz="2400">
                <a:ea typeface="+mn-lt"/>
                <a:cs typeface="+mn-lt"/>
              </a:rPr>
              <a:t>: Introduce structural tokens like [CLS] and [SEP] for context</a:t>
            </a:r>
          </a:p>
          <a:p>
            <a:pPr lvl="1" algn="l"/>
            <a:r>
              <a:rPr lang="en-US" sz="2400" b="1">
                <a:ea typeface="+mn-lt"/>
                <a:cs typeface="+mn-lt"/>
              </a:rPr>
              <a:t>Segmentation</a:t>
            </a:r>
            <a:r>
              <a:rPr lang="en-US" sz="2400">
                <a:ea typeface="+mn-lt"/>
                <a:cs typeface="+mn-lt"/>
              </a:rPr>
              <a:t>: Handle multi-segment inputs for tasks like question answering</a:t>
            </a:r>
          </a:p>
        </p:txBody>
      </p:sp>
      <p:sp>
        <p:nvSpPr>
          <p:cNvPr id="9" name="Title 1">
            <a:extLst>
              <a:ext uri="{FF2B5EF4-FFF2-40B4-BE49-F238E27FC236}">
                <a16:creationId xmlns:a16="http://schemas.microsoft.com/office/drawing/2014/main" id="{9930971B-6EE0-B31B-79AF-6B88FA885F89}"/>
              </a:ext>
            </a:extLst>
          </p:cNvPr>
          <p:cNvSpPr txBox="1">
            <a:spLocks/>
          </p:cNvSpPr>
          <p:nvPr/>
        </p:nvSpPr>
        <p:spPr>
          <a:xfrm>
            <a:off x="847770" y="770131"/>
            <a:ext cx="33776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FAQ</a:t>
            </a:r>
          </a:p>
        </p:txBody>
      </p:sp>
      <p:sp>
        <p:nvSpPr>
          <p:cNvPr id="4" name="Content Placeholder 2">
            <a:extLst>
              <a:ext uri="{FF2B5EF4-FFF2-40B4-BE49-F238E27FC236}">
                <a16:creationId xmlns:a16="http://schemas.microsoft.com/office/drawing/2014/main" id="{6AFD7E77-2563-D5A8-3E03-36DE045C0E11}"/>
              </a:ext>
            </a:extLst>
          </p:cNvPr>
          <p:cNvSpPr txBox="1">
            <a:spLocks/>
          </p:cNvSpPr>
          <p:nvPr/>
        </p:nvSpPr>
        <p:spPr>
          <a:xfrm>
            <a:off x="878251" y="1061186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Support individuals interested in data analysis, to work on making aerospace domain specific dataset that consists of highly detailed documentation mixed with fundamental topics</a:t>
            </a:r>
          </a:p>
          <a:p>
            <a:pPr algn="l"/>
            <a:r>
              <a:rPr lang="en-US" sz="2800" b="1">
                <a:ea typeface="+mn-lt"/>
                <a:cs typeface="+mn-lt"/>
              </a:rPr>
              <a:t>Developing QA dataset for aerospace-domain specific models</a:t>
            </a:r>
          </a:p>
          <a:p>
            <a:pPr lvl="1" algn="l"/>
            <a:r>
              <a:rPr lang="en-US" sz="2400">
                <a:ea typeface="+mn-lt"/>
                <a:cs typeface="+mn-lt"/>
              </a:rPr>
              <a:t>Acquiring aerospace-related paperwork that is generally simple and readily available to be inputted in a QA format (question, context, and answer).</a:t>
            </a:r>
          </a:p>
          <a:p>
            <a:pPr lvl="1" algn="l"/>
            <a:r>
              <a:rPr lang="en-US" sz="2400">
                <a:ea typeface="+mn-lt"/>
                <a:cs typeface="+mn-lt"/>
              </a:rPr>
              <a:t>Potentially web scraping from </a:t>
            </a:r>
            <a:r>
              <a:rPr lang="en-US" sz="2400" err="1">
                <a:ea typeface="+mn-lt"/>
                <a:cs typeface="+mn-lt"/>
              </a:rPr>
              <a:t>wikipedia</a:t>
            </a:r>
            <a:r>
              <a:rPr lang="en-US" sz="2400">
                <a:ea typeface="+mn-lt"/>
                <a:cs typeface="+mn-lt"/>
              </a:rPr>
              <a:t> pages, which still requires aerospace expertise on essential basics (Fixed wings, V-TOL, systems, etc.)</a:t>
            </a:r>
          </a:p>
          <a:p>
            <a:pPr algn="l"/>
            <a:r>
              <a:rPr lang="en-US" sz="2800" b="1">
                <a:ea typeface="+mn-lt"/>
                <a:cs typeface="+mn-lt"/>
              </a:rPr>
              <a:t>Implementing RAG for the model in order to make the model inference more intuitive. </a:t>
            </a:r>
          </a:p>
        </p:txBody>
      </p:sp>
      <p:sp>
        <p:nvSpPr>
          <p:cNvPr id="7" name="Title 1">
            <a:extLst>
              <a:ext uri="{FF2B5EF4-FFF2-40B4-BE49-F238E27FC236}">
                <a16:creationId xmlns:a16="http://schemas.microsoft.com/office/drawing/2014/main" id="{4A7794C8-BDF4-8379-0466-A5DA90ABEF1F}"/>
              </a:ext>
            </a:extLst>
          </p:cNvPr>
          <p:cNvSpPr txBox="1">
            <a:spLocks/>
          </p:cNvSpPr>
          <p:nvPr/>
        </p:nvSpPr>
        <p:spPr>
          <a:xfrm>
            <a:off x="878250" y="7811011"/>
            <a:ext cx="33776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Future Goals</a:t>
            </a:r>
          </a:p>
        </p:txBody>
      </p:sp>
      <p:pic>
        <p:nvPicPr>
          <p:cNvPr id="13" name="Graphic 12">
            <a:extLst>
              <a:ext uri="{FF2B5EF4-FFF2-40B4-BE49-F238E27FC236}">
                <a16:creationId xmlns:a16="http://schemas.microsoft.com/office/drawing/2014/main" id="{D1EDA175-47E8-E811-72B0-AFAAD0927E5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08383" y="21631369"/>
            <a:ext cx="3589554" cy="1459168"/>
          </a:xfrm>
          <a:prstGeom prst="rect">
            <a:avLst/>
          </a:prstGeom>
        </p:spPr>
      </p:pic>
      <p:pic>
        <p:nvPicPr>
          <p:cNvPr id="14" name="Graphic 13">
            <a:extLst>
              <a:ext uri="{FF2B5EF4-FFF2-40B4-BE49-F238E27FC236}">
                <a16:creationId xmlns:a16="http://schemas.microsoft.com/office/drawing/2014/main" id="{440DF401-282C-F4B0-33F2-95E1A11DA8A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83896" y="20151544"/>
            <a:ext cx="1959222" cy="1492738"/>
          </a:xfrm>
          <a:prstGeom prst="rect">
            <a:avLst/>
          </a:prstGeom>
        </p:spPr>
      </p:pic>
      <p:pic>
        <p:nvPicPr>
          <p:cNvPr id="15" name="Graphic 14">
            <a:extLst>
              <a:ext uri="{FF2B5EF4-FFF2-40B4-BE49-F238E27FC236}">
                <a16:creationId xmlns:a16="http://schemas.microsoft.com/office/drawing/2014/main" id="{25D23C6D-FB53-C646-A903-C84CC3E4643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78101" y="15446463"/>
            <a:ext cx="1840240" cy="2453654"/>
          </a:xfrm>
          <a:prstGeom prst="rect">
            <a:avLst/>
          </a:prstGeom>
        </p:spPr>
      </p:pic>
      <p:pic>
        <p:nvPicPr>
          <p:cNvPr id="16" name="Graphic 15">
            <a:extLst>
              <a:ext uri="{FF2B5EF4-FFF2-40B4-BE49-F238E27FC236}">
                <a16:creationId xmlns:a16="http://schemas.microsoft.com/office/drawing/2014/main" id="{81F3D2DF-8C17-9D68-B402-E087CB56C47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836125" y="15704295"/>
            <a:ext cx="2190910" cy="2714112"/>
          </a:xfrm>
          <a:prstGeom prst="rect">
            <a:avLst/>
          </a:prstGeom>
        </p:spPr>
      </p:pic>
      <p:pic>
        <p:nvPicPr>
          <p:cNvPr id="17" name="Graphic 16">
            <a:extLst>
              <a:ext uri="{FF2B5EF4-FFF2-40B4-BE49-F238E27FC236}">
                <a16:creationId xmlns:a16="http://schemas.microsoft.com/office/drawing/2014/main" id="{22FD6922-F7D5-D2FC-5204-8CEE1BB9CC7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572514" y="17848022"/>
            <a:ext cx="2572154" cy="2051602"/>
          </a:xfrm>
          <a:prstGeom prst="rect">
            <a:avLst/>
          </a:prstGeom>
        </p:spPr>
      </p:pic>
      <p:sp>
        <p:nvSpPr>
          <p:cNvPr id="18" name="Content Placeholder 2">
            <a:extLst>
              <a:ext uri="{FF2B5EF4-FFF2-40B4-BE49-F238E27FC236}">
                <a16:creationId xmlns:a16="http://schemas.microsoft.com/office/drawing/2014/main" id="{BDEECC35-ABF7-806F-05A7-DB6821B3CD75}"/>
              </a:ext>
            </a:extLst>
          </p:cNvPr>
          <p:cNvSpPr txBox="1">
            <a:spLocks/>
          </p:cNvSpPr>
          <p:nvPr/>
        </p:nvSpPr>
        <p:spPr>
          <a:xfrm>
            <a:off x="4290646" y="19080480"/>
            <a:ext cx="3610706" cy="10668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800" b="1" dirty="0">
                <a:latin typeface="Sylfaen" panose="010A0502050306030303" pitchFamily="18" charset="0"/>
                <a:ea typeface="+mn-lt"/>
                <a:cs typeface="+mn-lt"/>
              </a:rPr>
              <a:t>Questions?</a:t>
            </a:r>
          </a:p>
        </p:txBody>
      </p:sp>
    </p:spTree>
    <p:extLst>
      <p:ext uri="{BB962C8B-B14F-4D97-AF65-F5344CB8AC3E}">
        <p14:creationId xmlns:p14="http://schemas.microsoft.com/office/powerpoint/2010/main" val="32805952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9906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86025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0"/>
            <a:ext cx="45720" cy="25439077"/>
          </a:xfrm>
          <a:prstGeom prst="rect">
            <a:avLst/>
          </a:prstGeom>
        </p:spPr>
      </p:pic>
      <p:sp>
        <p:nvSpPr>
          <p:cNvPr id="8" name="Content Placeholder 2">
            <a:extLst>
              <a:ext uri="{FF2B5EF4-FFF2-40B4-BE49-F238E27FC236}">
                <a16:creationId xmlns:a16="http://schemas.microsoft.com/office/drawing/2014/main" id="{1D468C05-B6C9-3694-056D-ADE62C0AA692}"/>
              </a:ext>
            </a:extLst>
          </p:cNvPr>
          <p:cNvSpPr txBox="1">
            <a:spLocks/>
          </p:cNvSpPr>
          <p:nvPr/>
        </p:nvSpPr>
        <p:spPr>
          <a:xfrm>
            <a:off x="847770" y="1917987"/>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rgbClr val="FFC000"/>
                </a:solidFill>
                <a:ea typeface="+mn-lt"/>
                <a:cs typeface="+mn-lt"/>
              </a:rPr>
              <a:t>Exact Match (EM)</a:t>
            </a:r>
          </a:p>
          <a:p>
            <a:pPr lvl="1" algn="l"/>
            <a:r>
              <a:rPr lang="en-US" sz="2800" dirty="0">
                <a:ea typeface="+mn-lt"/>
                <a:cs typeface="+mn-lt"/>
              </a:rPr>
              <a:t>This represents the percentage of predictions that exactly match the ground truth answers. You can plot this as a line chart with epochs on the x-axis and EM values on the y-axis.</a:t>
            </a:r>
          </a:p>
          <a:p>
            <a:pPr algn="l"/>
            <a:r>
              <a:rPr lang="en-US" sz="2800" b="1" dirty="0">
                <a:solidFill>
                  <a:srgbClr val="FFC000"/>
                </a:solidFill>
                <a:ea typeface="+mn-lt"/>
                <a:cs typeface="+mn-lt"/>
              </a:rPr>
              <a:t>Token-Level F1 Score</a:t>
            </a:r>
          </a:p>
          <a:p>
            <a:pPr lvl="1" algn="l"/>
            <a:r>
              <a:rPr lang="en-US" sz="2800" dirty="0">
                <a:ea typeface="+mn-lt"/>
                <a:cs typeface="+mn-lt"/>
              </a:rPr>
              <a:t>This measures the accuracy of the model's predictions by computing the harmonic mean of precision and recall. Similar to EM, you can plot this as a line chart with epochs on the x-axis and F1 scores on the y-axis.</a:t>
            </a:r>
          </a:p>
        </p:txBody>
      </p:sp>
      <p:sp>
        <p:nvSpPr>
          <p:cNvPr id="9" name="Title 1">
            <a:extLst>
              <a:ext uri="{FF2B5EF4-FFF2-40B4-BE49-F238E27FC236}">
                <a16:creationId xmlns:a16="http://schemas.microsoft.com/office/drawing/2014/main" id="{9930971B-6EE0-B31B-79AF-6B88FA885F89}"/>
              </a:ext>
            </a:extLst>
          </p:cNvPr>
          <p:cNvSpPr txBox="1">
            <a:spLocks/>
          </p:cNvSpPr>
          <p:nvPr/>
        </p:nvSpPr>
        <p:spPr>
          <a:xfrm>
            <a:off x="847770" y="770131"/>
            <a:ext cx="33776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FAQ</a:t>
            </a:r>
          </a:p>
        </p:txBody>
      </p:sp>
      <p:sp>
        <p:nvSpPr>
          <p:cNvPr id="10" name="Content Placeholder 2">
            <a:extLst>
              <a:ext uri="{FF2B5EF4-FFF2-40B4-BE49-F238E27FC236}">
                <a16:creationId xmlns:a16="http://schemas.microsoft.com/office/drawing/2014/main" id="{11D2248A-649F-FCA5-F5BA-0619FB23520E}"/>
              </a:ext>
            </a:extLst>
          </p:cNvPr>
          <p:cNvSpPr txBox="1">
            <a:spLocks/>
          </p:cNvSpPr>
          <p:nvPr/>
        </p:nvSpPr>
        <p:spPr>
          <a:xfrm>
            <a:off x="4290646" y="19457964"/>
            <a:ext cx="3610706" cy="10668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6000" b="1">
                <a:latin typeface="All rights reserved" panose="02000000000000000000" pitchFamily="2" charset="0"/>
                <a:ea typeface="+mn-lt"/>
                <a:cs typeface="+mn-lt"/>
              </a:rPr>
              <a:t>Questions?</a:t>
            </a:r>
          </a:p>
        </p:txBody>
      </p:sp>
      <p:pic>
        <p:nvPicPr>
          <p:cNvPr id="13" name="Graphic 12">
            <a:extLst>
              <a:ext uri="{FF2B5EF4-FFF2-40B4-BE49-F238E27FC236}">
                <a16:creationId xmlns:a16="http://schemas.microsoft.com/office/drawing/2014/main" id="{D1EDA175-47E8-E811-72B0-AFAAD0927E5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08383" y="21631369"/>
            <a:ext cx="3589554" cy="1459168"/>
          </a:xfrm>
          <a:prstGeom prst="rect">
            <a:avLst/>
          </a:prstGeom>
        </p:spPr>
      </p:pic>
      <p:pic>
        <p:nvPicPr>
          <p:cNvPr id="14" name="Graphic 13">
            <a:extLst>
              <a:ext uri="{FF2B5EF4-FFF2-40B4-BE49-F238E27FC236}">
                <a16:creationId xmlns:a16="http://schemas.microsoft.com/office/drawing/2014/main" id="{440DF401-282C-F4B0-33F2-95E1A11DA8A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83896" y="20151544"/>
            <a:ext cx="1959222" cy="1492738"/>
          </a:xfrm>
          <a:prstGeom prst="rect">
            <a:avLst/>
          </a:prstGeom>
        </p:spPr>
      </p:pic>
      <p:pic>
        <p:nvPicPr>
          <p:cNvPr id="15" name="Graphic 14">
            <a:extLst>
              <a:ext uri="{FF2B5EF4-FFF2-40B4-BE49-F238E27FC236}">
                <a16:creationId xmlns:a16="http://schemas.microsoft.com/office/drawing/2014/main" id="{25D23C6D-FB53-C646-A903-C84CC3E4643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78101" y="15446463"/>
            <a:ext cx="1840240" cy="2453654"/>
          </a:xfrm>
          <a:prstGeom prst="rect">
            <a:avLst/>
          </a:prstGeom>
        </p:spPr>
      </p:pic>
      <p:pic>
        <p:nvPicPr>
          <p:cNvPr id="16" name="Graphic 15">
            <a:extLst>
              <a:ext uri="{FF2B5EF4-FFF2-40B4-BE49-F238E27FC236}">
                <a16:creationId xmlns:a16="http://schemas.microsoft.com/office/drawing/2014/main" id="{81F3D2DF-8C17-9D68-B402-E087CB56C47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836125" y="15704295"/>
            <a:ext cx="2190910" cy="2714112"/>
          </a:xfrm>
          <a:prstGeom prst="rect">
            <a:avLst/>
          </a:prstGeom>
        </p:spPr>
      </p:pic>
      <p:pic>
        <p:nvPicPr>
          <p:cNvPr id="17" name="Graphic 16">
            <a:extLst>
              <a:ext uri="{FF2B5EF4-FFF2-40B4-BE49-F238E27FC236}">
                <a16:creationId xmlns:a16="http://schemas.microsoft.com/office/drawing/2014/main" id="{22FD6922-F7D5-D2FC-5204-8CEE1BB9CC7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572514" y="17848022"/>
            <a:ext cx="2572154" cy="2051602"/>
          </a:xfrm>
          <a:prstGeom prst="rect">
            <a:avLst/>
          </a:prstGeom>
        </p:spPr>
      </p:pic>
    </p:spTree>
    <p:extLst>
      <p:ext uri="{BB962C8B-B14F-4D97-AF65-F5344CB8AC3E}">
        <p14:creationId xmlns:p14="http://schemas.microsoft.com/office/powerpoint/2010/main" val="2613962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9906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86025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0"/>
            <a:ext cx="45720" cy="25439077"/>
          </a:xfrm>
          <a:prstGeom prst="rect">
            <a:avLst/>
          </a:prstGeom>
        </p:spPr>
      </p:pic>
      <p:sp>
        <p:nvSpPr>
          <p:cNvPr id="8" name="Content Placeholder 2">
            <a:extLst>
              <a:ext uri="{FF2B5EF4-FFF2-40B4-BE49-F238E27FC236}">
                <a16:creationId xmlns:a16="http://schemas.microsoft.com/office/drawing/2014/main" id="{1D468C05-B6C9-3694-056D-ADE62C0AA692}"/>
              </a:ext>
            </a:extLst>
          </p:cNvPr>
          <p:cNvSpPr txBox="1">
            <a:spLocks/>
          </p:cNvSpPr>
          <p:nvPr/>
        </p:nvSpPr>
        <p:spPr>
          <a:xfrm>
            <a:off x="847770" y="1917987"/>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solidFill>
                  <a:srgbClr val="FFC000"/>
                </a:solidFill>
                <a:ea typeface="+mn-lt"/>
                <a:cs typeface="+mn-lt"/>
              </a:rPr>
              <a:t>BLEU Score</a:t>
            </a:r>
          </a:p>
          <a:p>
            <a:pPr lvl="1" algn="l"/>
            <a:r>
              <a:rPr lang="en-US" sz="2400" dirty="0">
                <a:ea typeface="+mn-lt"/>
                <a:cs typeface="+mn-lt"/>
              </a:rPr>
              <a:t>BLEU (Bilingual Evaluation Understudy) is a metric used for evaluating the quality of text which has been machine-translated from one natural language to another. It measures how many n-grams in the generated text match the reference text. You can also plot this as a line chart with epochs on the x-axis and BLEU scores on the y-axis.</a:t>
            </a:r>
          </a:p>
          <a:p>
            <a:pPr algn="l"/>
            <a:r>
              <a:rPr lang="en-US" b="1" dirty="0">
                <a:solidFill>
                  <a:srgbClr val="FFC000"/>
                </a:solidFill>
                <a:ea typeface="+mn-lt"/>
                <a:cs typeface="+mn-lt"/>
              </a:rPr>
              <a:t>ROUGE Score</a:t>
            </a:r>
          </a:p>
          <a:p>
            <a:pPr lvl="1" algn="l"/>
            <a:r>
              <a:rPr lang="en-US" sz="2400" dirty="0">
                <a:ea typeface="+mn-lt"/>
                <a:cs typeface="+mn-lt"/>
              </a:rPr>
              <a:t>ROUGE (Recall-Oriented Understudy for Gisting Evaluation) is a metric used for evaluating automatic summarization and machine translation. It measures the overlap between the generated text and the reference summaries in terms of n-grams. Again, you can plot this as a line chart with epochs on the x-axis and ROUGE scores on the y-axis.</a:t>
            </a:r>
          </a:p>
        </p:txBody>
      </p:sp>
      <p:sp>
        <p:nvSpPr>
          <p:cNvPr id="9" name="Title 1">
            <a:extLst>
              <a:ext uri="{FF2B5EF4-FFF2-40B4-BE49-F238E27FC236}">
                <a16:creationId xmlns:a16="http://schemas.microsoft.com/office/drawing/2014/main" id="{9930971B-6EE0-B31B-79AF-6B88FA885F89}"/>
              </a:ext>
            </a:extLst>
          </p:cNvPr>
          <p:cNvSpPr txBox="1">
            <a:spLocks/>
          </p:cNvSpPr>
          <p:nvPr/>
        </p:nvSpPr>
        <p:spPr>
          <a:xfrm>
            <a:off x="847770" y="770131"/>
            <a:ext cx="33776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FAQ</a:t>
            </a:r>
          </a:p>
        </p:txBody>
      </p:sp>
      <p:sp>
        <p:nvSpPr>
          <p:cNvPr id="10" name="Content Placeholder 2">
            <a:extLst>
              <a:ext uri="{FF2B5EF4-FFF2-40B4-BE49-F238E27FC236}">
                <a16:creationId xmlns:a16="http://schemas.microsoft.com/office/drawing/2014/main" id="{11D2248A-649F-FCA5-F5BA-0619FB23520E}"/>
              </a:ext>
            </a:extLst>
          </p:cNvPr>
          <p:cNvSpPr txBox="1">
            <a:spLocks/>
          </p:cNvSpPr>
          <p:nvPr/>
        </p:nvSpPr>
        <p:spPr>
          <a:xfrm>
            <a:off x="4290646" y="19457964"/>
            <a:ext cx="3610706" cy="10668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6000" b="1">
                <a:latin typeface="All rights reserved" panose="02000000000000000000" pitchFamily="2" charset="0"/>
                <a:ea typeface="+mn-lt"/>
                <a:cs typeface="+mn-lt"/>
              </a:rPr>
              <a:t>Questions?</a:t>
            </a:r>
          </a:p>
        </p:txBody>
      </p:sp>
      <p:pic>
        <p:nvPicPr>
          <p:cNvPr id="13" name="Graphic 12">
            <a:extLst>
              <a:ext uri="{FF2B5EF4-FFF2-40B4-BE49-F238E27FC236}">
                <a16:creationId xmlns:a16="http://schemas.microsoft.com/office/drawing/2014/main" id="{D1EDA175-47E8-E811-72B0-AFAAD0927E5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08383" y="21631369"/>
            <a:ext cx="3589554" cy="1459168"/>
          </a:xfrm>
          <a:prstGeom prst="rect">
            <a:avLst/>
          </a:prstGeom>
        </p:spPr>
      </p:pic>
      <p:pic>
        <p:nvPicPr>
          <p:cNvPr id="14" name="Graphic 13">
            <a:extLst>
              <a:ext uri="{FF2B5EF4-FFF2-40B4-BE49-F238E27FC236}">
                <a16:creationId xmlns:a16="http://schemas.microsoft.com/office/drawing/2014/main" id="{440DF401-282C-F4B0-33F2-95E1A11DA8A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83896" y="20151544"/>
            <a:ext cx="1959222" cy="1492738"/>
          </a:xfrm>
          <a:prstGeom prst="rect">
            <a:avLst/>
          </a:prstGeom>
        </p:spPr>
      </p:pic>
      <p:pic>
        <p:nvPicPr>
          <p:cNvPr id="15" name="Graphic 14">
            <a:extLst>
              <a:ext uri="{FF2B5EF4-FFF2-40B4-BE49-F238E27FC236}">
                <a16:creationId xmlns:a16="http://schemas.microsoft.com/office/drawing/2014/main" id="{25D23C6D-FB53-C646-A903-C84CC3E4643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78101" y="15446463"/>
            <a:ext cx="1840240" cy="2453654"/>
          </a:xfrm>
          <a:prstGeom prst="rect">
            <a:avLst/>
          </a:prstGeom>
        </p:spPr>
      </p:pic>
      <p:pic>
        <p:nvPicPr>
          <p:cNvPr id="16" name="Graphic 15">
            <a:extLst>
              <a:ext uri="{FF2B5EF4-FFF2-40B4-BE49-F238E27FC236}">
                <a16:creationId xmlns:a16="http://schemas.microsoft.com/office/drawing/2014/main" id="{81F3D2DF-8C17-9D68-B402-E087CB56C47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836125" y="15704295"/>
            <a:ext cx="2190910" cy="2714112"/>
          </a:xfrm>
          <a:prstGeom prst="rect">
            <a:avLst/>
          </a:prstGeom>
        </p:spPr>
      </p:pic>
      <p:pic>
        <p:nvPicPr>
          <p:cNvPr id="17" name="Graphic 16">
            <a:extLst>
              <a:ext uri="{FF2B5EF4-FFF2-40B4-BE49-F238E27FC236}">
                <a16:creationId xmlns:a16="http://schemas.microsoft.com/office/drawing/2014/main" id="{22FD6922-F7D5-D2FC-5204-8CEE1BB9CC7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572514" y="17848022"/>
            <a:ext cx="2572154" cy="2051602"/>
          </a:xfrm>
          <a:prstGeom prst="rect">
            <a:avLst/>
          </a:prstGeom>
        </p:spPr>
      </p:pic>
    </p:spTree>
    <p:extLst>
      <p:ext uri="{BB962C8B-B14F-4D97-AF65-F5344CB8AC3E}">
        <p14:creationId xmlns:p14="http://schemas.microsoft.com/office/powerpoint/2010/main" val="3877676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91E2F0E-009C-833B-A9C7-B86A27A203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604914"/>
            <a:ext cx="18197626" cy="9662160"/>
          </a:xfrm>
          <a:prstGeom prst="rect">
            <a:avLst/>
          </a:prstGeom>
        </p:spPr>
      </p:pic>
      <p:pic>
        <p:nvPicPr>
          <p:cNvPr id="9" name="Graphic 8">
            <a:extLst>
              <a:ext uri="{FF2B5EF4-FFF2-40B4-BE49-F238E27FC236}">
                <a16:creationId xmlns:a16="http://schemas.microsoft.com/office/drawing/2014/main" id="{1A2E7F5B-0000-2086-20F3-2E17DFD612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7399539"/>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0"/>
            <a:ext cx="45720" cy="25439077"/>
          </a:xfrm>
          <a:prstGeom prst="rect">
            <a:avLst/>
          </a:prstGeom>
        </p:spPr>
      </p:pic>
      <p:pic>
        <p:nvPicPr>
          <p:cNvPr id="17" name="Picture 16">
            <a:extLst>
              <a:ext uri="{FF2B5EF4-FFF2-40B4-BE49-F238E27FC236}">
                <a16:creationId xmlns:a16="http://schemas.microsoft.com/office/drawing/2014/main" id="{A9D28594-9117-91E4-A668-F63859001AF4}"/>
              </a:ext>
            </a:extLst>
          </p:cNvPr>
          <p:cNvPicPr>
            <a:picLocks noChangeAspect="1"/>
          </p:cNvPicPr>
          <p:nvPr/>
        </p:nvPicPr>
        <p:blipFill>
          <a:blip r:embed="rId9"/>
          <a:stretch>
            <a:fillRect/>
          </a:stretch>
        </p:blipFill>
        <p:spPr>
          <a:xfrm>
            <a:off x="1971698" y="9636620"/>
            <a:ext cx="8248603" cy="1609483"/>
          </a:xfrm>
          <a:prstGeom prst="rect">
            <a:avLst/>
          </a:prstGeom>
        </p:spPr>
      </p:pic>
      <p:sp>
        <p:nvSpPr>
          <p:cNvPr id="20" name="Title 1">
            <a:extLst>
              <a:ext uri="{FF2B5EF4-FFF2-40B4-BE49-F238E27FC236}">
                <a16:creationId xmlns:a16="http://schemas.microsoft.com/office/drawing/2014/main" id="{2ECB063F-8FC0-DC00-970F-D17C7171E9CE}"/>
              </a:ext>
            </a:extLst>
          </p:cNvPr>
          <p:cNvSpPr txBox="1">
            <a:spLocks/>
          </p:cNvSpPr>
          <p:nvPr/>
        </p:nvSpPr>
        <p:spPr>
          <a:xfrm>
            <a:off x="863824" y="770131"/>
            <a:ext cx="3159117"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The Problem</a:t>
            </a:r>
          </a:p>
        </p:txBody>
      </p:sp>
      <p:sp>
        <p:nvSpPr>
          <p:cNvPr id="21" name="Content Placeholder 2">
            <a:extLst>
              <a:ext uri="{FF2B5EF4-FFF2-40B4-BE49-F238E27FC236}">
                <a16:creationId xmlns:a16="http://schemas.microsoft.com/office/drawing/2014/main" id="{C37A4C25-DBE9-7D5E-5D86-F84307865572}"/>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ea typeface="+mn-lt"/>
                <a:cs typeface="+mn-lt"/>
              </a:rPr>
              <a:t>Create a virtual assistant for the SUAS project, leveraging project documentation such as RFP, Reports, Student Documentation, etc. to streamline information access over years and decades.</a:t>
            </a:r>
            <a:endParaRPr lang="en-US" sz="2800" dirty="0"/>
          </a:p>
          <a:p>
            <a:endParaRPr lang="en-US" sz="2800" dirty="0"/>
          </a:p>
        </p:txBody>
      </p:sp>
      <p:sp>
        <p:nvSpPr>
          <p:cNvPr id="2" name="Content Placeholder 2">
            <a:extLst>
              <a:ext uri="{FF2B5EF4-FFF2-40B4-BE49-F238E27FC236}">
                <a16:creationId xmlns:a16="http://schemas.microsoft.com/office/drawing/2014/main" id="{BE090A86-37EF-6706-3AD2-D47A5D4756FD}"/>
              </a:ext>
            </a:extLst>
          </p:cNvPr>
          <p:cNvSpPr txBox="1">
            <a:spLocks/>
          </p:cNvSpPr>
          <p:nvPr/>
        </p:nvSpPr>
        <p:spPr>
          <a:xfrm>
            <a:off x="2167019" y="10876293"/>
            <a:ext cx="7838820" cy="1178024"/>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a:ea typeface="+mn-lt"/>
                <a:cs typeface="+mn-lt"/>
              </a:rPr>
              <a:t>Marvin Sevilla; Marc Cruz; Dennis </a:t>
            </a:r>
            <a:r>
              <a:rPr lang="en-US" sz="2800" err="1">
                <a:ea typeface="+mn-lt"/>
                <a:cs typeface="+mn-lt"/>
              </a:rPr>
              <a:t>Uryeu</a:t>
            </a:r>
            <a:endParaRPr lang="en-US" sz="2800"/>
          </a:p>
        </p:txBody>
      </p:sp>
    </p:spTree>
    <p:extLst>
      <p:ext uri="{BB962C8B-B14F-4D97-AF65-F5344CB8AC3E}">
        <p14:creationId xmlns:p14="http://schemas.microsoft.com/office/powerpoint/2010/main" val="33391472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95018"/>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7399539"/>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0"/>
            <a:ext cx="45720" cy="25439077"/>
          </a:xfrm>
          <a:prstGeom prst="rect">
            <a:avLst/>
          </a:prstGeom>
        </p:spPr>
      </p:pic>
      <p:sp>
        <p:nvSpPr>
          <p:cNvPr id="20" name="Title 1">
            <a:extLst>
              <a:ext uri="{FF2B5EF4-FFF2-40B4-BE49-F238E27FC236}">
                <a16:creationId xmlns:a16="http://schemas.microsoft.com/office/drawing/2014/main" id="{2ECB063F-8FC0-DC00-970F-D17C7171E9CE}"/>
              </a:ext>
            </a:extLst>
          </p:cNvPr>
          <p:cNvSpPr txBox="1">
            <a:spLocks/>
          </p:cNvSpPr>
          <p:nvPr/>
        </p:nvSpPr>
        <p:spPr>
          <a:xfrm>
            <a:off x="863824" y="770131"/>
            <a:ext cx="3159117"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The Problem</a:t>
            </a:r>
          </a:p>
        </p:txBody>
      </p:sp>
      <p:sp>
        <p:nvSpPr>
          <p:cNvPr id="21" name="Content Placeholder 2">
            <a:extLst>
              <a:ext uri="{FF2B5EF4-FFF2-40B4-BE49-F238E27FC236}">
                <a16:creationId xmlns:a16="http://schemas.microsoft.com/office/drawing/2014/main" id="{C37A4C25-DBE9-7D5E-5D86-F84307865572}"/>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ea typeface="+mn-lt"/>
                <a:cs typeface="+mn-lt"/>
              </a:rPr>
              <a:t>Create a </a:t>
            </a:r>
            <a:r>
              <a:rPr lang="en-US" sz="2800" b="1" dirty="0">
                <a:solidFill>
                  <a:srgbClr val="FFC000"/>
                </a:solidFill>
                <a:ea typeface="+mn-lt"/>
                <a:cs typeface="+mn-lt"/>
              </a:rPr>
              <a:t>virtual assistant </a:t>
            </a:r>
            <a:r>
              <a:rPr lang="en-US" sz="2800" dirty="0">
                <a:ea typeface="+mn-lt"/>
                <a:cs typeface="+mn-lt"/>
              </a:rPr>
              <a:t>for the SUAS project, </a:t>
            </a:r>
            <a:r>
              <a:rPr lang="en-US" sz="2800" b="1" dirty="0">
                <a:solidFill>
                  <a:srgbClr val="FFC000"/>
                </a:solidFill>
                <a:ea typeface="+mn-lt"/>
                <a:cs typeface="+mn-lt"/>
              </a:rPr>
              <a:t>leveraging project documentation </a:t>
            </a:r>
            <a:r>
              <a:rPr lang="en-US" sz="2800" dirty="0">
                <a:ea typeface="+mn-lt"/>
                <a:cs typeface="+mn-lt"/>
              </a:rPr>
              <a:t>such as RFP, Reports, Student Documentation, etc. </a:t>
            </a:r>
            <a:r>
              <a:rPr lang="en-US" sz="2800" b="1" dirty="0">
                <a:solidFill>
                  <a:srgbClr val="FFC000"/>
                </a:solidFill>
                <a:ea typeface="+mn-lt"/>
                <a:cs typeface="+mn-lt"/>
              </a:rPr>
              <a:t>to streamline information access </a:t>
            </a:r>
            <a:r>
              <a:rPr lang="en-US" sz="2800" dirty="0">
                <a:ea typeface="+mn-lt"/>
                <a:cs typeface="+mn-lt"/>
              </a:rPr>
              <a:t>over years and decades.</a:t>
            </a:r>
            <a:endParaRPr lang="en-US" sz="2800" dirty="0"/>
          </a:p>
          <a:p>
            <a:endParaRPr lang="en-US" sz="2800" dirty="0"/>
          </a:p>
        </p:txBody>
      </p:sp>
      <p:sp>
        <p:nvSpPr>
          <p:cNvPr id="15" name="Title 1">
            <a:extLst>
              <a:ext uri="{FF2B5EF4-FFF2-40B4-BE49-F238E27FC236}">
                <a16:creationId xmlns:a16="http://schemas.microsoft.com/office/drawing/2014/main" id="{86E12D23-C963-F51E-1266-E95A978A4692}"/>
              </a:ext>
            </a:extLst>
          </p:cNvPr>
          <p:cNvSpPr txBox="1">
            <a:spLocks/>
          </p:cNvSpPr>
          <p:nvPr/>
        </p:nvSpPr>
        <p:spPr>
          <a:xfrm>
            <a:off x="1311227" y="7135763"/>
            <a:ext cx="25691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Objectives</a:t>
            </a:r>
          </a:p>
        </p:txBody>
      </p:sp>
      <p:sp>
        <p:nvSpPr>
          <p:cNvPr id="16" name="Content Placeholder 2">
            <a:extLst>
              <a:ext uri="{FF2B5EF4-FFF2-40B4-BE49-F238E27FC236}">
                <a16:creationId xmlns:a16="http://schemas.microsoft.com/office/drawing/2014/main" id="{FB1A925D-0FD7-0F59-83D2-406593351917}"/>
              </a:ext>
            </a:extLst>
          </p:cNvPr>
          <p:cNvSpPr txBox="1">
            <a:spLocks/>
          </p:cNvSpPr>
          <p:nvPr/>
        </p:nvSpPr>
        <p:spPr>
          <a:xfrm>
            <a:off x="1000171" y="10349268"/>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Develop a Machine Learning model that is capable of answering basic questions about SUAS</a:t>
            </a:r>
          </a:p>
          <a:p>
            <a:pPr algn="l"/>
            <a:r>
              <a:rPr lang="en-US" sz="2800">
                <a:ea typeface="+mn-lt"/>
                <a:cs typeface="+mn-lt"/>
              </a:rPr>
              <a:t>	e.g. “What is SUAS?”</a:t>
            </a:r>
          </a:p>
          <a:p>
            <a:pPr algn="l"/>
            <a:endParaRPr lang="en-US" sz="2800">
              <a:ea typeface="+mn-lt"/>
              <a:cs typeface="+mn-lt"/>
            </a:endParaRPr>
          </a:p>
          <a:p>
            <a:pPr algn="l"/>
            <a:r>
              <a:rPr lang="en-US" sz="2800">
                <a:ea typeface="+mn-lt"/>
                <a:cs typeface="+mn-lt"/>
              </a:rPr>
              <a:t>	</a:t>
            </a:r>
            <a:r>
              <a:rPr lang="en-US" sz="2800" i="1">
                <a:ea typeface="+mn-lt"/>
                <a:cs typeface="+mn-lt"/>
              </a:rPr>
              <a:t>Sub-Objective</a:t>
            </a:r>
            <a:r>
              <a:rPr lang="en-US" sz="2800">
                <a:ea typeface="+mn-lt"/>
                <a:cs typeface="+mn-lt"/>
              </a:rPr>
              <a:t>: Accept advanced questions</a:t>
            </a:r>
          </a:p>
          <a:p>
            <a:pPr lvl="3" algn="l"/>
            <a:r>
              <a:rPr lang="en-US" sz="2000">
                <a:ea typeface="+mn-lt"/>
                <a:cs typeface="+mn-lt"/>
              </a:rPr>
              <a:t>e.g. “For the OBC trade study, which of the three components were chosen?”</a:t>
            </a:r>
          </a:p>
        </p:txBody>
      </p:sp>
    </p:spTree>
    <p:extLst>
      <p:ext uri="{BB962C8B-B14F-4D97-AF65-F5344CB8AC3E}">
        <p14:creationId xmlns:p14="http://schemas.microsoft.com/office/powerpoint/2010/main" val="35534085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936570"/>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85805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9331578"/>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9331578"/>
            <a:ext cx="45720" cy="25439077"/>
          </a:xfrm>
          <a:prstGeom prst="rect">
            <a:avLst/>
          </a:prstGeom>
        </p:spPr>
      </p:pic>
      <p:sp>
        <p:nvSpPr>
          <p:cNvPr id="20" name="Title 1">
            <a:extLst>
              <a:ext uri="{FF2B5EF4-FFF2-40B4-BE49-F238E27FC236}">
                <a16:creationId xmlns:a16="http://schemas.microsoft.com/office/drawing/2014/main" id="{2ECB063F-8FC0-DC00-970F-D17C7171E9CE}"/>
              </a:ext>
            </a:extLst>
          </p:cNvPr>
          <p:cNvSpPr txBox="1">
            <a:spLocks/>
          </p:cNvSpPr>
          <p:nvPr/>
        </p:nvSpPr>
        <p:spPr>
          <a:xfrm>
            <a:off x="863824" y="-8373874"/>
            <a:ext cx="3159117" cy="814710"/>
          </a:xfrm>
          <a:prstGeom prst="rect">
            <a:avLst/>
          </a:prstGeom>
          <a:solidFill>
            <a:schemeClr val="bg1"/>
          </a:solidFill>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a:t>The Problem</a:t>
            </a:r>
          </a:p>
        </p:txBody>
      </p:sp>
      <p:sp>
        <p:nvSpPr>
          <p:cNvPr id="21" name="Content Placeholder 2">
            <a:extLst>
              <a:ext uri="{FF2B5EF4-FFF2-40B4-BE49-F238E27FC236}">
                <a16:creationId xmlns:a16="http://schemas.microsoft.com/office/drawing/2014/main" id="{C37A4C25-DBE9-7D5E-5D86-F84307865572}"/>
              </a:ext>
            </a:extLst>
          </p:cNvPr>
          <p:cNvSpPr txBox="1">
            <a:spLocks/>
          </p:cNvSpPr>
          <p:nvPr/>
        </p:nvSpPr>
        <p:spPr>
          <a:xfrm>
            <a:off x="847771" y="-5840307"/>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a:ea typeface="+mn-lt"/>
                <a:cs typeface="+mn-lt"/>
              </a:rPr>
              <a:t>Create a </a:t>
            </a:r>
            <a:r>
              <a:rPr lang="en-US" sz="2800" b="1">
                <a:solidFill>
                  <a:srgbClr val="FFC000"/>
                </a:solidFill>
                <a:ea typeface="+mn-lt"/>
                <a:cs typeface="+mn-lt"/>
              </a:rPr>
              <a:t>virtual assistant </a:t>
            </a:r>
            <a:r>
              <a:rPr lang="en-US" sz="2800">
                <a:ea typeface="+mn-lt"/>
                <a:cs typeface="+mn-lt"/>
              </a:rPr>
              <a:t>for the SUAS project, </a:t>
            </a:r>
            <a:r>
              <a:rPr lang="en-US" sz="2800" b="1">
                <a:solidFill>
                  <a:srgbClr val="FFC000"/>
                </a:solidFill>
                <a:ea typeface="+mn-lt"/>
                <a:cs typeface="+mn-lt"/>
              </a:rPr>
              <a:t>leveraging project documentation </a:t>
            </a:r>
            <a:r>
              <a:rPr lang="en-US" sz="2800">
                <a:ea typeface="+mn-lt"/>
                <a:cs typeface="+mn-lt"/>
              </a:rPr>
              <a:t>such as RFP, Reports, Student Documentation, etc. </a:t>
            </a:r>
            <a:r>
              <a:rPr lang="en-US" sz="2800" b="1">
                <a:solidFill>
                  <a:srgbClr val="FFC000"/>
                </a:solidFill>
                <a:ea typeface="+mn-lt"/>
                <a:cs typeface="+mn-lt"/>
              </a:rPr>
              <a:t>to streamline information access </a:t>
            </a:r>
            <a:r>
              <a:rPr lang="en-US" sz="2800">
                <a:ea typeface="+mn-lt"/>
                <a:cs typeface="+mn-lt"/>
              </a:rPr>
              <a:t>over years and decades.</a:t>
            </a:r>
            <a:endParaRPr lang="en-US" sz="2800"/>
          </a:p>
          <a:p>
            <a:endParaRPr lang="en-US" sz="2800"/>
          </a:p>
        </p:txBody>
      </p:sp>
      <p:sp>
        <p:nvSpPr>
          <p:cNvPr id="2" name="Title 1">
            <a:extLst>
              <a:ext uri="{FF2B5EF4-FFF2-40B4-BE49-F238E27FC236}">
                <a16:creationId xmlns:a16="http://schemas.microsoft.com/office/drawing/2014/main" id="{FDBE6CEB-F310-E0AD-3A1D-7E537CE4EA52}"/>
              </a:ext>
            </a:extLst>
          </p:cNvPr>
          <p:cNvSpPr txBox="1">
            <a:spLocks/>
          </p:cNvSpPr>
          <p:nvPr/>
        </p:nvSpPr>
        <p:spPr>
          <a:xfrm>
            <a:off x="1158827" y="770131"/>
            <a:ext cx="25691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Objectives</a:t>
            </a:r>
          </a:p>
        </p:txBody>
      </p:sp>
      <p:sp>
        <p:nvSpPr>
          <p:cNvPr id="3" name="Content Placeholder 2">
            <a:extLst>
              <a:ext uri="{FF2B5EF4-FFF2-40B4-BE49-F238E27FC236}">
                <a16:creationId xmlns:a16="http://schemas.microsoft.com/office/drawing/2014/main" id="{E0B6E2DE-A7FD-8377-5D0E-834536089B19}"/>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Develop a Machine Learning model that is capable of answering basic questions about SUAS</a:t>
            </a:r>
          </a:p>
          <a:p>
            <a:pPr algn="l"/>
            <a:r>
              <a:rPr lang="en-US" sz="2800">
                <a:ea typeface="+mn-lt"/>
                <a:cs typeface="+mn-lt"/>
              </a:rPr>
              <a:t>	e.g. “What is SUAS?”</a:t>
            </a:r>
          </a:p>
          <a:p>
            <a:pPr algn="l"/>
            <a:endParaRPr lang="en-US" sz="2800">
              <a:ea typeface="+mn-lt"/>
              <a:cs typeface="+mn-lt"/>
            </a:endParaRPr>
          </a:p>
          <a:p>
            <a:pPr algn="l"/>
            <a:r>
              <a:rPr lang="en-US" sz="2800">
                <a:ea typeface="+mn-lt"/>
                <a:cs typeface="+mn-lt"/>
              </a:rPr>
              <a:t>	</a:t>
            </a:r>
            <a:r>
              <a:rPr lang="en-US" sz="2800" i="1">
                <a:solidFill>
                  <a:srgbClr val="FFC000"/>
                </a:solidFill>
                <a:ea typeface="+mn-lt"/>
                <a:cs typeface="+mn-lt"/>
              </a:rPr>
              <a:t>Sub-Objective</a:t>
            </a:r>
            <a:r>
              <a:rPr lang="en-US" sz="2800">
                <a:ea typeface="+mn-lt"/>
                <a:cs typeface="+mn-lt"/>
              </a:rPr>
              <a:t>: Accept advanced questions</a:t>
            </a:r>
          </a:p>
          <a:p>
            <a:pPr lvl="3" algn="l"/>
            <a:r>
              <a:rPr lang="en-US" sz="2000">
                <a:ea typeface="+mn-lt"/>
                <a:cs typeface="+mn-lt"/>
              </a:rPr>
              <a:t>e.g. “For the OBC trade study, which of the three components were chosen?”</a:t>
            </a:r>
          </a:p>
        </p:txBody>
      </p:sp>
      <p:sp>
        <p:nvSpPr>
          <p:cNvPr id="4" name="Title 1">
            <a:extLst>
              <a:ext uri="{FF2B5EF4-FFF2-40B4-BE49-F238E27FC236}">
                <a16:creationId xmlns:a16="http://schemas.microsoft.com/office/drawing/2014/main" id="{E6A837FA-70D5-8223-38A4-53368636FE49}"/>
              </a:ext>
            </a:extLst>
          </p:cNvPr>
          <p:cNvSpPr txBox="1">
            <a:spLocks/>
          </p:cNvSpPr>
          <p:nvPr/>
        </p:nvSpPr>
        <p:spPr>
          <a:xfrm>
            <a:off x="1170550" y="7675027"/>
            <a:ext cx="446473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Problem Domain</a:t>
            </a:r>
          </a:p>
        </p:txBody>
      </p:sp>
      <p:sp>
        <p:nvSpPr>
          <p:cNvPr id="8" name="Content Placeholder 2">
            <a:extLst>
              <a:ext uri="{FF2B5EF4-FFF2-40B4-BE49-F238E27FC236}">
                <a16:creationId xmlns:a16="http://schemas.microsoft.com/office/drawing/2014/main" id="{68768185-84E5-C49E-AFC1-CD0F4BA434A0}"/>
              </a:ext>
            </a:extLst>
          </p:cNvPr>
          <p:cNvSpPr txBox="1">
            <a:spLocks/>
          </p:cNvSpPr>
          <p:nvPr/>
        </p:nvSpPr>
        <p:spPr>
          <a:xfrm>
            <a:off x="929833" y="917696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a:ea typeface="+mn-lt"/>
                <a:cs typeface="+mn-lt"/>
              </a:rPr>
              <a:t>Logistical Challenges: Aerodynamics Dept. Paperwork</a:t>
            </a:r>
          </a:p>
          <a:p>
            <a:pPr lvl="1" algn="l"/>
            <a:r>
              <a:rPr lang="en-US">
                <a:ea typeface="+mn-lt"/>
                <a:cs typeface="+mn-lt"/>
              </a:rPr>
              <a:t>Class material Systems and Project Management stress documentation</a:t>
            </a:r>
          </a:p>
          <a:p>
            <a:pPr lvl="1" algn="l"/>
            <a:r>
              <a:rPr lang="en-US">
                <a:ea typeface="+mn-lt"/>
                <a:cs typeface="+mn-lt"/>
              </a:rPr>
              <a:t>Critical Documents such as Risk Matrix, Trade Studies, Main and Derived Objectives, equipment schematics (e.g., Payload, Object Recognition)</a:t>
            </a:r>
          </a:p>
          <a:p>
            <a:pPr lvl="1" algn="l"/>
            <a:r>
              <a:rPr lang="en-US">
                <a:solidFill>
                  <a:srgbClr val="FFC000"/>
                </a:solidFill>
                <a:ea typeface="+mn-lt"/>
                <a:cs typeface="+mn-lt"/>
              </a:rPr>
              <a:t>Paperwork load increases each semester</a:t>
            </a:r>
          </a:p>
          <a:p>
            <a:pPr algn="l"/>
            <a:endParaRPr lang="en-US" sz="2800">
              <a:ea typeface="+mn-lt"/>
              <a:cs typeface="+mn-lt"/>
            </a:endParaRPr>
          </a:p>
          <a:p>
            <a:pPr algn="l"/>
            <a:r>
              <a:rPr lang="en-US" sz="2800" b="1">
                <a:ea typeface="+mn-lt"/>
                <a:cs typeface="+mn-lt"/>
              </a:rPr>
              <a:t>Team Challenges: Morale and Knowledge Banks</a:t>
            </a:r>
          </a:p>
          <a:p>
            <a:pPr lvl="1" algn="l"/>
            <a:r>
              <a:rPr lang="en-US">
                <a:ea typeface="+mn-lt"/>
                <a:cs typeface="+mn-lt"/>
              </a:rPr>
              <a:t>COVID disruptions destroyed student rapport</a:t>
            </a:r>
          </a:p>
          <a:p>
            <a:pPr lvl="1" algn="l"/>
            <a:r>
              <a:rPr lang="en-US">
                <a:ea typeface="+mn-lt"/>
                <a:cs typeface="+mn-lt"/>
              </a:rPr>
              <a:t>Loss of contact with previously experienced students</a:t>
            </a:r>
          </a:p>
        </p:txBody>
      </p:sp>
    </p:spTree>
    <p:extLst>
      <p:ext uri="{BB962C8B-B14F-4D97-AF65-F5344CB8AC3E}">
        <p14:creationId xmlns:p14="http://schemas.microsoft.com/office/powerpoint/2010/main" val="2119729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936570"/>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85805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18559846"/>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18559846"/>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1158826" y="770131"/>
            <a:ext cx="446473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Problem Domain</a:t>
            </a:r>
          </a:p>
        </p:txBody>
      </p:sp>
      <p:sp>
        <p:nvSpPr>
          <p:cNvPr id="3" name="Content Placeholder 2">
            <a:extLst>
              <a:ext uri="{FF2B5EF4-FFF2-40B4-BE49-F238E27FC236}">
                <a16:creationId xmlns:a16="http://schemas.microsoft.com/office/drawing/2014/main" id="{E0B6E2DE-A7FD-8377-5D0E-834536089B19}"/>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a:ea typeface="+mn-lt"/>
                <a:cs typeface="+mn-lt"/>
              </a:rPr>
              <a:t>Logistical Challenges: Aerodynamics Dept. Paperwork</a:t>
            </a:r>
          </a:p>
          <a:p>
            <a:pPr lvl="1" algn="l"/>
            <a:r>
              <a:rPr lang="en-US">
                <a:ea typeface="+mn-lt"/>
                <a:cs typeface="+mn-lt"/>
              </a:rPr>
              <a:t>Class material Systems and Project Management stress documentation</a:t>
            </a:r>
          </a:p>
          <a:p>
            <a:pPr lvl="1" algn="l"/>
            <a:r>
              <a:rPr lang="en-US">
                <a:ea typeface="+mn-lt"/>
                <a:cs typeface="+mn-lt"/>
              </a:rPr>
              <a:t>Critical Documents such as Risk Matrix, Trade Studies, Main and Derived Objectives, equipment schematics (e.g., Payload, Object Recognition)</a:t>
            </a:r>
          </a:p>
          <a:p>
            <a:pPr lvl="1" algn="l"/>
            <a:r>
              <a:rPr lang="en-US">
                <a:solidFill>
                  <a:srgbClr val="FFC000"/>
                </a:solidFill>
                <a:ea typeface="+mn-lt"/>
                <a:cs typeface="+mn-lt"/>
              </a:rPr>
              <a:t>Paperwork load increases each semester</a:t>
            </a:r>
          </a:p>
          <a:p>
            <a:pPr algn="l"/>
            <a:endParaRPr lang="en-US" sz="2800">
              <a:ea typeface="+mn-lt"/>
              <a:cs typeface="+mn-lt"/>
            </a:endParaRPr>
          </a:p>
          <a:p>
            <a:pPr algn="l"/>
            <a:r>
              <a:rPr lang="en-US" sz="2800" b="1">
                <a:ea typeface="+mn-lt"/>
                <a:cs typeface="+mn-lt"/>
              </a:rPr>
              <a:t>Team Challenges: Morale and Knowledge Banks</a:t>
            </a:r>
          </a:p>
          <a:p>
            <a:pPr lvl="1" algn="l"/>
            <a:r>
              <a:rPr lang="en-US">
                <a:ea typeface="+mn-lt"/>
                <a:cs typeface="+mn-lt"/>
              </a:rPr>
              <a:t>COVID disruptions destroyed student rapport</a:t>
            </a:r>
          </a:p>
          <a:p>
            <a:pPr lvl="1" algn="l"/>
            <a:r>
              <a:rPr lang="en-US">
                <a:ea typeface="+mn-lt"/>
                <a:cs typeface="+mn-lt"/>
              </a:rPr>
              <a:t>Loss of contact with previously experienced students</a:t>
            </a:r>
          </a:p>
        </p:txBody>
      </p:sp>
      <p:sp>
        <p:nvSpPr>
          <p:cNvPr id="4" name="Title 1">
            <a:extLst>
              <a:ext uri="{FF2B5EF4-FFF2-40B4-BE49-F238E27FC236}">
                <a16:creationId xmlns:a16="http://schemas.microsoft.com/office/drawing/2014/main" id="{4FBFF606-2727-FFE8-808D-F52DE9CAE53F}"/>
              </a:ext>
            </a:extLst>
          </p:cNvPr>
          <p:cNvSpPr txBox="1">
            <a:spLocks/>
          </p:cNvSpPr>
          <p:nvPr/>
        </p:nvSpPr>
        <p:spPr>
          <a:xfrm>
            <a:off x="1240889" y="-8010464"/>
            <a:ext cx="25691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Objectives</a:t>
            </a:r>
          </a:p>
        </p:txBody>
      </p:sp>
      <p:sp>
        <p:nvSpPr>
          <p:cNvPr id="7" name="Content Placeholder 2">
            <a:extLst>
              <a:ext uri="{FF2B5EF4-FFF2-40B4-BE49-F238E27FC236}">
                <a16:creationId xmlns:a16="http://schemas.microsoft.com/office/drawing/2014/main" id="{EE6B8AA5-BFD7-A8C5-2878-37B5711D8718}"/>
              </a:ext>
            </a:extLst>
          </p:cNvPr>
          <p:cNvSpPr txBox="1">
            <a:spLocks/>
          </p:cNvSpPr>
          <p:nvPr/>
        </p:nvSpPr>
        <p:spPr>
          <a:xfrm>
            <a:off x="929833" y="-4421821"/>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Develop a Machine Learning model that is capable of answering basic questions about SUAS</a:t>
            </a:r>
          </a:p>
          <a:p>
            <a:pPr algn="l"/>
            <a:r>
              <a:rPr lang="en-US" sz="2800">
                <a:ea typeface="+mn-lt"/>
                <a:cs typeface="+mn-lt"/>
              </a:rPr>
              <a:t>	e.g. “What is SUAS?”</a:t>
            </a:r>
          </a:p>
          <a:p>
            <a:pPr algn="l"/>
            <a:endParaRPr lang="en-US" sz="2800">
              <a:ea typeface="+mn-lt"/>
              <a:cs typeface="+mn-lt"/>
            </a:endParaRPr>
          </a:p>
          <a:p>
            <a:pPr algn="l"/>
            <a:r>
              <a:rPr lang="en-US" sz="2800">
                <a:ea typeface="+mn-lt"/>
                <a:cs typeface="+mn-lt"/>
              </a:rPr>
              <a:t>	</a:t>
            </a:r>
            <a:r>
              <a:rPr lang="en-US" sz="2800" i="1">
                <a:solidFill>
                  <a:srgbClr val="FFC000"/>
                </a:solidFill>
                <a:ea typeface="+mn-lt"/>
                <a:cs typeface="+mn-lt"/>
              </a:rPr>
              <a:t>Sub-Objective</a:t>
            </a:r>
            <a:r>
              <a:rPr lang="en-US" sz="2800">
                <a:ea typeface="+mn-lt"/>
                <a:cs typeface="+mn-lt"/>
              </a:rPr>
              <a:t>: Accept advanced questions</a:t>
            </a:r>
          </a:p>
          <a:p>
            <a:pPr lvl="3" algn="l"/>
            <a:r>
              <a:rPr lang="en-US" sz="2000">
                <a:ea typeface="+mn-lt"/>
                <a:cs typeface="+mn-lt"/>
              </a:rPr>
              <a:t>e.g. “For the OBC trade study, which of the three components were chosen?”</a:t>
            </a:r>
          </a:p>
        </p:txBody>
      </p:sp>
      <p:sp>
        <p:nvSpPr>
          <p:cNvPr id="8" name="Title 1">
            <a:extLst>
              <a:ext uri="{FF2B5EF4-FFF2-40B4-BE49-F238E27FC236}">
                <a16:creationId xmlns:a16="http://schemas.microsoft.com/office/drawing/2014/main" id="{FD4BD0DA-6EBB-BA48-CBB8-CC23AF45C0D6}"/>
              </a:ext>
            </a:extLst>
          </p:cNvPr>
          <p:cNvSpPr txBox="1">
            <a:spLocks/>
          </p:cNvSpPr>
          <p:nvPr/>
        </p:nvSpPr>
        <p:spPr>
          <a:xfrm>
            <a:off x="953279" y="-9722025"/>
            <a:ext cx="508684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Available Solution</a:t>
            </a:r>
          </a:p>
        </p:txBody>
      </p:sp>
      <p:sp>
        <p:nvSpPr>
          <p:cNvPr id="9" name="Content Placeholder 2">
            <a:extLst>
              <a:ext uri="{FF2B5EF4-FFF2-40B4-BE49-F238E27FC236}">
                <a16:creationId xmlns:a16="http://schemas.microsoft.com/office/drawing/2014/main" id="{3DAA028F-C247-E6AB-F2C6-57A24870C852}"/>
              </a:ext>
            </a:extLst>
          </p:cNvPr>
          <p:cNvSpPr txBox="1">
            <a:spLocks/>
          </p:cNvSpPr>
          <p:nvPr/>
        </p:nvSpPr>
        <p:spPr>
          <a:xfrm>
            <a:off x="953279" y="-526587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ea typeface="+mn-lt"/>
                <a:cs typeface="+mn-lt"/>
              </a:rPr>
              <a:t>Knowledge-bank is inherited via word-of-mouth</a:t>
            </a:r>
          </a:p>
          <a:p>
            <a:pPr algn="l"/>
            <a:r>
              <a:rPr lang="en-US">
                <a:ea typeface="+mn-lt"/>
                <a:cs typeface="+mn-lt"/>
              </a:rPr>
              <a:t>Drawing on knowledge-bank improves net understanding and goal setting</a:t>
            </a:r>
          </a:p>
          <a:p>
            <a:pPr algn="l"/>
            <a:r>
              <a:rPr lang="en-US">
                <a:ea typeface="+mn-lt"/>
                <a:cs typeface="+mn-lt"/>
              </a:rPr>
              <a:t>An improved team has potential for modifications to RFP/Rules</a:t>
            </a:r>
          </a:p>
          <a:p>
            <a:pPr algn="l"/>
            <a:endParaRPr lang="en-US">
              <a:ea typeface="+mn-lt"/>
              <a:cs typeface="+mn-lt"/>
            </a:endParaRPr>
          </a:p>
          <a:p>
            <a:pPr algn="l"/>
            <a:endParaRPr lang="en-US">
              <a:ea typeface="+mn-lt"/>
              <a:cs typeface="+mn-lt"/>
            </a:endParaRPr>
          </a:p>
        </p:txBody>
      </p:sp>
    </p:spTree>
    <p:extLst>
      <p:ext uri="{BB962C8B-B14F-4D97-AF65-F5344CB8AC3E}">
        <p14:creationId xmlns:p14="http://schemas.microsoft.com/office/powerpoint/2010/main" val="9155049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675245"/>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7469870"/>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8923469"/>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8923469"/>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1" y="770131"/>
            <a:ext cx="508684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Available Solution</a:t>
            </a:r>
          </a:p>
        </p:txBody>
      </p:sp>
      <p:sp>
        <p:nvSpPr>
          <p:cNvPr id="3" name="Content Placeholder 2">
            <a:extLst>
              <a:ext uri="{FF2B5EF4-FFF2-40B4-BE49-F238E27FC236}">
                <a16:creationId xmlns:a16="http://schemas.microsoft.com/office/drawing/2014/main" id="{E0B6E2DE-A7FD-8377-5D0E-834536089B19}"/>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ea typeface="+mn-lt"/>
                <a:cs typeface="+mn-lt"/>
              </a:rPr>
              <a:t>Knowledge-bank is inherited via word-of-mouth</a:t>
            </a:r>
          </a:p>
          <a:p>
            <a:pPr algn="l"/>
            <a:r>
              <a:rPr lang="en-US">
                <a:ea typeface="+mn-lt"/>
                <a:cs typeface="+mn-lt"/>
              </a:rPr>
              <a:t>Drawing on knowledge-bank improves net understanding and goal setting</a:t>
            </a:r>
          </a:p>
          <a:p>
            <a:pPr algn="l"/>
            <a:r>
              <a:rPr lang="en-US">
                <a:ea typeface="+mn-lt"/>
                <a:cs typeface="+mn-lt"/>
              </a:rPr>
              <a:t>An improved team has potential for modifications to RFP/Rules</a:t>
            </a:r>
          </a:p>
          <a:p>
            <a:pPr algn="l"/>
            <a:endParaRPr lang="en-US">
              <a:ea typeface="+mn-lt"/>
              <a:cs typeface="+mn-lt"/>
            </a:endParaRPr>
          </a:p>
          <a:p>
            <a:pPr algn="l"/>
            <a:endParaRPr lang="en-US">
              <a:ea typeface="+mn-lt"/>
              <a:cs typeface="+mn-lt"/>
            </a:endParaRPr>
          </a:p>
        </p:txBody>
      </p:sp>
      <p:sp>
        <p:nvSpPr>
          <p:cNvPr id="10" name="Title 1">
            <a:extLst>
              <a:ext uri="{FF2B5EF4-FFF2-40B4-BE49-F238E27FC236}">
                <a16:creationId xmlns:a16="http://schemas.microsoft.com/office/drawing/2014/main" id="{5E30D90E-D684-2C7D-989E-41F295F566A9}"/>
              </a:ext>
            </a:extLst>
          </p:cNvPr>
          <p:cNvSpPr txBox="1">
            <a:spLocks/>
          </p:cNvSpPr>
          <p:nvPr/>
        </p:nvSpPr>
        <p:spPr>
          <a:xfrm>
            <a:off x="1240888" y="8589429"/>
            <a:ext cx="446473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Problem Domain</a:t>
            </a:r>
          </a:p>
        </p:txBody>
      </p:sp>
      <p:sp>
        <p:nvSpPr>
          <p:cNvPr id="13" name="Content Placeholder 2">
            <a:extLst>
              <a:ext uri="{FF2B5EF4-FFF2-40B4-BE49-F238E27FC236}">
                <a16:creationId xmlns:a16="http://schemas.microsoft.com/office/drawing/2014/main" id="{4A493637-7461-F100-6105-9016B82718CB}"/>
              </a:ext>
            </a:extLst>
          </p:cNvPr>
          <p:cNvSpPr txBox="1">
            <a:spLocks/>
          </p:cNvSpPr>
          <p:nvPr/>
        </p:nvSpPr>
        <p:spPr>
          <a:xfrm>
            <a:off x="929833" y="12389087"/>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a:ea typeface="+mn-lt"/>
                <a:cs typeface="+mn-lt"/>
              </a:rPr>
              <a:t>Logistical Challenges: Aerodynamics Dept. Paperwork</a:t>
            </a:r>
          </a:p>
          <a:p>
            <a:pPr lvl="1" algn="l"/>
            <a:r>
              <a:rPr lang="en-US">
                <a:ea typeface="+mn-lt"/>
                <a:cs typeface="+mn-lt"/>
              </a:rPr>
              <a:t>Class material Systems and Project Management stress documentation</a:t>
            </a:r>
          </a:p>
          <a:p>
            <a:pPr lvl="1" algn="l"/>
            <a:r>
              <a:rPr lang="en-US">
                <a:ea typeface="+mn-lt"/>
                <a:cs typeface="+mn-lt"/>
              </a:rPr>
              <a:t>Critical Documents such as Risk Matrix, Trade Studies, Main and Derived Objectives, equipment schematics (e.g., Payload, Object Recognition)</a:t>
            </a:r>
          </a:p>
          <a:p>
            <a:pPr lvl="1" algn="l"/>
            <a:r>
              <a:rPr lang="en-US">
                <a:solidFill>
                  <a:srgbClr val="FFC000"/>
                </a:solidFill>
                <a:ea typeface="+mn-lt"/>
                <a:cs typeface="+mn-lt"/>
              </a:rPr>
              <a:t>Paperwork load increases each semester</a:t>
            </a:r>
          </a:p>
          <a:p>
            <a:pPr algn="l"/>
            <a:endParaRPr lang="en-US" sz="2800">
              <a:ea typeface="+mn-lt"/>
              <a:cs typeface="+mn-lt"/>
            </a:endParaRPr>
          </a:p>
          <a:p>
            <a:pPr algn="l"/>
            <a:r>
              <a:rPr lang="en-US" sz="2800" b="1">
                <a:ea typeface="+mn-lt"/>
                <a:cs typeface="+mn-lt"/>
              </a:rPr>
              <a:t>Team Challenges: Morale and Knowledge Banks</a:t>
            </a:r>
          </a:p>
          <a:p>
            <a:pPr lvl="1" algn="l"/>
            <a:r>
              <a:rPr lang="en-US">
                <a:ea typeface="+mn-lt"/>
                <a:cs typeface="+mn-lt"/>
              </a:rPr>
              <a:t>COVID disruptions destroyed student rapport</a:t>
            </a:r>
          </a:p>
          <a:p>
            <a:pPr lvl="1" algn="l"/>
            <a:r>
              <a:rPr lang="en-US">
                <a:ea typeface="+mn-lt"/>
                <a:cs typeface="+mn-lt"/>
              </a:rPr>
              <a:t>Loss of contact with previously experienced students</a:t>
            </a:r>
          </a:p>
        </p:txBody>
      </p:sp>
      <p:sp>
        <p:nvSpPr>
          <p:cNvPr id="16" name="Title 1">
            <a:extLst>
              <a:ext uri="{FF2B5EF4-FFF2-40B4-BE49-F238E27FC236}">
                <a16:creationId xmlns:a16="http://schemas.microsoft.com/office/drawing/2014/main" id="{8F7673BC-C69B-E11F-69DB-D3B669B462E9}"/>
              </a:ext>
            </a:extLst>
          </p:cNvPr>
          <p:cNvSpPr txBox="1">
            <a:spLocks/>
          </p:cNvSpPr>
          <p:nvPr/>
        </p:nvSpPr>
        <p:spPr>
          <a:xfrm>
            <a:off x="929833" y="-10636427"/>
            <a:ext cx="508684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Detailed Objective</a:t>
            </a:r>
          </a:p>
        </p:txBody>
      </p:sp>
      <p:sp>
        <p:nvSpPr>
          <p:cNvPr id="18" name="Content Placeholder 2">
            <a:extLst>
              <a:ext uri="{FF2B5EF4-FFF2-40B4-BE49-F238E27FC236}">
                <a16:creationId xmlns:a16="http://schemas.microsoft.com/office/drawing/2014/main" id="{3FED3D82-5DAA-1A0F-EC74-4B3A2A9D5AFC}"/>
              </a:ext>
            </a:extLst>
          </p:cNvPr>
          <p:cNvSpPr txBox="1">
            <a:spLocks/>
          </p:cNvSpPr>
          <p:nvPr/>
        </p:nvSpPr>
        <p:spPr>
          <a:xfrm>
            <a:off x="863011" y="-625881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Develop a Question Answering Model for Basic User Inquiries</a:t>
            </a:r>
            <a:endParaRPr lang="en-US">
              <a:ea typeface="+mn-lt"/>
              <a:cs typeface="+mn-lt"/>
            </a:endParaRPr>
          </a:p>
          <a:p>
            <a:pPr lvl="1" algn="l"/>
            <a:r>
              <a:rPr lang="en-US">
                <a:ea typeface="+mn-lt"/>
                <a:cs typeface="+mn-lt"/>
              </a:rPr>
              <a:t>Utilize BERT framework for Extractive QA Model</a:t>
            </a:r>
          </a:p>
          <a:p>
            <a:pPr lvl="1" algn="l"/>
            <a:r>
              <a:rPr lang="en-US">
                <a:ea typeface="+mn-lt"/>
                <a:cs typeface="+mn-lt"/>
              </a:rPr>
              <a:t>Bidirectional Encoder Representations from Transformers</a:t>
            </a:r>
          </a:p>
          <a:p>
            <a:pPr algn="l"/>
            <a:endParaRPr lang="en-US">
              <a:ea typeface="+mn-lt"/>
              <a:cs typeface="+mn-lt"/>
            </a:endParaRPr>
          </a:p>
          <a:p>
            <a:pPr algn="l"/>
            <a:r>
              <a:rPr lang="en-US" b="1">
                <a:solidFill>
                  <a:srgbClr val="FFC000"/>
                </a:solidFill>
                <a:ea typeface="+mn-lt"/>
                <a:cs typeface="+mn-lt"/>
              </a:rPr>
              <a:t>* Input context and question to extract answers</a:t>
            </a:r>
          </a:p>
        </p:txBody>
      </p:sp>
    </p:spTree>
    <p:extLst>
      <p:ext uri="{BB962C8B-B14F-4D97-AF65-F5344CB8AC3E}">
        <p14:creationId xmlns:p14="http://schemas.microsoft.com/office/powerpoint/2010/main" val="10456549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1934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975284"/>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0"/>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1" y="770131"/>
            <a:ext cx="508684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Detailed Objective</a:t>
            </a:r>
          </a:p>
        </p:txBody>
      </p:sp>
      <p:sp>
        <p:nvSpPr>
          <p:cNvPr id="3" name="Content Placeholder 2">
            <a:extLst>
              <a:ext uri="{FF2B5EF4-FFF2-40B4-BE49-F238E27FC236}">
                <a16:creationId xmlns:a16="http://schemas.microsoft.com/office/drawing/2014/main" id="{E0B6E2DE-A7FD-8377-5D0E-834536089B19}"/>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Develop a Question Answering Model for Basic User Inquiries</a:t>
            </a:r>
            <a:endParaRPr lang="en-US">
              <a:ea typeface="+mn-lt"/>
              <a:cs typeface="+mn-lt"/>
            </a:endParaRPr>
          </a:p>
          <a:p>
            <a:pPr lvl="1" algn="l"/>
            <a:r>
              <a:rPr lang="en-US">
                <a:ea typeface="+mn-lt"/>
                <a:cs typeface="+mn-lt"/>
              </a:rPr>
              <a:t>Utilize BERT framework for Extractive QA Model</a:t>
            </a:r>
          </a:p>
          <a:p>
            <a:pPr lvl="1" algn="l"/>
            <a:r>
              <a:rPr lang="en-US">
                <a:ea typeface="+mn-lt"/>
                <a:cs typeface="+mn-lt"/>
              </a:rPr>
              <a:t>Bidirectional Encoder Representations from Transformers</a:t>
            </a:r>
          </a:p>
          <a:p>
            <a:pPr algn="l"/>
            <a:endParaRPr lang="en-US">
              <a:ea typeface="+mn-lt"/>
              <a:cs typeface="+mn-lt"/>
            </a:endParaRPr>
          </a:p>
          <a:p>
            <a:pPr algn="l"/>
            <a:r>
              <a:rPr lang="en-US" b="1">
                <a:solidFill>
                  <a:srgbClr val="FFC000"/>
                </a:solidFill>
                <a:ea typeface="+mn-lt"/>
                <a:cs typeface="+mn-lt"/>
              </a:rPr>
              <a:t>* Input context and question to extract answers</a:t>
            </a:r>
          </a:p>
        </p:txBody>
      </p:sp>
      <p:sp>
        <p:nvSpPr>
          <p:cNvPr id="4" name="Title 1">
            <a:extLst>
              <a:ext uri="{FF2B5EF4-FFF2-40B4-BE49-F238E27FC236}">
                <a16:creationId xmlns:a16="http://schemas.microsoft.com/office/drawing/2014/main" id="{FCA6DFF8-57ED-D2AB-9C7D-09E410D82DA1}"/>
              </a:ext>
            </a:extLst>
          </p:cNvPr>
          <p:cNvSpPr txBox="1">
            <a:spLocks/>
          </p:cNvSpPr>
          <p:nvPr/>
        </p:nvSpPr>
        <p:spPr>
          <a:xfrm>
            <a:off x="929833" y="7862597"/>
            <a:ext cx="508684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Available Solution</a:t>
            </a:r>
          </a:p>
        </p:txBody>
      </p:sp>
      <p:sp>
        <p:nvSpPr>
          <p:cNvPr id="7" name="Content Placeholder 2">
            <a:extLst>
              <a:ext uri="{FF2B5EF4-FFF2-40B4-BE49-F238E27FC236}">
                <a16:creationId xmlns:a16="http://schemas.microsoft.com/office/drawing/2014/main" id="{53474000-587E-E071-9D79-CFE7EABCB20B}"/>
              </a:ext>
            </a:extLst>
          </p:cNvPr>
          <p:cNvSpPr txBox="1">
            <a:spLocks/>
          </p:cNvSpPr>
          <p:nvPr/>
        </p:nvSpPr>
        <p:spPr>
          <a:xfrm>
            <a:off x="929833" y="1166225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ea typeface="+mn-lt"/>
                <a:cs typeface="+mn-lt"/>
              </a:rPr>
              <a:t>Knowledge-bank is inherited via word-of-mouth</a:t>
            </a:r>
          </a:p>
          <a:p>
            <a:pPr algn="l"/>
            <a:r>
              <a:rPr lang="en-US">
                <a:ea typeface="+mn-lt"/>
                <a:cs typeface="+mn-lt"/>
              </a:rPr>
              <a:t>Drawing on knowledge-bank improves net understanding and goal setting</a:t>
            </a:r>
          </a:p>
          <a:p>
            <a:pPr algn="l"/>
            <a:r>
              <a:rPr lang="en-US">
                <a:ea typeface="+mn-lt"/>
                <a:cs typeface="+mn-lt"/>
              </a:rPr>
              <a:t>An improved team has potential for modifications to RFP/Rules</a:t>
            </a:r>
          </a:p>
          <a:p>
            <a:pPr algn="l"/>
            <a:endParaRPr lang="en-US">
              <a:ea typeface="+mn-lt"/>
              <a:cs typeface="+mn-lt"/>
            </a:endParaRPr>
          </a:p>
          <a:p>
            <a:pPr algn="l"/>
            <a:endParaRPr lang="en-US">
              <a:ea typeface="+mn-lt"/>
              <a:cs typeface="+mn-lt"/>
            </a:endParaRPr>
          </a:p>
        </p:txBody>
      </p:sp>
      <p:sp>
        <p:nvSpPr>
          <p:cNvPr id="14" name="Title 1">
            <a:extLst>
              <a:ext uri="{FF2B5EF4-FFF2-40B4-BE49-F238E27FC236}">
                <a16:creationId xmlns:a16="http://schemas.microsoft.com/office/drawing/2014/main" id="{92B24A37-0661-C082-9044-2901B984D7EA}"/>
              </a:ext>
            </a:extLst>
          </p:cNvPr>
          <p:cNvSpPr txBox="1">
            <a:spLocks/>
          </p:cNvSpPr>
          <p:nvPr/>
        </p:nvSpPr>
        <p:spPr>
          <a:xfrm>
            <a:off x="929832" y="8565983"/>
            <a:ext cx="7649115"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Data Collection and Processing</a:t>
            </a:r>
          </a:p>
        </p:txBody>
      </p:sp>
      <p:sp>
        <p:nvSpPr>
          <p:cNvPr id="15" name="Content Placeholder 2">
            <a:extLst>
              <a:ext uri="{FF2B5EF4-FFF2-40B4-BE49-F238E27FC236}">
                <a16:creationId xmlns:a16="http://schemas.microsoft.com/office/drawing/2014/main" id="{392323B7-7F78-BEBE-76F1-680D03E5B1C8}"/>
              </a:ext>
            </a:extLst>
          </p:cNvPr>
          <p:cNvSpPr txBox="1">
            <a:spLocks/>
          </p:cNvSpPr>
          <p:nvPr/>
        </p:nvSpPr>
        <p:spPr>
          <a:xfrm>
            <a:off x="929833" y="11967057"/>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Process the raw SUAS-project text files using: </a:t>
            </a:r>
          </a:p>
          <a:p>
            <a:pPr algn="l"/>
            <a:r>
              <a:rPr lang="en-US">
                <a:ea typeface="+mn-lt"/>
                <a:cs typeface="+mn-lt"/>
              </a:rPr>
              <a:t>	Lowercasing</a:t>
            </a:r>
          </a:p>
          <a:p>
            <a:pPr algn="l"/>
            <a:r>
              <a:rPr lang="en-US">
                <a:ea typeface="+mn-lt"/>
                <a:cs typeface="+mn-lt"/>
              </a:rPr>
              <a:t>	Punctuation &amp; Special Character removal</a:t>
            </a:r>
          </a:p>
          <a:p>
            <a:pPr algn="l"/>
            <a:r>
              <a:rPr lang="en-US">
                <a:ea typeface="+mn-lt"/>
                <a:cs typeface="+mn-lt"/>
              </a:rPr>
              <a:t>	Tab removal</a:t>
            </a:r>
          </a:p>
          <a:p>
            <a:pPr algn="l"/>
            <a:r>
              <a:rPr lang="en-US">
                <a:ea typeface="+mn-lt"/>
                <a:cs typeface="+mn-lt"/>
              </a:rPr>
              <a:t>	Trailing space removal</a:t>
            </a:r>
          </a:p>
          <a:p>
            <a:pPr algn="l"/>
            <a:r>
              <a:rPr lang="en-US">
                <a:ea typeface="+mn-lt"/>
                <a:cs typeface="+mn-lt"/>
              </a:rPr>
              <a:t>	Tokenize</a:t>
            </a:r>
            <a:endParaRPr lang="en-US">
              <a:solidFill>
                <a:srgbClr val="FFC000"/>
              </a:solidFill>
              <a:ea typeface="+mn-lt"/>
              <a:cs typeface="+mn-lt"/>
            </a:endParaRPr>
          </a:p>
        </p:txBody>
      </p:sp>
    </p:spTree>
    <p:extLst>
      <p:ext uri="{BB962C8B-B14F-4D97-AF65-F5344CB8AC3E}">
        <p14:creationId xmlns:p14="http://schemas.microsoft.com/office/powerpoint/2010/main" val="17554654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69869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7493316"/>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881576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8815760"/>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0" y="770131"/>
            <a:ext cx="7649115"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Data Collection and Processing</a:t>
            </a:r>
          </a:p>
        </p:txBody>
      </p:sp>
      <p:sp>
        <p:nvSpPr>
          <p:cNvPr id="3" name="Content Placeholder 2">
            <a:extLst>
              <a:ext uri="{FF2B5EF4-FFF2-40B4-BE49-F238E27FC236}">
                <a16:creationId xmlns:a16="http://schemas.microsoft.com/office/drawing/2014/main" id="{E0B6E2DE-A7FD-8377-5D0E-834536089B19}"/>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Process the raw SUAS-project text files using: </a:t>
            </a:r>
          </a:p>
          <a:p>
            <a:pPr algn="l"/>
            <a:r>
              <a:rPr lang="en-US">
                <a:ea typeface="+mn-lt"/>
                <a:cs typeface="+mn-lt"/>
              </a:rPr>
              <a:t>	Lowercasing</a:t>
            </a:r>
          </a:p>
          <a:p>
            <a:pPr algn="l"/>
            <a:r>
              <a:rPr lang="en-US">
                <a:ea typeface="+mn-lt"/>
                <a:cs typeface="+mn-lt"/>
              </a:rPr>
              <a:t>	Punctuation &amp; Special Character removal</a:t>
            </a:r>
          </a:p>
          <a:p>
            <a:pPr algn="l"/>
            <a:r>
              <a:rPr lang="en-US">
                <a:ea typeface="+mn-lt"/>
                <a:cs typeface="+mn-lt"/>
              </a:rPr>
              <a:t>	Tab removal</a:t>
            </a:r>
          </a:p>
          <a:p>
            <a:pPr algn="l"/>
            <a:r>
              <a:rPr lang="en-US">
                <a:ea typeface="+mn-lt"/>
                <a:cs typeface="+mn-lt"/>
              </a:rPr>
              <a:t>	Trailing space removal</a:t>
            </a:r>
          </a:p>
          <a:p>
            <a:pPr algn="l"/>
            <a:r>
              <a:rPr lang="en-US">
                <a:ea typeface="+mn-lt"/>
                <a:cs typeface="+mn-lt"/>
              </a:rPr>
              <a:t>	Tokenize</a:t>
            </a:r>
            <a:endParaRPr lang="en-US">
              <a:solidFill>
                <a:srgbClr val="FFC000"/>
              </a:solidFill>
              <a:ea typeface="+mn-lt"/>
              <a:cs typeface="+mn-lt"/>
            </a:endParaRPr>
          </a:p>
        </p:txBody>
      </p:sp>
      <p:sp>
        <p:nvSpPr>
          <p:cNvPr id="8" name="Title 1">
            <a:extLst>
              <a:ext uri="{FF2B5EF4-FFF2-40B4-BE49-F238E27FC236}">
                <a16:creationId xmlns:a16="http://schemas.microsoft.com/office/drawing/2014/main" id="{005219E1-355E-3A7B-6D26-95D2C807E200}"/>
              </a:ext>
            </a:extLst>
          </p:cNvPr>
          <p:cNvSpPr txBox="1">
            <a:spLocks/>
          </p:cNvSpPr>
          <p:nvPr/>
        </p:nvSpPr>
        <p:spPr>
          <a:xfrm>
            <a:off x="906387" y="-8432488"/>
            <a:ext cx="508684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Detailed Objective</a:t>
            </a:r>
          </a:p>
        </p:txBody>
      </p:sp>
      <p:sp>
        <p:nvSpPr>
          <p:cNvPr id="9" name="Content Placeholder 2">
            <a:extLst>
              <a:ext uri="{FF2B5EF4-FFF2-40B4-BE49-F238E27FC236}">
                <a16:creationId xmlns:a16="http://schemas.microsoft.com/office/drawing/2014/main" id="{21521CEA-0C8E-3CB8-01C4-318049B18A7B}"/>
              </a:ext>
            </a:extLst>
          </p:cNvPr>
          <p:cNvSpPr txBox="1">
            <a:spLocks/>
          </p:cNvSpPr>
          <p:nvPr/>
        </p:nvSpPr>
        <p:spPr>
          <a:xfrm>
            <a:off x="906387" y="-5218983"/>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Develop a Question Answering Model for Basic User Inquiries</a:t>
            </a:r>
            <a:endParaRPr lang="en-US">
              <a:ea typeface="+mn-lt"/>
              <a:cs typeface="+mn-lt"/>
            </a:endParaRPr>
          </a:p>
          <a:p>
            <a:pPr lvl="1" algn="l"/>
            <a:r>
              <a:rPr lang="en-US">
                <a:ea typeface="+mn-lt"/>
                <a:cs typeface="+mn-lt"/>
              </a:rPr>
              <a:t>Utilize BERT framework for Extractive QA Model</a:t>
            </a:r>
          </a:p>
          <a:p>
            <a:pPr lvl="1" algn="l"/>
            <a:r>
              <a:rPr lang="en-US">
                <a:ea typeface="+mn-lt"/>
                <a:cs typeface="+mn-lt"/>
              </a:rPr>
              <a:t>Bidirectional Encoder Representations from Transformers</a:t>
            </a:r>
          </a:p>
          <a:p>
            <a:pPr algn="l"/>
            <a:endParaRPr lang="en-US">
              <a:ea typeface="+mn-lt"/>
              <a:cs typeface="+mn-lt"/>
            </a:endParaRPr>
          </a:p>
          <a:p>
            <a:pPr algn="l"/>
            <a:r>
              <a:rPr lang="en-US" b="1">
                <a:solidFill>
                  <a:srgbClr val="FFC000"/>
                </a:solidFill>
                <a:ea typeface="+mn-lt"/>
                <a:cs typeface="+mn-lt"/>
              </a:rPr>
              <a:t>* Input context and question to extract answers</a:t>
            </a:r>
          </a:p>
        </p:txBody>
      </p:sp>
    </p:spTree>
    <p:extLst>
      <p:ext uri="{BB962C8B-B14F-4D97-AF65-F5344CB8AC3E}">
        <p14:creationId xmlns:p14="http://schemas.microsoft.com/office/powerpoint/2010/main" val="35499595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TotalTime>
  <Words>3535</Words>
  <Application>Microsoft Office PowerPoint</Application>
  <PresentationFormat>Widescreen</PresentationFormat>
  <Paragraphs>440</Paragraphs>
  <Slides>28</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All rights reserved</vt:lpstr>
      <vt:lpstr>Aptos</vt:lpstr>
      <vt:lpstr>Arial</vt:lpstr>
      <vt:lpstr>Corbel Light</vt:lpstr>
      <vt:lpstr>Modern No. 20</vt:lpstr>
      <vt:lpstr>Sylfaen</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Raining Puncakes</dc:creator>
  <cp:lastModifiedBy>Raining Puncakes</cp:lastModifiedBy>
  <cp:revision>98</cp:revision>
  <dcterms:created xsi:type="dcterms:W3CDTF">2024-05-09T04:16:05Z</dcterms:created>
  <dcterms:modified xsi:type="dcterms:W3CDTF">2024-05-14T05:37:19Z</dcterms:modified>
</cp:coreProperties>
</file>