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4" r:id="rId2"/>
    <p:sldId id="285" r:id="rId3"/>
    <p:sldId id="286" r:id="rId4"/>
    <p:sldId id="287" r:id="rId5"/>
    <p:sldId id="288" r:id="rId6"/>
    <p:sldId id="290" r:id="rId7"/>
    <p:sldId id="289" r:id="rId8"/>
    <p:sldId id="291" r:id="rId9"/>
    <p:sldId id="292" r:id="rId10"/>
    <p:sldId id="293" r:id="rId11"/>
    <p:sldId id="295" r:id="rId12"/>
    <p:sldId id="296" r:id="rId13"/>
    <p:sldId id="297" r:id="rId14"/>
    <p:sldId id="298" r:id="rId15"/>
    <p:sldId id="294" r:id="rId16"/>
    <p:sldId id="299" r:id="rId17"/>
    <p:sldId id="300" r:id="rId18"/>
    <p:sldId id="301" r:id="rId19"/>
    <p:sldId id="302" r:id="rId20"/>
    <p:sldId id="303" r:id="rId21"/>
    <p:sldId id="304" r:id="rId22"/>
    <p:sldId id="305" r:id="rId23"/>
    <p:sldId id="306" r:id="rId24"/>
    <p:sldId id="307" r:id="rId25"/>
    <p:sldId id="309" r:id="rId26"/>
    <p:sldId id="310" r:id="rId27"/>
    <p:sldId id="308" r:id="rId28"/>
    <p:sldId id="311" r:id="rId29"/>
    <p:sldId id="312" r:id="rId30"/>
    <p:sldId id="315"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30" r:id="rId44"/>
    <p:sldId id="331" r:id="rId45"/>
    <p:sldId id="332" r:id="rId46"/>
    <p:sldId id="33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a:srgbClr val="00A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5" autoAdjust="0"/>
    <p:restoredTop sz="94660"/>
  </p:normalViewPr>
  <p:slideViewPr>
    <p:cSldViewPr snapToGrid="0">
      <p:cViewPr>
        <p:scale>
          <a:sx n="75" d="100"/>
          <a:sy n="75" d="100"/>
        </p:scale>
        <p:origin x="264"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DEC6-B90A-4809-92A6-ED08E5D71D19}"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AD661-3CC3-4A4B-BAD6-F6DE267ACE0C}" type="slidenum">
              <a:rPr lang="en-US" smtClean="0"/>
              <a:t>‹#›</a:t>
            </a:fld>
            <a:endParaRPr lang="en-US"/>
          </a:p>
        </p:txBody>
      </p:sp>
    </p:spTree>
    <p:extLst>
      <p:ext uri="{BB962C8B-B14F-4D97-AF65-F5344CB8AC3E}">
        <p14:creationId xmlns:p14="http://schemas.microsoft.com/office/powerpoint/2010/main" val="394881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8</a:t>
            </a:fld>
            <a:endParaRPr lang="en-US"/>
          </a:p>
        </p:txBody>
      </p:sp>
    </p:spTree>
    <p:extLst>
      <p:ext uri="{BB962C8B-B14F-4D97-AF65-F5344CB8AC3E}">
        <p14:creationId xmlns:p14="http://schemas.microsoft.com/office/powerpoint/2010/main" val="231644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35</a:t>
            </a:fld>
            <a:endParaRPr lang="en-US"/>
          </a:p>
        </p:txBody>
      </p:sp>
    </p:spTree>
    <p:extLst>
      <p:ext uri="{BB962C8B-B14F-4D97-AF65-F5344CB8AC3E}">
        <p14:creationId xmlns:p14="http://schemas.microsoft.com/office/powerpoint/2010/main" val="3613477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36</a:t>
            </a:fld>
            <a:endParaRPr lang="en-US"/>
          </a:p>
        </p:txBody>
      </p:sp>
    </p:spTree>
    <p:extLst>
      <p:ext uri="{BB962C8B-B14F-4D97-AF65-F5344CB8AC3E}">
        <p14:creationId xmlns:p14="http://schemas.microsoft.com/office/powerpoint/2010/main" val="40201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37</a:t>
            </a:fld>
            <a:endParaRPr lang="en-US"/>
          </a:p>
        </p:txBody>
      </p:sp>
    </p:spTree>
    <p:extLst>
      <p:ext uri="{BB962C8B-B14F-4D97-AF65-F5344CB8AC3E}">
        <p14:creationId xmlns:p14="http://schemas.microsoft.com/office/powerpoint/2010/main" val="116943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38</a:t>
            </a:fld>
            <a:endParaRPr lang="en-US"/>
          </a:p>
        </p:txBody>
      </p:sp>
    </p:spTree>
    <p:extLst>
      <p:ext uri="{BB962C8B-B14F-4D97-AF65-F5344CB8AC3E}">
        <p14:creationId xmlns:p14="http://schemas.microsoft.com/office/powerpoint/2010/main" val="81166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39</a:t>
            </a:fld>
            <a:endParaRPr lang="en-US"/>
          </a:p>
        </p:txBody>
      </p:sp>
    </p:spTree>
    <p:extLst>
      <p:ext uri="{BB962C8B-B14F-4D97-AF65-F5344CB8AC3E}">
        <p14:creationId xmlns:p14="http://schemas.microsoft.com/office/powerpoint/2010/main" val="2943061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40</a:t>
            </a:fld>
            <a:endParaRPr lang="en-US"/>
          </a:p>
        </p:txBody>
      </p:sp>
    </p:spTree>
    <p:extLst>
      <p:ext uri="{BB962C8B-B14F-4D97-AF65-F5344CB8AC3E}">
        <p14:creationId xmlns:p14="http://schemas.microsoft.com/office/powerpoint/2010/main" val="388680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41</a:t>
            </a:fld>
            <a:endParaRPr lang="en-US"/>
          </a:p>
        </p:txBody>
      </p:sp>
    </p:spTree>
    <p:extLst>
      <p:ext uri="{BB962C8B-B14F-4D97-AF65-F5344CB8AC3E}">
        <p14:creationId xmlns:p14="http://schemas.microsoft.com/office/powerpoint/2010/main" val="3316065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42</a:t>
            </a:fld>
            <a:endParaRPr lang="en-US"/>
          </a:p>
        </p:txBody>
      </p:sp>
    </p:spTree>
    <p:extLst>
      <p:ext uri="{BB962C8B-B14F-4D97-AF65-F5344CB8AC3E}">
        <p14:creationId xmlns:p14="http://schemas.microsoft.com/office/powerpoint/2010/main" val="3285399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43</a:t>
            </a:fld>
            <a:endParaRPr lang="en-US"/>
          </a:p>
        </p:txBody>
      </p:sp>
    </p:spTree>
    <p:extLst>
      <p:ext uri="{BB962C8B-B14F-4D97-AF65-F5344CB8AC3E}">
        <p14:creationId xmlns:p14="http://schemas.microsoft.com/office/powerpoint/2010/main" val="316663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44</a:t>
            </a:fld>
            <a:endParaRPr lang="en-US"/>
          </a:p>
        </p:txBody>
      </p:sp>
    </p:spTree>
    <p:extLst>
      <p:ext uri="{BB962C8B-B14F-4D97-AF65-F5344CB8AC3E}">
        <p14:creationId xmlns:p14="http://schemas.microsoft.com/office/powerpoint/2010/main" val="284635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27</a:t>
            </a:fld>
            <a:endParaRPr lang="en-US"/>
          </a:p>
        </p:txBody>
      </p:sp>
    </p:spTree>
    <p:extLst>
      <p:ext uri="{BB962C8B-B14F-4D97-AF65-F5344CB8AC3E}">
        <p14:creationId xmlns:p14="http://schemas.microsoft.com/office/powerpoint/2010/main" val="319292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45</a:t>
            </a:fld>
            <a:endParaRPr lang="en-US"/>
          </a:p>
        </p:txBody>
      </p:sp>
    </p:spTree>
    <p:extLst>
      <p:ext uri="{BB962C8B-B14F-4D97-AF65-F5344CB8AC3E}">
        <p14:creationId xmlns:p14="http://schemas.microsoft.com/office/powerpoint/2010/main" val="130244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46</a:t>
            </a:fld>
            <a:endParaRPr lang="en-US"/>
          </a:p>
        </p:txBody>
      </p:sp>
    </p:spTree>
    <p:extLst>
      <p:ext uri="{BB962C8B-B14F-4D97-AF65-F5344CB8AC3E}">
        <p14:creationId xmlns:p14="http://schemas.microsoft.com/office/powerpoint/2010/main" val="131626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28</a:t>
            </a:fld>
            <a:endParaRPr lang="en-US"/>
          </a:p>
        </p:txBody>
      </p:sp>
    </p:spTree>
    <p:extLst>
      <p:ext uri="{BB962C8B-B14F-4D97-AF65-F5344CB8AC3E}">
        <p14:creationId xmlns:p14="http://schemas.microsoft.com/office/powerpoint/2010/main" val="156872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29</a:t>
            </a:fld>
            <a:endParaRPr lang="en-US"/>
          </a:p>
        </p:txBody>
      </p:sp>
    </p:spTree>
    <p:extLst>
      <p:ext uri="{BB962C8B-B14F-4D97-AF65-F5344CB8AC3E}">
        <p14:creationId xmlns:p14="http://schemas.microsoft.com/office/powerpoint/2010/main" val="29349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30</a:t>
            </a:fld>
            <a:endParaRPr lang="en-US"/>
          </a:p>
        </p:txBody>
      </p:sp>
    </p:spTree>
    <p:extLst>
      <p:ext uri="{BB962C8B-B14F-4D97-AF65-F5344CB8AC3E}">
        <p14:creationId xmlns:p14="http://schemas.microsoft.com/office/powerpoint/2010/main" val="6042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31</a:t>
            </a:fld>
            <a:endParaRPr lang="en-US"/>
          </a:p>
        </p:txBody>
      </p:sp>
    </p:spTree>
    <p:extLst>
      <p:ext uri="{BB962C8B-B14F-4D97-AF65-F5344CB8AC3E}">
        <p14:creationId xmlns:p14="http://schemas.microsoft.com/office/powerpoint/2010/main" val="193065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32</a:t>
            </a:fld>
            <a:endParaRPr lang="en-US"/>
          </a:p>
        </p:txBody>
      </p:sp>
    </p:spTree>
    <p:extLst>
      <p:ext uri="{BB962C8B-B14F-4D97-AF65-F5344CB8AC3E}">
        <p14:creationId xmlns:p14="http://schemas.microsoft.com/office/powerpoint/2010/main" val="30012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33</a:t>
            </a:fld>
            <a:endParaRPr lang="en-US"/>
          </a:p>
        </p:txBody>
      </p:sp>
    </p:spTree>
    <p:extLst>
      <p:ext uri="{BB962C8B-B14F-4D97-AF65-F5344CB8AC3E}">
        <p14:creationId xmlns:p14="http://schemas.microsoft.com/office/powerpoint/2010/main" val="20432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34</a:t>
            </a:fld>
            <a:endParaRPr lang="en-US"/>
          </a:p>
        </p:txBody>
      </p:sp>
    </p:spTree>
    <p:extLst>
      <p:ext uri="{BB962C8B-B14F-4D97-AF65-F5344CB8AC3E}">
        <p14:creationId xmlns:p14="http://schemas.microsoft.com/office/powerpoint/2010/main" val="261299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4/25/2024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BDFF9A1-7D2E-CBE8-7EC9-8590C03AC1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630" y="-596096"/>
            <a:ext cx="12197260" cy="8050192"/>
          </a:xfrm>
          <a:prstGeom prst="rect">
            <a:avLst/>
          </a:prstGeom>
        </p:spPr>
      </p:pic>
      <p:pic>
        <p:nvPicPr>
          <p:cNvPr id="11" name="Graphic 10">
            <a:extLst>
              <a:ext uri="{FF2B5EF4-FFF2-40B4-BE49-F238E27FC236}">
                <a16:creationId xmlns:a16="http://schemas.microsoft.com/office/drawing/2014/main" id="{BAFB5BCB-493C-3D32-B4F3-848F37DEC28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71849" y="-283580"/>
            <a:ext cx="11398772" cy="7425160"/>
          </a:xfrm>
          <a:prstGeom prst="rect">
            <a:avLst/>
          </a:prstGeom>
        </p:spPr>
      </p:pic>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4/25/2024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noFill/>
        </p:spPr>
        <p:txBody>
          <a:bodyPr/>
          <a:lstStyle/>
          <a:p>
            <a:r>
              <a:rPr lang="en-US" dirty="0">
                <a:solidFill>
                  <a:srgbClr val="00AC4F"/>
                </a:solidFill>
              </a:rPr>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7960678"/>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637" y="89884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2485831" y="5358811"/>
            <a:ext cx="462384" cy="462384"/>
          </a:xfrm>
          <a:prstGeom prst="rect">
            <a:avLst/>
          </a:prstGeom>
        </p:spPr>
      </p:pic>
    </p:spTree>
    <p:extLst>
      <p:ext uri="{BB962C8B-B14F-4D97-AF65-F5344CB8AC3E}">
        <p14:creationId xmlns:p14="http://schemas.microsoft.com/office/powerpoint/2010/main" val="215097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a:t>
            </a:r>
            <a:r>
              <a:rPr lang="en-US" sz="3200" b="1" dirty="0">
                <a:solidFill>
                  <a:srgbClr val="FFC000"/>
                </a:solidFill>
              </a:rPr>
              <a:t>Degradation</a:t>
            </a:r>
            <a:r>
              <a:rPr lang="en-US" sz="3200" dirty="0"/>
              <a:t>   Level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349"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791155" y="2598896"/>
            <a:ext cx="462384" cy="462384"/>
          </a:xfrm>
          <a:prstGeom prst="rect">
            <a:avLst/>
          </a:prstGeom>
        </p:spPr>
      </p:pic>
      <p:sp>
        <p:nvSpPr>
          <p:cNvPr id="8" name="Content Placeholder 2">
            <a:extLst>
              <a:ext uri="{FF2B5EF4-FFF2-40B4-BE49-F238E27FC236}">
                <a16:creationId xmlns:a16="http://schemas.microsoft.com/office/drawing/2014/main" id="{CF9E0132-8F23-0A4C-BB6F-EF940E22977C}"/>
              </a:ext>
            </a:extLst>
          </p:cNvPr>
          <p:cNvSpPr txBox="1">
            <a:spLocks/>
          </p:cNvSpPr>
          <p:nvPr/>
        </p:nvSpPr>
        <p:spPr>
          <a:xfrm>
            <a:off x="12310653"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2" name="Content Placeholder 2">
            <a:extLst>
              <a:ext uri="{FF2B5EF4-FFF2-40B4-BE49-F238E27FC236}">
                <a16:creationId xmlns:a16="http://schemas.microsoft.com/office/drawing/2014/main" id="{F4324C79-5A7D-FE80-1E2A-F5D20CA01671}"/>
              </a:ext>
            </a:extLst>
          </p:cNvPr>
          <p:cNvSpPr txBox="1">
            <a:spLocks/>
          </p:cNvSpPr>
          <p:nvPr/>
        </p:nvSpPr>
        <p:spPr>
          <a:xfrm>
            <a:off x="492898"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5</a:t>
            </a:r>
            <a:endParaRPr lang="en-US" dirty="0">
              <a:solidFill>
                <a:srgbClr val="00863D"/>
              </a:solidFill>
              <a:latin typeface="+mn-lt"/>
            </a:endParaRPr>
          </a:p>
        </p:txBody>
      </p:sp>
    </p:spTree>
    <p:extLst>
      <p:ext uri="{BB962C8B-B14F-4D97-AF65-F5344CB8AC3E}">
        <p14:creationId xmlns:p14="http://schemas.microsoft.com/office/powerpoint/2010/main" val="6295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a:t>
            </a:r>
            <a:r>
              <a:rPr lang="en-US" sz="3200" b="1" dirty="0">
                <a:solidFill>
                  <a:srgbClr val="FFC000"/>
                </a:solidFill>
              </a:rPr>
              <a:t>Level</a:t>
            </a:r>
            <a:r>
              <a:rPr lang="en-US" sz="3200" dirty="0"/>
              <a:t>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b="1" dirty="0">
                <a:solidFill>
                  <a:srgbClr val="FFC000"/>
                </a:solidFill>
              </a:rPr>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14"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02322" y="2598896"/>
            <a:ext cx="462384" cy="462384"/>
          </a:xfrm>
          <a:prstGeom prst="rect">
            <a:avLst/>
          </a:prstGeom>
        </p:spPr>
      </p:pic>
      <p:sp>
        <p:nvSpPr>
          <p:cNvPr id="2" name="Content Placeholder 2">
            <a:extLst>
              <a:ext uri="{FF2B5EF4-FFF2-40B4-BE49-F238E27FC236}">
                <a16:creationId xmlns:a16="http://schemas.microsoft.com/office/drawing/2014/main" id="{DA77A4EF-816A-9451-8EBB-8DCEF12EFE47}"/>
              </a:ext>
            </a:extLst>
          </p:cNvPr>
          <p:cNvSpPr txBox="1">
            <a:spLocks/>
          </p:cNvSpPr>
          <p:nvPr/>
        </p:nvSpPr>
        <p:spPr>
          <a:xfrm>
            <a:off x="-11000785"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4" name="Content Placeholder 2">
            <a:extLst>
              <a:ext uri="{FF2B5EF4-FFF2-40B4-BE49-F238E27FC236}">
                <a16:creationId xmlns:a16="http://schemas.microsoft.com/office/drawing/2014/main" id="{003DA6F2-4E62-2027-9950-A3A3F9CB5FD1}"/>
              </a:ext>
            </a:extLst>
          </p:cNvPr>
          <p:cNvSpPr txBox="1">
            <a:spLocks/>
          </p:cNvSpPr>
          <p:nvPr/>
        </p:nvSpPr>
        <p:spPr>
          <a:xfrm>
            <a:off x="13323292"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atomic or application point-of-view </a:t>
            </a:r>
          </a:p>
          <a:p>
            <a:endParaRPr lang="en-US" sz="3200" dirty="0"/>
          </a:p>
        </p:txBody>
      </p:sp>
      <p:sp>
        <p:nvSpPr>
          <p:cNvPr id="7" name="Content Placeholder 2">
            <a:extLst>
              <a:ext uri="{FF2B5EF4-FFF2-40B4-BE49-F238E27FC236}">
                <a16:creationId xmlns:a16="http://schemas.microsoft.com/office/drawing/2014/main" id="{1F51F2AA-084A-E291-DC70-DEEB57114438}"/>
              </a:ext>
            </a:extLst>
          </p:cNvPr>
          <p:cNvSpPr txBox="1">
            <a:spLocks/>
          </p:cNvSpPr>
          <p:nvPr/>
        </p:nvSpPr>
        <p:spPr>
          <a:xfrm>
            <a:off x="467498" y="642771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6</a:t>
            </a:r>
            <a:endParaRPr lang="en-US" dirty="0">
              <a:solidFill>
                <a:srgbClr val="00863D"/>
              </a:solidFill>
              <a:latin typeface="+mn-lt"/>
            </a:endParaRPr>
          </a:p>
        </p:txBody>
      </p:sp>
    </p:spTree>
    <p:extLst>
      <p:ext uri="{BB962C8B-B14F-4D97-AF65-F5344CB8AC3E}">
        <p14:creationId xmlns:p14="http://schemas.microsoft.com/office/powerpoint/2010/main" val="27891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Level   </a:t>
            </a:r>
            <a:r>
              <a:rPr lang="en-US" sz="3200" b="1" dirty="0">
                <a:solidFill>
                  <a:srgbClr val="FFC000"/>
                </a:solidFill>
              </a:rPr>
              <a:t>Evaluation</a:t>
            </a:r>
            <a:r>
              <a:rPr lang="en-US" sz="3200" dirty="0"/>
              <a:t>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3856"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46868" y="2598896"/>
            <a:ext cx="462384" cy="462384"/>
          </a:xfrm>
          <a:prstGeom prst="rect">
            <a:avLst/>
          </a:prstGeom>
        </p:spPr>
      </p:pic>
      <p:sp>
        <p:nvSpPr>
          <p:cNvPr id="4" name="Content Placeholder 2">
            <a:extLst>
              <a:ext uri="{FF2B5EF4-FFF2-40B4-BE49-F238E27FC236}">
                <a16:creationId xmlns:a16="http://schemas.microsoft.com/office/drawing/2014/main" id="{2FCEA4DE-10CF-56EB-1968-8DC51394828B}"/>
              </a:ext>
            </a:extLst>
          </p:cNvPr>
          <p:cNvSpPr txBox="1">
            <a:spLocks/>
          </p:cNvSpPr>
          <p:nvPr/>
        </p:nvSpPr>
        <p:spPr>
          <a:xfrm>
            <a:off x="-10885038"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7" name="Content Placeholder 2">
            <a:extLst>
              <a:ext uri="{FF2B5EF4-FFF2-40B4-BE49-F238E27FC236}">
                <a16:creationId xmlns:a16="http://schemas.microsoft.com/office/drawing/2014/main" id="{ED0CA7CA-EBCA-A25B-E5B7-CE7428D792B4}"/>
              </a:ext>
            </a:extLst>
          </p:cNvPr>
          <p:cNvSpPr txBox="1">
            <a:spLocks/>
          </p:cNvSpPr>
          <p:nvPr/>
        </p:nvSpPr>
        <p:spPr>
          <a:xfrm>
            <a:off x="126347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sp>
        <p:nvSpPr>
          <p:cNvPr id="2" name="Content Placeholder 2">
            <a:extLst>
              <a:ext uri="{FF2B5EF4-FFF2-40B4-BE49-F238E27FC236}">
                <a16:creationId xmlns:a16="http://schemas.microsoft.com/office/drawing/2014/main" id="{EB942FC1-4F26-4D20-E6E7-E608BCAEC14B}"/>
              </a:ext>
            </a:extLst>
          </p:cNvPr>
          <p:cNvSpPr txBox="1">
            <a:spLocks/>
          </p:cNvSpPr>
          <p:nvPr/>
        </p:nvSpPr>
        <p:spPr>
          <a:xfrm>
            <a:off x="467498" y="6517481"/>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7</a:t>
            </a:r>
            <a:endParaRPr lang="en-US" dirty="0">
              <a:solidFill>
                <a:srgbClr val="00863D"/>
              </a:solidFill>
              <a:latin typeface="+mn-lt"/>
            </a:endParaRPr>
          </a:p>
        </p:txBody>
      </p:sp>
    </p:spTree>
    <p:extLst>
      <p:ext uri="{BB962C8B-B14F-4D97-AF65-F5344CB8AC3E}">
        <p14:creationId xmlns:p14="http://schemas.microsoft.com/office/powerpoint/2010/main" val="27834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2" name="Content Placeholder 2">
            <a:extLst>
              <a:ext uri="{FF2B5EF4-FFF2-40B4-BE49-F238E27FC236}">
                <a16:creationId xmlns:a16="http://schemas.microsoft.com/office/drawing/2014/main" id="{0DC80670-2785-3ECD-31B6-D59FB83ECDE0}"/>
              </a:ext>
            </a:extLst>
          </p:cNvPr>
          <p:cNvSpPr txBox="1">
            <a:spLocks/>
          </p:cNvSpPr>
          <p:nvPr/>
        </p:nvSpPr>
        <p:spPr>
          <a:xfrm>
            <a:off x="-10921691"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sp>
        <p:nvSpPr>
          <p:cNvPr id="3" name="Content Placeholder 2">
            <a:extLst>
              <a:ext uri="{FF2B5EF4-FFF2-40B4-BE49-F238E27FC236}">
                <a16:creationId xmlns:a16="http://schemas.microsoft.com/office/drawing/2014/main" id="{E5E9FCE7-4C6C-1464-92D9-5FE7D3C4EFEA}"/>
              </a:ext>
            </a:extLst>
          </p:cNvPr>
          <p:cNvSpPr txBox="1">
            <a:spLocks/>
          </p:cNvSpPr>
          <p:nvPr/>
        </p:nvSpPr>
        <p:spPr>
          <a:xfrm>
            <a:off x="531050" y="6492875"/>
            <a:ext cx="370702" cy="465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00863D"/>
                </a:solidFill>
                <a:latin typeface="+mn-lt"/>
              </a:rPr>
              <a:t>8</a:t>
            </a:r>
          </a:p>
        </p:txBody>
      </p:sp>
    </p:spTree>
    <p:extLst>
      <p:ext uri="{BB962C8B-B14F-4D97-AF65-F5344CB8AC3E}">
        <p14:creationId xmlns:p14="http://schemas.microsoft.com/office/powerpoint/2010/main" val="356932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59055" y="1945323"/>
            <a:ext cx="5657052" cy="2608660"/>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AFBE5A15-DC1E-AA73-1735-5F6583B2BEFE}"/>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10" name="Graphic 9">
            <a:extLst>
              <a:ext uri="{FF2B5EF4-FFF2-40B4-BE49-F238E27FC236}">
                <a16:creationId xmlns:a16="http://schemas.microsoft.com/office/drawing/2014/main" id="{A14882FD-9AF8-8E11-0FB6-EAA05E1B3A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11" name="Graphic 10">
            <a:extLst>
              <a:ext uri="{FF2B5EF4-FFF2-40B4-BE49-F238E27FC236}">
                <a16:creationId xmlns:a16="http://schemas.microsoft.com/office/drawing/2014/main" id="{3541CC1C-80D3-DCDD-BE7B-890EBD309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pic>
        <p:nvPicPr>
          <p:cNvPr id="12" name="Picture 11">
            <a:extLst>
              <a:ext uri="{FF2B5EF4-FFF2-40B4-BE49-F238E27FC236}">
                <a16:creationId xmlns:a16="http://schemas.microsoft.com/office/drawing/2014/main" id="{FCD43B34-0C22-0666-2C82-C334A89A165D}"/>
              </a:ext>
            </a:extLst>
          </p:cNvPr>
          <p:cNvPicPr>
            <a:picLocks noChangeAspect="1"/>
          </p:cNvPicPr>
          <p:nvPr/>
        </p:nvPicPr>
        <p:blipFill>
          <a:blip r:embed="rId5"/>
          <a:stretch>
            <a:fillRect/>
          </a:stretch>
        </p:blipFill>
        <p:spPr>
          <a:xfrm>
            <a:off x="6825771" y="3692611"/>
            <a:ext cx="4989350" cy="2572796"/>
          </a:xfrm>
          <a:prstGeom prst="rect">
            <a:avLst/>
          </a:prstGeom>
          <a:ln>
            <a:noFill/>
          </a:ln>
          <a:effectLst>
            <a:outerShdw blurRad="292100" dist="139700" dir="2700000" algn="tl" rotWithShape="0">
              <a:srgbClr val="333333">
                <a:alpha val="65000"/>
              </a:srgbClr>
            </a:outerShdw>
          </a:effectLst>
        </p:spPr>
      </p:pic>
      <p:sp>
        <p:nvSpPr>
          <p:cNvPr id="2" name="Content Placeholder 2">
            <a:extLst>
              <a:ext uri="{FF2B5EF4-FFF2-40B4-BE49-F238E27FC236}">
                <a16:creationId xmlns:a16="http://schemas.microsoft.com/office/drawing/2014/main" id="{7BFD0FB2-3A30-EE8F-D1AA-2B5FBADE308E}"/>
              </a:ext>
            </a:extLst>
          </p:cNvPr>
          <p:cNvSpPr txBox="1">
            <a:spLocks/>
          </p:cNvSpPr>
          <p:nvPr/>
        </p:nvSpPr>
        <p:spPr>
          <a:xfrm>
            <a:off x="531050" y="6392990"/>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9</a:t>
            </a:r>
            <a:endParaRPr lang="en-US" dirty="0">
              <a:solidFill>
                <a:srgbClr val="00863D"/>
              </a:solidFill>
              <a:latin typeface="+mn-lt"/>
            </a:endParaRPr>
          </a:p>
        </p:txBody>
      </p:sp>
    </p:spTree>
    <p:extLst>
      <p:ext uri="{BB962C8B-B14F-4D97-AF65-F5344CB8AC3E}">
        <p14:creationId xmlns:p14="http://schemas.microsoft.com/office/powerpoint/2010/main" val="3127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148" y="3197808"/>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356154" y="390798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229062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pic>
        <p:nvPicPr>
          <p:cNvPr id="3" name="Picture 2">
            <a:extLst>
              <a:ext uri="{FF2B5EF4-FFF2-40B4-BE49-F238E27FC236}">
                <a16:creationId xmlns:a16="http://schemas.microsoft.com/office/drawing/2014/main" id="{89299AE7-1254-026D-EEE3-AE8448A96AFC}"/>
              </a:ext>
            </a:extLst>
          </p:cNvPr>
          <p:cNvPicPr>
            <a:picLocks noChangeAspect="1"/>
          </p:cNvPicPr>
          <p:nvPr/>
        </p:nvPicPr>
        <p:blipFill>
          <a:blip r:embed="rId4"/>
          <a:stretch>
            <a:fillRect/>
          </a:stretch>
        </p:blipFill>
        <p:spPr>
          <a:xfrm>
            <a:off x="-6133487" y="1945323"/>
            <a:ext cx="5657052" cy="260866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5D1220-FB7A-7BB8-3402-D746B83AE76B}"/>
              </a:ext>
            </a:extLst>
          </p:cNvPr>
          <p:cNvPicPr>
            <a:picLocks noChangeAspect="1"/>
          </p:cNvPicPr>
          <p:nvPr/>
        </p:nvPicPr>
        <p:blipFill>
          <a:blip r:embed="rId5"/>
          <a:stretch>
            <a:fillRect/>
          </a:stretch>
        </p:blipFill>
        <p:spPr>
          <a:xfrm>
            <a:off x="12394533" y="3692611"/>
            <a:ext cx="4989350" cy="2572796"/>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F459DC97-38B4-A442-9578-08F63A1E8E8C}"/>
              </a:ext>
            </a:extLst>
          </p:cNvPr>
          <p:cNvSpPr>
            <a:spLocks noGrp="1"/>
          </p:cNvSpPr>
          <p:nvPr>
            <p:ph type="ctrTitle"/>
          </p:nvPr>
        </p:nvSpPr>
        <p:spPr>
          <a:xfrm>
            <a:off x="1524000" y="6643494"/>
            <a:ext cx="9144000" cy="2387600"/>
          </a:xfrm>
        </p:spPr>
        <p:txBody>
          <a:bodyPr/>
          <a:lstStyle/>
          <a:p>
            <a:r>
              <a:rPr lang="en-US" dirty="0"/>
              <a:t>Practical Application</a:t>
            </a:r>
          </a:p>
        </p:txBody>
      </p:sp>
      <p:sp>
        <p:nvSpPr>
          <p:cNvPr id="9" name="Subtitle 2">
            <a:extLst>
              <a:ext uri="{FF2B5EF4-FFF2-40B4-BE49-F238E27FC236}">
                <a16:creationId xmlns:a16="http://schemas.microsoft.com/office/drawing/2014/main" id="{EE19ACDB-8228-576F-0E6E-12D490571531}"/>
              </a:ext>
            </a:extLst>
          </p:cNvPr>
          <p:cNvSpPr>
            <a:spLocks noGrp="1"/>
          </p:cNvSpPr>
          <p:nvPr>
            <p:ph type="subTitle" idx="1"/>
          </p:nvPr>
        </p:nvSpPr>
        <p:spPr>
          <a:xfrm>
            <a:off x="1524000" y="11368656"/>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1CE4F300-0422-C756-339E-EFEC488B2083}"/>
              </a:ext>
            </a:extLst>
          </p:cNvPr>
          <p:cNvSpPr txBox="1">
            <a:spLocks/>
          </p:cNvSpPr>
          <p:nvPr/>
        </p:nvSpPr>
        <p:spPr>
          <a:xfrm>
            <a:off x="522477" y="642150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10</a:t>
            </a:r>
            <a:endParaRPr lang="en-US" dirty="0">
              <a:solidFill>
                <a:srgbClr val="00863D"/>
              </a:solidFill>
              <a:latin typeface="+mn-lt"/>
            </a:endParaRPr>
          </a:p>
        </p:txBody>
      </p:sp>
    </p:spTree>
    <p:extLst>
      <p:ext uri="{BB962C8B-B14F-4D97-AF65-F5344CB8AC3E}">
        <p14:creationId xmlns:p14="http://schemas.microsoft.com/office/powerpoint/2010/main" val="16283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105-7D55-D8C1-89B2-F49F49ABDEFC}"/>
              </a:ext>
            </a:extLst>
          </p:cNvPr>
          <p:cNvSpPr>
            <a:spLocks noGrp="1"/>
          </p:cNvSpPr>
          <p:nvPr>
            <p:ph type="ctrTitle"/>
          </p:nvPr>
        </p:nvSpPr>
        <p:spPr/>
        <p:txBody>
          <a:bodyPr/>
          <a:lstStyle/>
          <a:p>
            <a:r>
              <a:rPr lang="en-US" dirty="0"/>
              <a:t>Practical Application</a:t>
            </a:r>
          </a:p>
        </p:txBody>
      </p:sp>
      <p:sp>
        <p:nvSpPr>
          <p:cNvPr id="3" name="Subtitle 2">
            <a:extLst>
              <a:ext uri="{FF2B5EF4-FFF2-40B4-BE49-F238E27FC236}">
                <a16:creationId xmlns:a16="http://schemas.microsoft.com/office/drawing/2014/main" id="{2E7E1420-88DF-30BC-29D3-265EEF10F5AA}"/>
              </a:ext>
            </a:extLst>
          </p:cNvPr>
          <p:cNvSpPr>
            <a:spLocks noGrp="1"/>
          </p:cNvSpPr>
          <p:nvPr>
            <p:ph type="subTitle" idx="1"/>
          </p:nvPr>
        </p:nvSpPr>
        <p:spPr/>
        <p:txBody>
          <a:bodyPr/>
          <a:lstStyle/>
          <a:p>
            <a:r>
              <a:rPr lang="en-US" dirty="0"/>
              <a:t>How Can You Use Approximate Computing Techniques?</a:t>
            </a:r>
          </a:p>
        </p:txBody>
      </p:sp>
      <p:sp>
        <p:nvSpPr>
          <p:cNvPr id="4" name="Title 1">
            <a:extLst>
              <a:ext uri="{FF2B5EF4-FFF2-40B4-BE49-F238E27FC236}">
                <a16:creationId xmlns:a16="http://schemas.microsoft.com/office/drawing/2014/main" id="{A398D945-A1FA-C554-9383-C25AAA389568}"/>
              </a:ext>
            </a:extLst>
          </p:cNvPr>
          <p:cNvSpPr txBox="1">
            <a:spLocks/>
          </p:cNvSpPr>
          <p:nvPr/>
        </p:nvSpPr>
        <p:spPr>
          <a:xfrm>
            <a:off x="838200" y="-6186151"/>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7" name="Content Placeholder 2">
            <a:extLst>
              <a:ext uri="{FF2B5EF4-FFF2-40B4-BE49-F238E27FC236}">
                <a16:creationId xmlns:a16="http://schemas.microsoft.com/office/drawing/2014/main" id="{996300E8-19DD-0306-3E9F-EE52FD681019}"/>
              </a:ext>
            </a:extLst>
          </p:cNvPr>
          <p:cNvSpPr txBox="1">
            <a:spLocks/>
          </p:cNvSpPr>
          <p:nvPr/>
        </p:nvSpPr>
        <p:spPr>
          <a:xfrm>
            <a:off x="838200" y="-426064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sp>
        <p:nvSpPr>
          <p:cNvPr id="8" name="Title 1">
            <a:extLst>
              <a:ext uri="{FF2B5EF4-FFF2-40B4-BE49-F238E27FC236}">
                <a16:creationId xmlns:a16="http://schemas.microsoft.com/office/drawing/2014/main" id="{A306628D-4113-9EF7-685D-0D68FE21683C}"/>
              </a:ext>
            </a:extLst>
          </p:cNvPr>
          <p:cNvSpPr txBox="1">
            <a:spLocks/>
          </p:cNvSpPr>
          <p:nvPr/>
        </p:nvSpPr>
        <p:spPr>
          <a:xfrm>
            <a:off x="838200" y="793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9" name="Content Placeholder 2">
            <a:extLst>
              <a:ext uri="{FF2B5EF4-FFF2-40B4-BE49-F238E27FC236}">
                <a16:creationId xmlns:a16="http://schemas.microsoft.com/office/drawing/2014/main" id="{A660A455-405B-78F2-6487-F58BF8308C68}"/>
              </a:ext>
            </a:extLst>
          </p:cNvPr>
          <p:cNvSpPr txBox="1">
            <a:spLocks/>
          </p:cNvSpPr>
          <p:nvPr/>
        </p:nvSpPr>
        <p:spPr>
          <a:xfrm>
            <a:off x="838200" y="93999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p:txBody>
      </p:sp>
      <p:pic>
        <p:nvPicPr>
          <p:cNvPr id="10" name="Graphic 9">
            <a:extLst>
              <a:ext uri="{FF2B5EF4-FFF2-40B4-BE49-F238E27FC236}">
                <a16:creationId xmlns:a16="http://schemas.microsoft.com/office/drawing/2014/main" id="{BC735835-189C-CD53-825C-C99A195BA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872" y="619760"/>
            <a:ext cx="462384" cy="462384"/>
          </a:xfrm>
          <a:prstGeom prst="rect">
            <a:avLst/>
          </a:prstGeom>
        </p:spPr>
      </p:pic>
      <p:pic>
        <p:nvPicPr>
          <p:cNvPr id="11" name="Graphic 10">
            <a:extLst>
              <a:ext uri="{FF2B5EF4-FFF2-40B4-BE49-F238E27FC236}">
                <a16:creationId xmlns:a16="http://schemas.microsoft.com/office/drawing/2014/main" id="{F418DA9C-86F8-5A4E-ED31-82657E1B5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3086153" y="1329961"/>
            <a:ext cx="462384" cy="462384"/>
          </a:xfrm>
          <a:prstGeom prst="rect">
            <a:avLst/>
          </a:prstGeom>
        </p:spPr>
      </p:pic>
      <p:sp>
        <p:nvSpPr>
          <p:cNvPr id="5" name="Content Placeholder 2">
            <a:extLst>
              <a:ext uri="{FF2B5EF4-FFF2-40B4-BE49-F238E27FC236}">
                <a16:creationId xmlns:a16="http://schemas.microsoft.com/office/drawing/2014/main" id="{828559E6-FAD9-18EE-1FE2-2061DB63525D}"/>
              </a:ext>
            </a:extLst>
          </p:cNvPr>
          <p:cNvSpPr txBox="1">
            <a:spLocks/>
          </p:cNvSpPr>
          <p:nvPr/>
        </p:nvSpPr>
        <p:spPr>
          <a:xfrm>
            <a:off x="53104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11</a:t>
            </a:r>
            <a:endParaRPr lang="en-US" dirty="0">
              <a:solidFill>
                <a:srgbClr val="00863D"/>
              </a:solidFill>
              <a:latin typeface="+mn-lt"/>
            </a:endParaRPr>
          </a:p>
        </p:txBody>
      </p:sp>
    </p:spTree>
    <p:extLst>
      <p:ext uri="{BB962C8B-B14F-4D97-AF65-F5344CB8AC3E}">
        <p14:creationId xmlns:p14="http://schemas.microsoft.com/office/powerpoint/2010/main" val="308295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6" name="Content Placeholder 2">
            <a:extLst>
              <a:ext uri="{FF2B5EF4-FFF2-40B4-BE49-F238E27FC236}">
                <a16:creationId xmlns:a16="http://schemas.microsoft.com/office/drawing/2014/main" id="{6C6E88B7-8627-389B-8246-33017831132F}"/>
              </a:ext>
            </a:extLst>
          </p:cNvPr>
          <p:cNvSpPr txBox="1">
            <a:spLocks/>
          </p:cNvSpPr>
          <p:nvPr/>
        </p:nvSpPr>
        <p:spPr>
          <a:xfrm>
            <a:off x="12801600" y="20085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2" name="Content Placeholder 2">
            <a:extLst>
              <a:ext uri="{FF2B5EF4-FFF2-40B4-BE49-F238E27FC236}">
                <a16:creationId xmlns:a16="http://schemas.microsoft.com/office/drawing/2014/main" id="{3CEDABBA-5EB7-C0CD-81E2-255A42FD6352}"/>
              </a:ext>
            </a:extLst>
          </p:cNvPr>
          <p:cNvSpPr txBox="1">
            <a:spLocks/>
          </p:cNvSpPr>
          <p:nvPr/>
        </p:nvSpPr>
        <p:spPr>
          <a:xfrm>
            <a:off x="53104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11</a:t>
            </a:r>
            <a:endParaRPr lang="en-US" dirty="0">
              <a:solidFill>
                <a:srgbClr val="00863D"/>
              </a:solidFill>
              <a:latin typeface="+mn-lt"/>
            </a:endParaRPr>
          </a:p>
        </p:txBody>
      </p:sp>
    </p:spTree>
    <p:extLst>
      <p:ext uri="{BB962C8B-B14F-4D97-AF65-F5344CB8AC3E}">
        <p14:creationId xmlns:p14="http://schemas.microsoft.com/office/powerpoint/2010/main" val="204690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E36DAFA6-A1EF-A9B2-4DCB-9917E08E19B0}"/>
              </a:ext>
            </a:extLst>
          </p:cNvPr>
          <p:cNvSpPr txBox="1">
            <a:spLocks/>
          </p:cNvSpPr>
          <p:nvPr/>
        </p:nvSpPr>
        <p:spPr>
          <a:xfrm>
            <a:off x="53104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11</a:t>
            </a:r>
            <a:endParaRPr lang="en-US" dirty="0">
              <a:solidFill>
                <a:srgbClr val="00863D"/>
              </a:solidFill>
              <a:latin typeface="+mn-lt"/>
            </a:endParaRPr>
          </a:p>
        </p:txBody>
      </p:sp>
    </p:spTree>
    <p:extLst>
      <p:ext uri="{BB962C8B-B14F-4D97-AF65-F5344CB8AC3E}">
        <p14:creationId xmlns:p14="http://schemas.microsoft.com/office/powerpoint/2010/main" val="81543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a:t>
            </a:r>
            <a:r>
              <a:rPr lang="en-US" sz="3200" b="1" dirty="0">
                <a:solidFill>
                  <a:srgbClr val="FFC000"/>
                </a:solidFill>
                <a:latin typeface="+mn-lt"/>
              </a:rPr>
              <a:t>~3 Bytes/13 bits </a:t>
            </a:r>
          </a:p>
        </p:txBody>
      </p:sp>
      <p:sp>
        <p:nvSpPr>
          <p:cNvPr id="10" name="Content Placeholder 2">
            <a:extLst>
              <a:ext uri="{FF2B5EF4-FFF2-40B4-BE49-F238E27FC236}">
                <a16:creationId xmlns:a16="http://schemas.microsoft.com/office/drawing/2014/main" id="{45BCA5CC-DF59-6413-97B8-8411AAEACD0A}"/>
              </a:ext>
            </a:extLst>
          </p:cNvPr>
          <p:cNvSpPr txBox="1">
            <a:spLocks/>
          </p:cNvSpPr>
          <p:nvPr/>
        </p:nvSpPr>
        <p:spPr>
          <a:xfrm>
            <a:off x="1264920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8" name="Content Placeholder 2">
            <a:extLst>
              <a:ext uri="{FF2B5EF4-FFF2-40B4-BE49-F238E27FC236}">
                <a16:creationId xmlns:a16="http://schemas.microsoft.com/office/drawing/2014/main" id="{F5C52F95-3366-03C5-0E5A-9694E94486EC}"/>
              </a:ext>
            </a:extLst>
          </p:cNvPr>
          <p:cNvSpPr txBox="1">
            <a:spLocks/>
          </p:cNvSpPr>
          <p:nvPr/>
        </p:nvSpPr>
        <p:spPr>
          <a:xfrm>
            <a:off x="53104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11</a:t>
            </a:r>
            <a:endParaRPr lang="en-US" dirty="0">
              <a:solidFill>
                <a:srgbClr val="00863D"/>
              </a:solidFill>
              <a:latin typeface="+mn-lt"/>
            </a:endParaRPr>
          </a:p>
        </p:txBody>
      </p:sp>
    </p:spTree>
    <p:extLst>
      <p:ext uri="{BB962C8B-B14F-4D97-AF65-F5344CB8AC3E}">
        <p14:creationId xmlns:p14="http://schemas.microsoft.com/office/powerpoint/2010/main" val="32638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231616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101447" y="3712891"/>
            <a:ext cx="462384" cy="462384"/>
          </a:xfrm>
          <a:prstGeom prst="rect">
            <a:avLst/>
          </a:prstGeom>
        </p:spPr>
      </p:pic>
      <p:sp>
        <p:nvSpPr>
          <p:cNvPr id="4" name="Title 1">
            <a:extLst>
              <a:ext uri="{FF2B5EF4-FFF2-40B4-BE49-F238E27FC236}">
                <a16:creationId xmlns:a16="http://schemas.microsoft.com/office/drawing/2014/main" id="{B97295C4-5180-81B0-88C8-F49A7FC64CB9}"/>
              </a:ext>
            </a:extLst>
          </p:cNvPr>
          <p:cNvSpPr txBox="1">
            <a:spLocks/>
          </p:cNvSpPr>
          <p:nvPr/>
        </p:nvSpPr>
        <p:spPr>
          <a:xfrm>
            <a:off x="838200" y="792416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247168F5-B027-5426-DB60-7DD7A4DBFA34}"/>
              </a:ext>
            </a:extLst>
          </p:cNvPr>
          <p:cNvSpPr txBox="1">
            <a:spLocks/>
          </p:cNvSpPr>
          <p:nvPr/>
        </p:nvSpPr>
        <p:spPr>
          <a:xfrm>
            <a:off x="838200" y="9384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8" name="Picture 2" descr="Astra supercomputer at Sandia Labs is fastest Arm-based machine on TOP500  list – LabNews">
            <a:extLst>
              <a:ext uri="{FF2B5EF4-FFF2-40B4-BE49-F238E27FC236}">
                <a16:creationId xmlns:a16="http://schemas.microsoft.com/office/drawing/2014/main" id="{FC77D61D-4E7A-51D4-B2F1-562EFEA69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44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volutional Neural Networks : The Theory - Bouvet Norge">
            <a:extLst>
              <a:ext uri="{FF2B5EF4-FFF2-40B4-BE49-F238E27FC236}">
                <a16:creationId xmlns:a16="http://schemas.microsoft.com/office/drawing/2014/main" id="{F5BC5DE0-765B-08E2-601F-19F800D13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486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136702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10530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~3 Bytes/13 bits </a:t>
            </a:r>
          </a:p>
        </p:txBody>
      </p:sp>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7" name="Content Placeholder 2">
            <a:extLst>
              <a:ext uri="{FF2B5EF4-FFF2-40B4-BE49-F238E27FC236}">
                <a16:creationId xmlns:a16="http://schemas.microsoft.com/office/drawing/2014/main" id="{AD96041B-895E-30E8-968E-E46FAC1FC631}"/>
              </a:ext>
            </a:extLst>
          </p:cNvPr>
          <p:cNvSpPr txBox="1">
            <a:spLocks/>
          </p:cNvSpPr>
          <p:nvPr/>
        </p:nvSpPr>
        <p:spPr>
          <a:xfrm>
            <a:off x="1266444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98A55608-31CF-7D84-AA45-5B566BBBCD96}"/>
              </a:ext>
            </a:extLst>
          </p:cNvPr>
          <p:cNvSpPr txBox="1">
            <a:spLocks/>
          </p:cNvSpPr>
          <p:nvPr/>
        </p:nvSpPr>
        <p:spPr>
          <a:xfrm>
            <a:off x="439368" y="6329363"/>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12</a:t>
            </a:r>
            <a:endParaRPr lang="en-US" dirty="0">
              <a:solidFill>
                <a:srgbClr val="00863D"/>
              </a:solidFill>
              <a:latin typeface="+mn-lt"/>
            </a:endParaRPr>
          </a:p>
        </p:txBody>
      </p:sp>
    </p:spTree>
    <p:extLst>
      <p:ext uri="{BB962C8B-B14F-4D97-AF65-F5344CB8AC3E}">
        <p14:creationId xmlns:p14="http://schemas.microsoft.com/office/powerpoint/2010/main" val="238936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109270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139750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Reducing the operating voltage of the processor, going even as far as adjusting the voltage dynamically based on the input/workload</a:t>
            </a:r>
          </a:p>
        </p:txBody>
      </p:sp>
      <p:sp>
        <p:nvSpPr>
          <p:cNvPr id="17" name="Content Placeholder 2">
            <a:extLst>
              <a:ext uri="{FF2B5EF4-FFF2-40B4-BE49-F238E27FC236}">
                <a16:creationId xmlns:a16="http://schemas.microsoft.com/office/drawing/2014/main" id="{8A74B730-4F30-C120-0F1C-8ABB602DE2ED}"/>
              </a:ext>
            </a:extLst>
          </p:cNvPr>
          <p:cNvSpPr txBox="1">
            <a:spLocks/>
          </p:cNvSpPr>
          <p:nvPr/>
        </p:nvSpPr>
        <p:spPr>
          <a:xfrm>
            <a:off x="12816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2" name="Content Placeholder 2">
            <a:extLst>
              <a:ext uri="{FF2B5EF4-FFF2-40B4-BE49-F238E27FC236}">
                <a16:creationId xmlns:a16="http://schemas.microsoft.com/office/drawing/2014/main" id="{6101C3BB-35D7-305C-8D79-850D6E74D2AB}"/>
              </a:ext>
            </a:extLst>
          </p:cNvPr>
          <p:cNvSpPr txBox="1">
            <a:spLocks/>
          </p:cNvSpPr>
          <p:nvPr/>
        </p:nvSpPr>
        <p:spPr>
          <a:xfrm>
            <a:off x="439368"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13</a:t>
            </a:r>
            <a:endParaRPr lang="en-US" dirty="0">
              <a:solidFill>
                <a:srgbClr val="00863D"/>
              </a:solidFill>
              <a:latin typeface="+mn-lt"/>
            </a:endParaRPr>
          </a:p>
        </p:txBody>
      </p:sp>
    </p:spTree>
    <p:extLst>
      <p:ext uri="{BB962C8B-B14F-4D97-AF65-F5344CB8AC3E}">
        <p14:creationId xmlns:p14="http://schemas.microsoft.com/office/powerpoint/2010/main" val="8842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Like the Newton-Raphson method, lossy compression (e.g. JPEGs), or sorting algorithms like </a:t>
            </a:r>
            <a:r>
              <a:rPr lang="en-US" sz="4000" dirty="0" err="1"/>
              <a:t>TeraSort</a:t>
            </a:r>
            <a:endParaRPr lang="en-US" sz="4000" dirty="0"/>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Content Placeholder 2">
            <a:extLst>
              <a:ext uri="{FF2B5EF4-FFF2-40B4-BE49-F238E27FC236}">
                <a16:creationId xmlns:a16="http://schemas.microsoft.com/office/drawing/2014/main" id="{4829F2FE-C09B-0593-8C51-960B6578DB54}"/>
              </a:ext>
            </a:extLst>
          </p:cNvPr>
          <p:cNvSpPr txBox="1">
            <a:spLocks/>
          </p:cNvSpPr>
          <p:nvPr/>
        </p:nvSpPr>
        <p:spPr>
          <a:xfrm>
            <a:off x="439368"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14</a:t>
            </a:r>
            <a:endParaRPr lang="en-US" dirty="0">
              <a:solidFill>
                <a:srgbClr val="00863D"/>
              </a:solidFill>
              <a:latin typeface="+mn-lt"/>
            </a:endParaRPr>
          </a:p>
        </p:txBody>
      </p:sp>
    </p:spTree>
    <p:extLst>
      <p:ext uri="{BB962C8B-B14F-4D97-AF65-F5344CB8AC3E}">
        <p14:creationId xmlns:p14="http://schemas.microsoft.com/office/powerpoint/2010/main" val="7134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Instead of approximating the entire application, approximate only parts of it and grant the rest higher levels of accuracy</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5" name="Content Placeholder 2">
            <a:extLst>
              <a:ext uri="{FF2B5EF4-FFF2-40B4-BE49-F238E27FC236}">
                <a16:creationId xmlns:a16="http://schemas.microsoft.com/office/drawing/2014/main" id="{B16B854E-B4EC-FD1E-C82C-AD46097C3497}"/>
              </a:ext>
            </a:extLst>
          </p:cNvPr>
          <p:cNvSpPr txBox="1">
            <a:spLocks/>
          </p:cNvSpPr>
          <p:nvPr/>
        </p:nvSpPr>
        <p:spPr>
          <a:xfrm>
            <a:off x="439368" y="64928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14</a:t>
            </a:r>
            <a:endParaRPr lang="en-US" dirty="0">
              <a:solidFill>
                <a:srgbClr val="00863D"/>
              </a:solidFill>
              <a:latin typeface="+mn-lt"/>
            </a:endParaRPr>
          </a:p>
        </p:txBody>
      </p:sp>
    </p:spTree>
    <p:extLst>
      <p:ext uri="{BB962C8B-B14F-4D97-AF65-F5344CB8AC3E}">
        <p14:creationId xmlns:p14="http://schemas.microsoft.com/office/powerpoint/2010/main" val="2782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2867024"/>
            <a:ext cx="10515600" cy="3736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A programming tactic which requires that software developers be keenly aware and constantly attempting to reduce a program’s space complexity</a:t>
            </a:r>
          </a:p>
          <a:p>
            <a:pPr algn="l"/>
            <a:endParaRPr lang="en-US" sz="4000" dirty="0"/>
          </a:p>
          <a:p>
            <a:pPr algn="l"/>
            <a:r>
              <a:rPr lang="en-US" sz="4000" dirty="0"/>
              <a:t>E.g. Datatype consideration</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3" name="Content Placeholder 2">
            <a:extLst>
              <a:ext uri="{FF2B5EF4-FFF2-40B4-BE49-F238E27FC236}">
                <a16:creationId xmlns:a16="http://schemas.microsoft.com/office/drawing/2014/main" id="{3B4D734B-4276-F238-6AE0-78E0FD47BBC1}"/>
              </a:ext>
            </a:extLst>
          </p:cNvPr>
          <p:cNvSpPr txBox="1">
            <a:spLocks/>
          </p:cNvSpPr>
          <p:nvPr/>
        </p:nvSpPr>
        <p:spPr>
          <a:xfrm>
            <a:off x="439368"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15</a:t>
            </a:r>
            <a:endParaRPr lang="en-US" dirty="0">
              <a:solidFill>
                <a:srgbClr val="00863D"/>
              </a:solidFill>
              <a:latin typeface="+mn-lt"/>
            </a:endParaRPr>
          </a:p>
        </p:txBody>
      </p:sp>
    </p:spTree>
    <p:extLst>
      <p:ext uri="{BB962C8B-B14F-4D97-AF65-F5344CB8AC3E}">
        <p14:creationId xmlns:p14="http://schemas.microsoft.com/office/powerpoint/2010/main" val="246687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3" name="Picture 2">
            <a:extLst>
              <a:ext uri="{FF2B5EF4-FFF2-40B4-BE49-F238E27FC236}">
                <a16:creationId xmlns:a16="http://schemas.microsoft.com/office/drawing/2014/main" id="{4717586E-65EC-C932-5C14-4162C4569E0B}"/>
              </a:ext>
            </a:extLst>
          </p:cNvPr>
          <p:cNvPicPr>
            <a:picLocks noChangeAspect="1"/>
          </p:cNvPicPr>
          <p:nvPr/>
        </p:nvPicPr>
        <p:blipFill>
          <a:blip r:embed="rId4"/>
          <a:stretch>
            <a:fillRect/>
          </a:stretch>
        </p:blipFill>
        <p:spPr>
          <a:xfrm>
            <a:off x="2726266" y="2127568"/>
            <a:ext cx="6739468" cy="4622358"/>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164A2FF3-9404-FCE8-6F3B-BD8D0AC28FFD}"/>
              </a:ext>
            </a:extLst>
          </p:cNvPr>
          <p:cNvSpPr txBox="1">
            <a:spLocks/>
          </p:cNvSpPr>
          <p:nvPr/>
        </p:nvSpPr>
        <p:spPr>
          <a:xfrm>
            <a:off x="51072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15</a:t>
            </a:r>
            <a:endParaRPr lang="en-US" dirty="0">
              <a:solidFill>
                <a:srgbClr val="00863D"/>
              </a:solidFill>
              <a:latin typeface="+mn-lt"/>
            </a:endParaRPr>
          </a:p>
        </p:txBody>
      </p:sp>
    </p:spTree>
    <p:extLst>
      <p:ext uri="{BB962C8B-B14F-4D97-AF65-F5344CB8AC3E}">
        <p14:creationId xmlns:p14="http://schemas.microsoft.com/office/powerpoint/2010/main" val="132292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8" name="Picture 7">
            <a:extLst>
              <a:ext uri="{FF2B5EF4-FFF2-40B4-BE49-F238E27FC236}">
                <a16:creationId xmlns:a16="http://schemas.microsoft.com/office/drawing/2014/main" id="{0B3CCF46-08A5-3E01-DB88-A1025578852B}"/>
              </a:ext>
            </a:extLst>
          </p:cNvPr>
          <p:cNvPicPr>
            <a:picLocks noChangeAspect="1"/>
          </p:cNvPicPr>
          <p:nvPr/>
        </p:nvPicPr>
        <p:blipFill>
          <a:blip r:embed="rId4"/>
          <a:stretch>
            <a:fillRect/>
          </a:stretch>
        </p:blipFill>
        <p:spPr>
          <a:xfrm>
            <a:off x="1551941" y="2281791"/>
            <a:ext cx="9088118" cy="3439005"/>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97F07BC9-37B7-5F88-A55E-28BFEB3BAB70}"/>
              </a:ext>
            </a:extLst>
          </p:cNvPr>
          <p:cNvSpPr txBox="1">
            <a:spLocks/>
          </p:cNvSpPr>
          <p:nvPr/>
        </p:nvSpPr>
        <p:spPr>
          <a:xfrm>
            <a:off x="439368" y="64928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16</a:t>
            </a:r>
            <a:endParaRPr lang="en-US" dirty="0">
              <a:solidFill>
                <a:srgbClr val="00863D"/>
              </a:solidFill>
              <a:latin typeface="+mn-lt"/>
            </a:endParaRPr>
          </a:p>
        </p:txBody>
      </p:sp>
    </p:spTree>
    <p:extLst>
      <p:ext uri="{BB962C8B-B14F-4D97-AF65-F5344CB8AC3E}">
        <p14:creationId xmlns:p14="http://schemas.microsoft.com/office/powerpoint/2010/main" val="230314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1122363"/>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3602038"/>
            <a:ext cx="9144000" cy="1655762"/>
          </a:xfrm>
        </p:spPr>
        <p:txBody>
          <a:bodyPr/>
          <a:lstStyle/>
          <a:p>
            <a:r>
              <a:rPr lang="en-US" dirty="0"/>
              <a:t>Where is Approximate Computing Used Right Now?</a:t>
            </a:r>
          </a:p>
        </p:txBody>
      </p:sp>
      <p:pic>
        <p:nvPicPr>
          <p:cNvPr id="10" name="Picture 9">
            <a:extLst>
              <a:ext uri="{FF2B5EF4-FFF2-40B4-BE49-F238E27FC236}">
                <a16:creationId xmlns:a16="http://schemas.microsoft.com/office/drawing/2014/main" id="{7F7250CF-2518-88F6-401F-4AB5A1599831}"/>
              </a:ext>
            </a:extLst>
          </p:cNvPr>
          <p:cNvPicPr>
            <a:picLocks noChangeAspect="1"/>
          </p:cNvPicPr>
          <p:nvPr/>
        </p:nvPicPr>
        <p:blipFill>
          <a:blip r:embed="rId5"/>
          <a:stretch>
            <a:fillRect/>
          </a:stretch>
        </p:blipFill>
        <p:spPr>
          <a:xfrm>
            <a:off x="-9749119" y="2281791"/>
            <a:ext cx="9088118" cy="3439005"/>
          </a:xfrm>
          <a:prstGeom prst="rect">
            <a:avLst/>
          </a:prstGeom>
        </p:spPr>
      </p:pic>
      <p:sp>
        <p:nvSpPr>
          <p:cNvPr id="20" name="Title 1">
            <a:extLst>
              <a:ext uri="{FF2B5EF4-FFF2-40B4-BE49-F238E27FC236}">
                <a16:creationId xmlns:a16="http://schemas.microsoft.com/office/drawing/2014/main" id="{84C305ED-5925-7825-3EDA-CCEFF4767994}"/>
              </a:ext>
            </a:extLst>
          </p:cNvPr>
          <p:cNvSpPr txBox="1">
            <a:spLocks/>
          </p:cNvSpPr>
          <p:nvPr/>
        </p:nvSpPr>
        <p:spPr>
          <a:xfrm>
            <a:off x="780325" y="867575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23" name="Content Placeholder 2">
            <a:extLst>
              <a:ext uri="{FF2B5EF4-FFF2-40B4-BE49-F238E27FC236}">
                <a16:creationId xmlns:a16="http://schemas.microsoft.com/office/drawing/2014/main" id="{7A864374-B2B9-026D-383C-0821F79F0756}"/>
              </a:ext>
            </a:extLst>
          </p:cNvPr>
          <p:cNvSpPr txBox="1">
            <a:spLocks/>
          </p:cNvSpPr>
          <p:nvPr/>
        </p:nvSpPr>
        <p:spPr>
          <a:xfrm>
            <a:off x="780325" y="116872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2" name="Content Placeholder 2">
            <a:extLst>
              <a:ext uri="{FF2B5EF4-FFF2-40B4-BE49-F238E27FC236}">
                <a16:creationId xmlns:a16="http://schemas.microsoft.com/office/drawing/2014/main" id="{63373248-5104-6C3F-39AF-CEA0E4B61AFA}"/>
              </a:ext>
            </a:extLst>
          </p:cNvPr>
          <p:cNvSpPr txBox="1">
            <a:spLocks/>
          </p:cNvSpPr>
          <p:nvPr/>
        </p:nvSpPr>
        <p:spPr>
          <a:xfrm>
            <a:off x="531049" y="6392990"/>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17</a:t>
            </a:r>
            <a:endParaRPr lang="en-US" dirty="0">
              <a:solidFill>
                <a:srgbClr val="00863D"/>
              </a:solidFill>
              <a:latin typeface="+mn-lt"/>
            </a:endParaRPr>
          </a:p>
        </p:txBody>
      </p:sp>
    </p:spTree>
    <p:extLst>
      <p:ext uri="{BB962C8B-B14F-4D97-AF65-F5344CB8AC3E}">
        <p14:creationId xmlns:p14="http://schemas.microsoft.com/office/powerpoint/2010/main" val="81934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4873326"/>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2393651"/>
            <a:ext cx="9144000" cy="1655762"/>
          </a:xfrm>
        </p:spPr>
        <p:txBody>
          <a:bodyPr/>
          <a:lstStyle/>
          <a:p>
            <a:r>
              <a:rPr lang="en-US" dirty="0"/>
              <a:t>Where is Approximate Computing Used Right Now?</a:t>
            </a:r>
          </a:p>
        </p:txBody>
      </p:sp>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pic>
        <p:nvPicPr>
          <p:cNvPr id="3" name="Graphic 2">
            <a:extLst>
              <a:ext uri="{FF2B5EF4-FFF2-40B4-BE49-F238E27FC236}">
                <a16:creationId xmlns:a16="http://schemas.microsoft.com/office/drawing/2014/main" id="{B5BB354E-7741-7B28-F757-BC029D5C5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5" name="Graphic 4">
            <a:extLst>
              <a:ext uri="{FF2B5EF4-FFF2-40B4-BE49-F238E27FC236}">
                <a16:creationId xmlns:a16="http://schemas.microsoft.com/office/drawing/2014/main" id="{5446DC4E-87C0-2ADB-EFAF-908FAF6F2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66324" y="1329961"/>
            <a:ext cx="462384" cy="462384"/>
          </a:xfrm>
          <a:prstGeom prst="rect">
            <a:avLst/>
          </a:prstGeom>
        </p:spPr>
      </p:pic>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1" name="Title 1">
            <a:extLst>
              <a:ext uri="{FF2B5EF4-FFF2-40B4-BE49-F238E27FC236}">
                <a16:creationId xmlns:a16="http://schemas.microsoft.com/office/drawing/2014/main" id="{350F1840-4968-B66A-29D7-A7903B59E2D6}"/>
              </a:ext>
            </a:extLst>
          </p:cNvPr>
          <p:cNvSpPr txBox="1">
            <a:spLocks/>
          </p:cNvSpPr>
          <p:nvPr/>
        </p:nvSpPr>
        <p:spPr>
          <a:xfrm>
            <a:off x="685800" y="1001204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3" name="Graphic 12">
            <a:extLst>
              <a:ext uri="{FF2B5EF4-FFF2-40B4-BE49-F238E27FC236}">
                <a16:creationId xmlns:a16="http://schemas.microsoft.com/office/drawing/2014/main" id="{2FA41147-A886-DCDF-B029-4ACACFAD4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68" y="8681720"/>
            <a:ext cx="462384" cy="462384"/>
          </a:xfrm>
          <a:prstGeom prst="rect">
            <a:avLst/>
          </a:prstGeom>
        </p:spPr>
      </p:pic>
      <p:pic>
        <p:nvPicPr>
          <p:cNvPr id="14" name="Graphic 13">
            <a:extLst>
              <a:ext uri="{FF2B5EF4-FFF2-40B4-BE49-F238E27FC236}">
                <a16:creationId xmlns:a16="http://schemas.microsoft.com/office/drawing/2014/main" id="{EDB4F53C-B4F0-93CC-AC14-54CDD53AC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05564" y="11556001"/>
            <a:ext cx="462384" cy="462384"/>
          </a:xfrm>
          <a:prstGeom prst="rect">
            <a:avLst/>
          </a:prstGeom>
        </p:spPr>
      </p:pic>
      <p:sp>
        <p:nvSpPr>
          <p:cNvPr id="15" name="Content Placeholder 2">
            <a:extLst>
              <a:ext uri="{FF2B5EF4-FFF2-40B4-BE49-F238E27FC236}">
                <a16:creationId xmlns:a16="http://schemas.microsoft.com/office/drawing/2014/main" id="{021912F7-6E0D-CF47-DF3E-419A516352D4}"/>
              </a:ext>
            </a:extLst>
          </p:cNvPr>
          <p:cNvSpPr txBox="1">
            <a:spLocks/>
          </p:cNvSpPr>
          <p:nvPr/>
        </p:nvSpPr>
        <p:spPr>
          <a:xfrm>
            <a:off x="685800" y="1299654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
        <p:nvSpPr>
          <p:cNvPr id="10" name="Content Placeholder 2">
            <a:extLst>
              <a:ext uri="{FF2B5EF4-FFF2-40B4-BE49-F238E27FC236}">
                <a16:creationId xmlns:a16="http://schemas.microsoft.com/office/drawing/2014/main" id="{0C54E846-BECE-B3C3-79C9-D6DA8B0DE1B9}"/>
              </a:ext>
            </a:extLst>
          </p:cNvPr>
          <p:cNvSpPr txBox="1">
            <a:spLocks/>
          </p:cNvSpPr>
          <p:nvPr/>
        </p:nvSpPr>
        <p:spPr>
          <a:xfrm>
            <a:off x="518160" y="64928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17</a:t>
            </a:r>
            <a:endParaRPr lang="en-US" dirty="0">
              <a:solidFill>
                <a:srgbClr val="00863D"/>
              </a:solidFill>
              <a:latin typeface="+mn-lt"/>
            </a:endParaRPr>
          </a:p>
        </p:txBody>
      </p:sp>
    </p:spTree>
    <p:extLst>
      <p:ext uri="{BB962C8B-B14F-4D97-AF65-F5344CB8AC3E}">
        <p14:creationId xmlns:p14="http://schemas.microsoft.com/office/powerpoint/2010/main" val="4225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78760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518863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
        <p:nvSpPr>
          <p:cNvPr id="3" name="Content Placeholder 2">
            <a:extLst>
              <a:ext uri="{FF2B5EF4-FFF2-40B4-BE49-F238E27FC236}">
                <a16:creationId xmlns:a16="http://schemas.microsoft.com/office/drawing/2014/main" id="{1A341B57-C38A-49ED-305D-5375339389BA}"/>
              </a:ext>
            </a:extLst>
          </p:cNvPr>
          <p:cNvSpPr txBox="1">
            <a:spLocks/>
          </p:cNvSpPr>
          <p:nvPr/>
        </p:nvSpPr>
        <p:spPr>
          <a:xfrm>
            <a:off x="378408" y="653859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18</a:t>
            </a:r>
            <a:endParaRPr lang="en-US" dirty="0">
              <a:solidFill>
                <a:srgbClr val="00863D"/>
              </a:solidFill>
              <a:latin typeface="+mn-lt"/>
            </a:endParaRPr>
          </a:p>
        </p:txBody>
      </p:sp>
    </p:spTree>
    <p:extLst>
      <p:ext uri="{BB962C8B-B14F-4D97-AF65-F5344CB8AC3E}">
        <p14:creationId xmlns:p14="http://schemas.microsoft.com/office/powerpoint/2010/main" val="6862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xfrm>
            <a:off x="1524000" y="-5522277"/>
            <a:ext cx="9144000" cy="2387600"/>
          </a:xfrm>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3042602"/>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3500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142607" y="129577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16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14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764A4-8E7E-86BE-2AB9-641C4BE3C8DF}"/>
              </a:ext>
            </a:extLst>
          </p:cNvPr>
          <p:cNvSpPr txBox="1">
            <a:spLocks/>
          </p:cNvSpPr>
          <p:nvPr/>
        </p:nvSpPr>
        <p:spPr>
          <a:xfrm>
            <a:off x="990600" y="754316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1" name="Content Placeholder 2">
            <a:extLst>
              <a:ext uri="{FF2B5EF4-FFF2-40B4-BE49-F238E27FC236}">
                <a16:creationId xmlns:a16="http://schemas.microsoft.com/office/drawing/2014/main" id="{7E62B016-05FA-223D-6445-82F0B889480E}"/>
              </a:ext>
            </a:extLst>
          </p:cNvPr>
          <p:cNvSpPr txBox="1">
            <a:spLocks/>
          </p:cNvSpPr>
          <p:nvPr/>
        </p:nvSpPr>
        <p:spPr>
          <a:xfrm>
            <a:off x="990600" y="9003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
        <p:nvSpPr>
          <p:cNvPr id="8" name="Content Placeholder 2">
            <a:extLst>
              <a:ext uri="{FF2B5EF4-FFF2-40B4-BE49-F238E27FC236}">
                <a16:creationId xmlns:a16="http://schemas.microsoft.com/office/drawing/2014/main" id="{D0B91A40-6248-5459-5853-A2D07870DD82}"/>
              </a:ext>
            </a:extLst>
          </p:cNvPr>
          <p:cNvSpPr txBox="1">
            <a:spLocks/>
          </p:cNvSpPr>
          <p:nvPr/>
        </p:nvSpPr>
        <p:spPr>
          <a:xfrm>
            <a:off x="531050"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a:t>
            </a:r>
            <a:endParaRPr lang="en-US" dirty="0">
              <a:solidFill>
                <a:srgbClr val="00863D"/>
              </a:solidFill>
              <a:latin typeface="+mn-lt"/>
            </a:endParaRPr>
          </a:p>
        </p:txBody>
      </p:sp>
    </p:spTree>
    <p:extLst>
      <p:ext uri="{BB962C8B-B14F-4D97-AF65-F5344CB8AC3E}">
        <p14:creationId xmlns:p14="http://schemas.microsoft.com/office/powerpoint/2010/main" val="26747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6" name="Picture 5">
            <a:extLst>
              <a:ext uri="{FF2B5EF4-FFF2-40B4-BE49-F238E27FC236}">
                <a16:creationId xmlns:a16="http://schemas.microsoft.com/office/drawing/2014/main" id="{0334CD56-2950-1F0D-89E2-E691718CCB92}"/>
              </a:ext>
            </a:extLst>
          </p:cNvPr>
          <p:cNvPicPr>
            <a:picLocks noChangeAspect="1"/>
          </p:cNvPicPr>
          <p:nvPr/>
        </p:nvPicPr>
        <p:blipFill>
          <a:blip r:embed="rId5"/>
          <a:stretch>
            <a:fillRect/>
          </a:stretch>
        </p:blipFill>
        <p:spPr>
          <a:xfrm>
            <a:off x="12413566" y="2058886"/>
            <a:ext cx="4342228" cy="3641868"/>
          </a:xfrm>
          <a:prstGeom prst="rect">
            <a:avLst/>
          </a:prstGeom>
          <a:ln>
            <a:noFill/>
          </a:ln>
          <a:effectLst>
            <a:outerShdw blurRad="292100" dist="139700" dir="2700000" algn="tl" rotWithShape="0">
              <a:srgbClr val="333333">
                <a:alpha val="65000"/>
              </a:srgbClr>
            </a:outerShdw>
          </a:effectLst>
        </p:spPr>
      </p:pic>
      <p:sp>
        <p:nvSpPr>
          <p:cNvPr id="7" name="Subtitle 2">
            <a:extLst>
              <a:ext uri="{FF2B5EF4-FFF2-40B4-BE49-F238E27FC236}">
                <a16:creationId xmlns:a16="http://schemas.microsoft.com/office/drawing/2014/main" id="{12DF1E80-78F1-6F28-A964-69177E8274BD}"/>
              </a:ext>
            </a:extLst>
          </p:cNvPr>
          <p:cNvSpPr txBox="1">
            <a:spLocks/>
          </p:cNvSpPr>
          <p:nvPr/>
        </p:nvSpPr>
        <p:spPr>
          <a:xfrm>
            <a:off x="1345692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sp>
        <p:nvSpPr>
          <p:cNvPr id="2" name="Content Placeholder 2">
            <a:extLst>
              <a:ext uri="{FF2B5EF4-FFF2-40B4-BE49-F238E27FC236}">
                <a16:creationId xmlns:a16="http://schemas.microsoft.com/office/drawing/2014/main" id="{21474509-43B6-539D-63BE-F1348D2D6C18}"/>
              </a:ext>
            </a:extLst>
          </p:cNvPr>
          <p:cNvSpPr txBox="1">
            <a:spLocks/>
          </p:cNvSpPr>
          <p:nvPr/>
        </p:nvSpPr>
        <p:spPr>
          <a:xfrm>
            <a:off x="378408" y="6515536"/>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18</a:t>
            </a:r>
            <a:endParaRPr lang="en-US" dirty="0">
              <a:solidFill>
                <a:srgbClr val="00863D"/>
              </a:solidFill>
              <a:latin typeface="+mn-lt"/>
            </a:endParaRPr>
          </a:p>
        </p:txBody>
      </p:sp>
    </p:spTree>
    <p:extLst>
      <p:ext uri="{BB962C8B-B14F-4D97-AF65-F5344CB8AC3E}">
        <p14:creationId xmlns:p14="http://schemas.microsoft.com/office/powerpoint/2010/main" val="204746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3863926"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4630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6" name="Picture 2" descr="Roofline Performance Model - NERSC Documentation">
            <a:extLst>
              <a:ext uri="{FF2B5EF4-FFF2-40B4-BE49-F238E27FC236}">
                <a16:creationId xmlns:a16="http://schemas.microsoft.com/office/drawing/2014/main" id="{E818FDA7-27A0-4F1F-BE57-D6686D3502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825" y="2035440"/>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4C1D8DA-E409-2680-C4DE-49E52C4E9EF2}"/>
              </a:ext>
            </a:extLst>
          </p:cNvPr>
          <p:cNvSpPr txBox="1">
            <a:spLocks/>
          </p:cNvSpPr>
          <p:nvPr/>
        </p:nvSpPr>
        <p:spPr>
          <a:xfrm>
            <a:off x="13678499" y="5888328"/>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sp>
        <p:nvSpPr>
          <p:cNvPr id="13" name="Content Placeholder 2">
            <a:extLst>
              <a:ext uri="{FF2B5EF4-FFF2-40B4-BE49-F238E27FC236}">
                <a16:creationId xmlns:a16="http://schemas.microsoft.com/office/drawing/2014/main" id="{9418441F-5BB6-5016-05E4-73837B30E34B}"/>
              </a:ext>
            </a:extLst>
          </p:cNvPr>
          <p:cNvSpPr txBox="1">
            <a:spLocks/>
          </p:cNvSpPr>
          <p:nvPr/>
        </p:nvSpPr>
        <p:spPr>
          <a:xfrm>
            <a:off x="-1120140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sp>
        <p:nvSpPr>
          <p:cNvPr id="2" name="Content Placeholder 2">
            <a:extLst>
              <a:ext uri="{FF2B5EF4-FFF2-40B4-BE49-F238E27FC236}">
                <a16:creationId xmlns:a16="http://schemas.microsoft.com/office/drawing/2014/main" id="{781B9C5A-E235-D9B1-05FC-B9F4431F1DF5}"/>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19</a:t>
            </a:r>
            <a:endParaRPr lang="en-US" dirty="0">
              <a:solidFill>
                <a:srgbClr val="00863D"/>
              </a:solidFill>
              <a:latin typeface="+mn-lt"/>
            </a:endParaRPr>
          </a:p>
        </p:txBody>
      </p:sp>
    </p:spTree>
    <p:extLst>
      <p:ext uri="{BB962C8B-B14F-4D97-AF65-F5344CB8AC3E}">
        <p14:creationId xmlns:p14="http://schemas.microsoft.com/office/powerpoint/2010/main" val="303432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4764274"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03069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72"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463040"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10" name="Picture 9">
            <a:extLst>
              <a:ext uri="{FF2B5EF4-FFF2-40B4-BE49-F238E27FC236}">
                <a16:creationId xmlns:a16="http://schemas.microsoft.com/office/drawing/2014/main" id="{B3534E13-310D-B823-80F4-CB81722D6BE3}"/>
              </a:ext>
            </a:extLst>
          </p:cNvPr>
          <p:cNvPicPr>
            <a:picLocks noChangeAspect="1"/>
          </p:cNvPicPr>
          <p:nvPr/>
        </p:nvPicPr>
        <p:blipFill>
          <a:blip r:embed="rId7"/>
          <a:stretch>
            <a:fillRect/>
          </a:stretch>
        </p:blipFill>
        <p:spPr>
          <a:xfrm>
            <a:off x="12364210" y="1965102"/>
            <a:ext cx="6286176" cy="3711274"/>
          </a:xfrm>
          <a:prstGeom prst="rect">
            <a:avLst/>
          </a:prstGeom>
          <a:ln>
            <a:noFill/>
          </a:ln>
          <a:effectLst>
            <a:outerShdw blurRad="292100" dist="139700" dir="2700000" algn="tl" rotWithShape="0">
              <a:srgbClr val="333333">
                <a:alpha val="65000"/>
              </a:srgbClr>
            </a:outerShdw>
          </a:effectLst>
        </p:spPr>
      </p:pic>
      <p:sp>
        <p:nvSpPr>
          <p:cNvPr id="11" name="Subtitle 2">
            <a:extLst>
              <a:ext uri="{FF2B5EF4-FFF2-40B4-BE49-F238E27FC236}">
                <a16:creationId xmlns:a16="http://schemas.microsoft.com/office/drawing/2014/main" id="{FC61AB94-0F47-7AB9-E938-672D160A87F0}"/>
              </a:ext>
            </a:extLst>
          </p:cNvPr>
          <p:cNvSpPr txBox="1">
            <a:spLocks/>
          </p:cNvSpPr>
          <p:nvPr/>
        </p:nvSpPr>
        <p:spPr>
          <a:xfrm>
            <a:off x="15357242" y="5817990"/>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2" name="Content Placeholder 2">
            <a:extLst>
              <a:ext uri="{FF2B5EF4-FFF2-40B4-BE49-F238E27FC236}">
                <a16:creationId xmlns:a16="http://schemas.microsoft.com/office/drawing/2014/main" id="{E8D7CD05-1B12-326C-9EC3-E53475318FFE}"/>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20</a:t>
            </a:r>
            <a:endParaRPr lang="en-US" dirty="0">
              <a:solidFill>
                <a:srgbClr val="00863D"/>
              </a:solidFill>
              <a:latin typeface="+mn-lt"/>
            </a:endParaRPr>
          </a:p>
        </p:txBody>
      </p:sp>
    </p:spTree>
    <p:extLst>
      <p:ext uri="{BB962C8B-B14F-4D97-AF65-F5344CB8AC3E}">
        <p14:creationId xmlns:p14="http://schemas.microsoft.com/office/powerpoint/2010/main" val="147584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566"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1104114"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6"/>
          <a:stretch>
            <a:fillRect/>
          </a:stretch>
        </p:blipFill>
        <p:spPr>
          <a:xfrm>
            <a:off x="2891952" y="2058886"/>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1524000" y="5911774"/>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4CF1FA47-8DA6-4C1C-EE6B-A02155CEC919}"/>
              </a:ext>
            </a:extLst>
          </p:cNvPr>
          <p:cNvSpPr>
            <a:spLocks noGrp="1"/>
          </p:cNvSpPr>
          <p:nvPr>
            <p:ph type="ctrTitle"/>
          </p:nvPr>
        </p:nvSpPr>
        <p:spPr>
          <a:xfrm>
            <a:off x="12588240" y="107664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677854EE-DBE1-9DE6-D90C-9F36F15B005D}"/>
              </a:ext>
            </a:extLst>
          </p:cNvPr>
          <p:cNvSpPr>
            <a:spLocks noGrp="1"/>
          </p:cNvSpPr>
          <p:nvPr>
            <p:ph type="subTitle" idx="1"/>
          </p:nvPr>
        </p:nvSpPr>
        <p:spPr>
          <a:xfrm>
            <a:off x="15143869" y="3556318"/>
            <a:ext cx="9144000" cy="1655762"/>
          </a:xfrm>
        </p:spPr>
        <p:txBody>
          <a:bodyPr/>
          <a:lstStyle/>
          <a:p>
            <a:r>
              <a:rPr lang="en-US" dirty="0"/>
              <a:t>How Does Approximate Computing Generally Work?</a:t>
            </a:r>
          </a:p>
        </p:txBody>
      </p:sp>
      <p:sp>
        <p:nvSpPr>
          <p:cNvPr id="6" name="Content Placeholder 2">
            <a:extLst>
              <a:ext uri="{FF2B5EF4-FFF2-40B4-BE49-F238E27FC236}">
                <a16:creationId xmlns:a16="http://schemas.microsoft.com/office/drawing/2014/main" id="{78B48073-455D-FB4F-411F-C3E3FAA3B59A}"/>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21</a:t>
            </a:r>
            <a:endParaRPr lang="en-US" dirty="0">
              <a:solidFill>
                <a:srgbClr val="00863D"/>
              </a:solidFill>
              <a:latin typeface="+mn-lt"/>
            </a:endParaRPr>
          </a:p>
        </p:txBody>
      </p:sp>
    </p:spTree>
    <p:extLst>
      <p:ext uri="{BB962C8B-B14F-4D97-AF65-F5344CB8AC3E}">
        <p14:creationId xmlns:p14="http://schemas.microsoft.com/office/powerpoint/2010/main" val="401590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11696121" y="295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3"/>
          <a:stretch>
            <a:fillRect/>
          </a:stretch>
        </p:blipFill>
        <p:spPr>
          <a:xfrm>
            <a:off x="-6580304" y="2035440"/>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9120562" y="5888328"/>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F9B00465-4996-C2AC-776B-9BA65D491B19}"/>
              </a:ext>
            </a:extLst>
          </p:cNvPr>
          <p:cNvSpPr txBox="1">
            <a:spLocks/>
          </p:cNvSpPr>
          <p:nvPr/>
        </p:nvSpPr>
        <p:spPr>
          <a:xfrm>
            <a:off x="838200" y="78913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0C4707DC-AB32-4842-E07D-F970B344BC85}"/>
              </a:ext>
            </a:extLst>
          </p:cNvPr>
          <p:cNvSpPr txBox="1">
            <a:spLocks/>
          </p:cNvSpPr>
          <p:nvPr/>
        </p:nvSpPr>
        <p:spPr>
          <a:xfrm>
            <a:off x="838200" y="98302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2507F92D-FBBB-44DC-7911-5D16E44E7A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368" y="8145978"/>
            <a:ext cx="462384" cy="462384"/>
          </a:xfrm>
          <a:prstGeom prst="rect">
            <a:avLst/>
          </a:prstGeom>
        </p:spPr>
      </p:pic>
      <p:pic>
        <p:nvPicPr>
          <p:cNvPr id="9" name="Graphic 8">
            <a:extLst>
              <a:ext uri="{FF2B5EF4-FFF2-40B4-BE49-F238E27FC236}">
                <a16:creationId xmlns:a16="http://schemas.microsoft.com/office/drawing/2014/main" id="{D6128CB6-402B-B3F2-2E9F-82D1E3CA6F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5598233" y="8856179"/>
            <a:ext cx="462384" cy="462384"/>
          </a:xfrm>
          <a:prstGeom prst="rect">
            <a:avLst/>
          </a:prstGeom>
        </p:spPr>
      </p:pic>
      <p:sp>
        <p:nvSpPr>
          <p:cNvPr id="10" name="Content Placeholder 2">
            <a:extLst>
              <a:ext uri="{FF2B5EF4-FFF2-40B4-BE49-F238E27FC236}">
                <a16:creationId xmlns:a16="http://schemas.microsoft.com/office/drawing/2014/main" id="{90D60CF9-9B15-EE27-C5A4-9C23F6393DD9}"/>
              </a:ext>
            </a:extLst>
          </p:cNvPr>
          <p:cNvSpPr txBox="1">
            <a:spLocks/>
          </p:cNvSpPr>
          <p:nvPr/>
        </p:nvSpPr>
        <p:spPr>
          <a:xfrm>
            <a:off x="838200" y="1070665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11" name="Content Placeholder 2">
            <a:extLst>
              <a:ext uri="{FF2B5EF4-FFF2-40B4-BE49-F238E27FC236}">
                <a16:creationId xmlns:a16="http://schemas.microsoft.com/office/drawing/2014/main" id="{2B114E3D-02F0-E3C4-4C9F-087918731FEC}"/>
              </a:ext>
            </a:extLst>
          </p:cNvPr>
          <p:cNvSpPr txBox="1">
            <a:spLocks/>
          </p:cNvSpPr>
          <p:nvPr/>
        </p:nvSpPr>
        <p:spPr>
          <a:xfrm>
            <a:off x="838200" y="1212229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2" name="Content Placeholder 2">
            <a:extLst>
              <a:ext uri="{FF2B5EF4-FFF2-40B4-BE49-F238E27FC236}">
                <a16:creationId xmlns:a16="http://schemas.microsoft.com/office/drawing/2014/main" id="{A91C064B-25C0-3432-3693-4832BA02CEFD}"/>
              </a:ext>
            </a:extLst>
          </p:cNvPr>
          <p:cNvSpPr txBox="1">
            <a:spLocks/>
          </p:cNvSpPr>
          <p:nvPr/>
        </p:nvSpPr>
        <p:spPr>
          <a:xfrm>
            <a:off x="838200" y="14062936"/>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3" name="Content Placeholder 2">
            <a:extLst>
              <a:ext uri="{FF2B5EF4-FFF2-40B4-BE49-F238E27FC236}">
                <a16:creationId xmlns:a16="http://schemas.microsoft.com/office/drawing/2014/main" id="{89ECD4F7-DF48-714E-4E33-B90A7808B4B1}"/>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22</a:t>
            </a:r>
            <a:endParaRPr lang="en-US" dirty="0">
              <a:solidFill>
                <a:srgbClr val="00863D"/>
              </a:solidFill>
              <a:latin typeface="+mn-lt"/>
            </a:endParaRPr>
          </a:p>
        </p:txBody>
      </p:sp>
    </p:spTree>
    <p:extLst>
      <p:ext uri="{BB962C8B-B14F-4D97-AF65-F5344CB8AC3E}">
        <p14:creationId xmlns:p14="http://schemas.microsoft.com/office/powerpoint/2010/main" val="133014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5536345"/>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1696794"/>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3382581"/>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38200" y="38603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43381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477826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1" name="Content Placeholder 2">
            <a:extLst>
              <a:ext uri="{FF2B5EF4-FFF2-40B4-BE49-F238E27FC236}">
                <a16:creationId xmlns:a16="http://schemas.microsoft.com/office/drawing/2014/main" id="{AEF26B86-D88C-F2CB-D8B6-802BE5B20252}"/>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22</a:t>
            </a:r>
            <a:endParaRPr lang="en-US" dirty="0">
              <a:solidFill>
                <a:srgbClr val="00863D"/>
              </a:solidFill>
              <a:latin typeface="+mn-lt"/>
            </a:endParaRPr>
          </a:p>
        </p:txBody>
      </p:sp>
    </p:spTree>
    <p:extLst>
      <p:ext uri="{BB962C8B-B14F-4D97-AF65-F5344CB8AC3E}">
        <p14:creationId xmlns:p14="http://schemas.microsoft.com/office/powerpoint/2010/main" val="266022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 </a:t>
            </a:r>
          </a:p>
          <a:p>
            <a:pPr algn="l"/>
            <a:endParaRPr lang="en-US" sz="3200" b="1"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727830" y="1998824"/>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1563921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17509519"/>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Develop quantitative verification systems</a:t>
            </a:r>
          </a:p>
          <a:p>
            <a:pPr algn="l"/>
            <a:r>
              <a:rPr lang="en-US" sz="4000" dirty="0"/>
              <a:t>Utilize error-resilient domains</a:t>
            </a:r>
          </a:p>
          <a:p>
            <a:pPr marL="571500" indent="-571500" algn="l">
              <a:buFont typeface="Arial" panose="020B0604020202020204" pitchFamily="34" charset="0"/>
              <a:buChar char="•"/>
            </a:pPr>
            <a:r>
              <a:rPr lang="en-US" sz="4000" dirty="0"/>
              <a:t>	Human Perception</a:t>
            </a:r>
          </a:p>
          <a:p>
            <a:pPr marL="571500" indent="-571500" algn="l">
              <a:buFont typeface="Arial" panose="020B0604020202020204" pitchFamily="34" charset="0"/>
              <a:buChar char="•"/>
            </a:pPr>
            <a:r>
              <a:rPr lang="en-US" sz="4000" dirty="0"/>
              <a:t>	Data Redundancy</a:t>
            </a:r>
          </a:p>
          <a:p>
            <a:pPr marL="571500" indent="-571500" algn="l">
              <a:buFont typeface="Arial" panose="020B0604020202020204" pitchFamily="34" charset="0"/>
              <a:buChar char="•"/>
            </a:pPr>
            <a:r>
              <a:rPr lang="en-US" sz="4000" dirty="0"/>
              <a:t>	Generally, areas with “no golden result” </a:t>
            </a:r>
          </a:p>
        </p:txBody>
      </p:sp>
      <p:sp>
        <p:nvSpPr>
          <p:cNvPr id="4" name="Content Placeholder 2">
            <a:extLst>
              <a:ext uri="{FF2B5EF4-FFF2-40B4-BE49-F238E27FC236}">
                <a16:creationId xmlns:a16="http://schemas.microsoft.com/office/drawing/2014/main" id="{AA3F95BC-319D-7273-ABF2-5E9131DB7B6B}"/>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23</a:t>
            </a:r>
            <a:endParaRPr lang="en-US" dirty="0">
              <a:solidFill>
                <a:srgbClr val="00863D"/>
              </a:solidFill>
              <a:latin typeface="+mn-lt"/>
            </a:endParaRPr>
          </a:p>
        </p:txBody>
      </p:sp>
    </p:spTree>
    <p:extLst>
      <p:ext uri="{BB962C8B-B14F-4D97-AF65-F5344CB8AC3E}">
        <p14:creationId xmlns:p14="http://schemas.microsoft.com/office/powerpoint/2010/main" val="311536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Prominent concerns with radically inaccurate results, rarely correct results, crashes or other malicious actions </a:t>
            </a:r>
          </a:p>
          <a:p>
            <a:pPr lvl="1" algn="l"/>
            <a:r>
              <a:rPr lang="en-US" sz="3600" dirty="0"/>
              <a:t>Mitigated via error bounding, for example, using assertions (e.g. </a:t>
            </a:r>
            <a:r>
              <a:rPr lang="en-US" sz="3600" dirty="0">
                <a:latin typeface="+mn-lt"/>
              </a:rPr>
              <a:t>a / b</a:t>
            </a:r>
            <a:r>
              <a:rPr lang="en-US" sz="3600" dirty="0"/>
              <a:t> such that </a:t>
            </a:r>
            <a:r>
              <a:rPr lang="en-US" sz="3600" dirty="0">
                <a:latin typeface="+mn-lt"/>
              </a:rPr>
              <a:t>b ≠ 0</a:t>
            </a:r>
            <a:r>
              <a:rPr lang="en-US" sz="3600" dirty="0"/>
              <a:t>, where </a:t>
            </a:r>
            <a:r>
              <a:rPr lang="en-US" sz="3600" dirty="0">
                <a:latin typeface="+mn-lt"/>
              </a:rPr>
              <a:t>b≠0</a:t>
            </a:r>
            <a:r>
              <a:rPr lang="en-US" sz="3600" dirty="0"/>
              <a:t> is the assertion)</a:t>
            </a:r>
          </a:p>
        </p:txBody>
      </p:sp>
      <p:sp>
        <p:nvSpPr>
          <p:cNvPr id="11" name="Content Placeholder 2">
            <a:extLst>
              <a:ext uri="{FF2B5EF4-FFF2-40B4-BE49-F238E27FC236}">
                <a16:creationId xmlns:a16="http://schemas.microsoft.com/office/drawing/2014/main" id="{2ED210BE-98D7-8841-68AA-7CE6E2799D99}"/>
              </a:ext>
            </a:extLst>
          </p:cNvPr>
          <p:cNvSpPr txBox="1">
            <a:spLocks/>
          </p:cNvSpPr>
          <p:nvPr/>
        </p:nvSpPr>
        <p:spPr>
          <a:xfrm>
            <a:off x="-9148833" y="1907400"/>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
        <p:nvSpPr>
          <p:cNvPr id="3" name="Content Placeholder 2">
            <a:extLst>
              <a:ext uri="{FF2B5EF4-FFF2-40B4-BE49-F238E27FC236}">
                <a16:creationId xmlns:a16="http://schemas.microsoft.com/office/drawing/2014/main" id="{A13CFE8F-90DB-A191-E76C-F1CD402B3F8E}"/>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24</a:t>
            </a:r>
            <a:endParaRPr lang="en-US" dirty="0">
              <a:solidFill>
                <a:srgbClr val="00863D"/>
              </a:solidFill>
              <a:latin typeface="+mn-lt"/>
            </a:endParaRPr>
          </a:p>
        </p:txBody>
      </p:sp>
    </p:spTree>
    <p:extLst>
      <p:ext uri="{BB962C8B-B14F-4D97-AF65-F5344CB8AC3E}">
        <p14:creationId xmlns:p14="http://schemas.microsoft.com/office/powerpoint/2010/main" val="7869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If the relaxed version of a program is different to the original, when will they converge? When can they be related again? </a:t>
            </a:r>
          </a:p>
          <a:p>
            <a:pPr marL="1028700" lvl="1" indent="-571500" algn="l">
              <a:buFont typeface="Arial" panose="020B0604020202020204" pitchFamily="34" charset="0"/>
              <a:buChar char="•"/>
            </a:pPr>
            <a:r>
              <a:rPr lang="en-US" sz="3600" dirty="0"/>
              <a:t>There are synchronization points where the 2 converge</a:t>
            </a:r>
          </a:p>
          <a:p>
            <a:pPr marL="1028700" lvl="1" indent="-571500" algn="l">
              <a:buFont typeface="Arial" panose="020B0604020202020204" pitchFamily="34" charset="0"/>
              <a:buChar char="•"/>
            </a:pPr>
            <a:r>
              <a:rPr lang="en-US" sz="3600" dirty="0"/>
              <a:t>We bring the assertion or result to a previous (or sometimes future) synchronization point and verify it there </a:t>
            </a:r>
          </a:p>
          <a:p>
            <a:pPr algn="l"/>
            <a:r>
              <a:rPr lang="en-US" sz="4000" dirty="0"/>
              <a:t>Verification reuses existing reasoning from the original program</a:t>
            </a:r>
          </a:p>
          <a:p>
            <a:pPr marL="1028700" lvl="1" indent="-571500" algn="l">
              <a:buFont typeface="Arial" panose="020B0604020202020204" pitchFamily="34" charset="0"/>
              <a:buChar char="•"/>
            </a:pPr>
            <a:r>
              <a:rPr lang="en-US" sz="3600" dirty="0"/>
              <a:t>Languages such as Coq analyze raw source code using user-given inference rules to validate logic</a:t>
            </a:r>
          </a:p>
        </p:txBody>
      </p:sp>
      <p:sp>
        <p:nvSpPr>
          <p:cNvPr id="4" name="Content Placeholder 2">
            <a:extLst>
              <a:ext uri="{FF2B5EF4-FFF2-40B4-BE49-F238E27FC236}">
                <a16:creationId xmlns:a16="http://schemas.microsoft.com/office/drawing/2014/main" id="{99DEB23B-D97E-9163-FFA9-017FFD1DF558}"/>
              </a:ext>
            </a:extLst>
          </p:cNvPr>
          <p:cNvSpPr txBox="1">
            <a:spLocks/>
          </p:cNvSpPr>
          <p:nvPr/>
        </p:nvSpPr>
        <p:spPr>
          <a:xfrm>
            <a:off x="-7644122" y="1884251"/>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sp>
        <p:nvSpPr>
          <p:cNvPr id="3" name="Content Placeholder 2">
            <a:extLst>
              <a:ext uri="{FF2B5EF4-FFF2-40B4-BE49-F238E27FC236}">
                <a16:creationId xmlns:a16="http://schemas.microsoft.com/office/drawing/2014/main" id="{3E030F06-B97F-88C1-A1B0-39FD6ED9DE59}"/>
              </a:ext>
            </a:extLst>
          </p:cNvPr>
          <p:cNvSpPr txBox="1">
            <a:spLocks/>
          </p:cNvSpPr>
          <p:nvPr/>
        </p:nvSpPr>
        <p:spPr>
          <a:xfrm>
            <a:off x="531049" y="6318421"/>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25</a:t>
            </a:r>
            <a:endParaRPr lang="en-US" dirty="0">
              <a:solidFill>
                <a:srgbClr val="00863D"/>
              </a:solidFill>
              <a:latin typeface="+mn-lt"/>
            </a:endParaRPr>
          </a:p>
        </p:txBody>
      </p:sp>
    </p:spTree>
    <p:extLst>
      <p:ext uri="{BB962C8B-B14F-4D97-AF65-F5344CB8AC3E}">
        <p14:creationId xmlns:p14="http://schemas.microsoft.com/office/powerpoint/2010/main" val="258497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End performance can be measured via things like data processing and feature extraction </a:t>
            </a:r>
          </a:p>
          <a:p>
            <a:pPr lvl="1" algn="l"/>
            <a:r>
              <a:rPr lang="en-US" sz="3200" dirty="0">
                <a:solidFill>
                  <a:srgbClr val="FFC000"/>
                </a:solidFill>
              </a:rPr>
              <a:t>Data processing </a:t>
            </a:r>
            <a:r>
              <a:rPr lang="en-US" sz="3200" dirty="0"/>
              <a:t>refers to the quality of filtering, compression, or equivalent action which can be measured by human perception </a:t>
            </a:r>
          </a:p>
          <a:p>
            <a:pPr lvl="1" algn="l"/>
            <a:r>
              <a:rPr lang="en-US" sz="3200" dirty="0">
                <a:solidFill>
                  <a:srgbClr val="FFC000"/>
                </a:solidFill>
              </a:rPr>
              <a:t>Feature extraction </a:t>
            </a:r>
            <a:r>
              <a:rPr lang="en-US" sz="3200" dirty="0"/>
              <a:t>refers to the identification of properties or characteristics of a data instance using algorithms/methods </a:t>
            </a:r>
          </a:p>
          <a:p>
            <a:pPr algn="l"/>
            <a:r>
              <a:rPr lang="en-US" sz="3600" dirty="0"/>
              <a:t>All operations’ reliabilities are evaluated (reading, arithmetic, etc.) </a:t>
            </a:r>
          </a:p>
        </p:txBody>
      </p:sp>
      <p:sp>
        <p:nvSpPr>
          <p:cNvPr id="3" name="Content Placeholder 2">
            <a:extLst>
              <a:ext uri="{FF2B5EF4-FFF2-40B4-BE49-F238E27FC236}">
                <a16:creationId xmlns:a16="http://schemas.microsoft.com/office/drawing/2014/main" id="{2CFB4166-2D02-8EEC-BC7A-7BA79170E63B}"/>
              </a:ext>
            </a:extLst>
          </p:cNvPr>
          <p:cNvSpPr txBox="1">
            <a:spLocks/>
          </p:cNvSpPr>
          <p:nvPr/>
        </p:nvSpPr>
        <p:spPr>
          <a:xfrm>
            <a:off x="10759999" y="62982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26</a:t>
            </a:r>
            <a:endParaRPr lang="en-US" dirty="0">
              <a:solidFill>
                <a:srgbClr val="00863D"/>
              </a:solidFill>
              <a:latin typeface="+mn-lt"/>
            </a:endParaRPr>
          </a:p>
        </p:txBody>
      </p:sp>
    </p:spTree>
    <p:extLst>
      <p:ext uri="{BB962C8B-B14F-4D97-AF65-F5344CB8AC3E}">
        <p14:creationId xmlns:p14="http://schemas.microsoft.com/office/powerpoint/2010/main" val="38400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688911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54286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40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862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
        <p:nvSpPr>
          <p:cNvPr id="2" name="Content Placeholder 2">
            <a:extLst>
              <a:ext uri="{FF2B5EF4-FFF2-40B4-BE49-F238E27FC236}">
                <a16:creationId xmlns:a16="http://schemas.microsoft.com/office/drawing/2014/main" id="{21FF9475-C9E7-2203-C8DF-BFDE8A18D772}"/>
              </a:ext>
            </a:extLst>
          </p:cNvPr>
          <p:cNvSpPr txBox="1">
            <a:spLocks/>
          </p:cNvSpPr>
          <p:nvPr/>
        </p:nvSpPr>
        <p:spPr>
          <a:xfrm>
            <a:off x="531050"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a:t>
            </a:r>
            <a:endParaRPr lang="en-US" dirty="0">
              <a:solidFill>
                <a:srgbClr val="00863D"/>
              </a:solidFill>
              <a:latin typeface="+mn-lt"/>
            </a:endParaRPr>
          </a:p>
        </p:txBody>
      </p:sp>
    </p:spTree>
    <p:extLst>
      <p:ext uri="{BB962C8B-B14F-4D97-AF65-F5344CB8AC3E}">
        <p14:creationId xmlns:p14="http://schemas.microsoft.com/office/powerpoint/2010/main" val="49227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234" y="3629178"/>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971043" y="4224655"/>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p>
          <a:p>
            <a:endParaRPr lang="en-US" sz="3600" dirty="0"/>
          </a:p>
          <a:p>
            <a:r>
              <a:rPr lang="en-US" sz="3600" dirty="0"/>
              <a:t>Put junk in, get junk out</a:t>
            </a:r>
          </a:p>
        </p:txBody>
      </p:sp>
      <p:sp>
        <p:nvSpPr>
          <p:cNvPr id="2" name="Content Placeholder 2">
            <a:extLst>
              <a:ext uri="{FF2B5EF4-FFF2-40B4-BE49-F238E27FC236}">
                <a16:creationId xmlns:a16="http://schemas.microsoft.com/office/drawing/2014/main" id="{5AFD7B1B-F3B3-6D60-3774-259A3527EF33}"/>
              </a:ext>
            </a:extLst>
          </p:cNvPr>
          <p:cNvSpPr txBox="1">
            <a:spLocks/>
          </p:cNvSpPr>
          <p:nvPr/>
        </p:nvSpPr>
        <p:spPr>
          <a:xfrm>
            <a:off x="376479" y="62982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26</a:t>
            </a:r>
            <a:endParaRPr lang="en-US" dirty="0">
              <a:solidFill>
                <a:srgbClr val="00863D"/>
              </a:solidFill>
              <a:latin typeface="+mn-lt"/>
            </a:endParaRPr>
          </a:p>
        </p:txBody>
      </p:sp>
    </p:spTree>
    <p:extLst>
      <p:ext uri="{BB962C8B-B14F-4D97-AF65-F5344CB8AC3E}">
        <p14:creationId xmlns:p14="http://schemas.microsoft.com/office/powerpoint/2010/main" val="284198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Example of Quantified Reliability</a:t>
            </a:r>
          </a:p>
          <a:p>
            <a:pPr algn="l"/>
            <a:endParaRPr lang="en-US" sz="3600" dirty="0"/>
          </a:p>
          <a:p>
            <a:pPr algn="l"/>
            <a:r>
              <a:rPr lang="en-US" sz="3600" dirty="0">
                <a:latin typeface="+mn-lt"/>
              </a:rPr>
              <a:t>.99 * R(</a:t>
            </a:r>
            <a:r>
              <a:rPr lang="en-US" sz="3600" dirty="0" err="1">
                <a:latin typeface="+mn-lt"/>
              </a:rPr>
              <a:t>x,y,src,dest</a:t>
            </a:r>
            <a:r>
              <a:rPr lang="en-US" sz="3600" dirty="0">
                <a:latin typeface="+mn-lt"/>
              </a:rPr>
              <a:t>) &lt;= </a:t>
            </a:r>
            <a:r>
              <a:rPr lang="en-US" sz="3600" dirty="0" err="1">
                <a:latin typeface="+mn-lt"/>
              </a:rPr>
              <a:t>rd</a:t>
            </a:r>
            <a:r>
              <a:rPr lang="en-US" sz="3600" dirty="0">
                <a:latin typeface="+mn-lt"/>
              </a:rPr>
              <a:t>(</a:t>
            </a:r>
            <a:r>
              <a:rPr lang="en-US" sz="3600" dirty="0" err="1">
                <a:latin typeface="+mn-lt"/>
              </a:rPr>
              <a:t>val</a:t>
            </a:r>
            <a:r>
              <a:rPr lang="en-US" sz="3600" dirty="0">
                <a:latin typeface="+mn-lt"/>
              </a:rPr>
              <a:t>) * op(*.) * R(</a:t>
            </a:r>
            <a:r>
              <a:rPr lang="en-US" sz="3600" dirty="0" err="1">
                <a:latin typeface="+mn-lt"/>
              </a:rPr>
              <a:t>val</a:t>
            </a:r>
            <a:r>
              <a:rPr lang="en-US" sz="3600" dirty="0">
                <a:latin typeface="+mn-lt"/>
              </a:rPr>
              <a:t>)</a:t>
            </a:r>
          </a:p>
          <a:p>
            <a:pPr algn="l"/>
            <a:endParaRPr lang="en-US" sz="3600" dirty="0">
              <a:latin typeface="+mn-lt"/>
            </a:endParaRPr>
          </a:p>
          <a:p>
            <a:pPr algn="l"/>
            <a:r>
              <a:rPr lang="en-US" sz="3600" dirty="0"/>
              <a:t>In English: </a:t>
            </a:r>
          </a:p>
          <a:p>
            <a:pPr algn="l"/>
            <a:r>
              <a:rPr lang="en-US" sz="3600" dirty="0"/>
              <a:t>The Specified Bound * Reliability of Operation &lt;= the probability we read the value right * the probability the operand performs right * the probability that the input value itself is right </a:t>
            </a:r>
          </a:p>
        </p:txBody>
      </p:sp>
      <p:sp>
        <p:nvSpPr>
          <p:cNvPr id="2" name="Content Placeholder 2">
            <a:extLst>
              <a:ext uri="{FF2B5EF4-FFF2-40B4-BE49-F238E27FC236}">
                <a16:creationId xmlns:a16="http://schemas.microsoft.com/office/drawing/2014/main" id="{7C9CB21E-2119-1123-5F77-9A946D335B62}"/>
              </a:ext>
            </a:extLst>
          </p:cNvPr>
          <p:cNvSpPr txBox="1">
            <a:spLocks/>
          </p:cNvSpPr>
          <p:nvPr/>
        </p:nvSpPr>
        <p:spPr>
          <a:xfrm>
            <a:off x="376479" y="64506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26</a:t>
            </a:r>
            <a:endParaRPr lang="en-US" dirty="0">
              <a:solidFill>
                <a:srgbClr val="00863D"/>
              </a:solidFill>
              <a:latin typeface="+mn-lt"/>
            </a:endParaRPr>
          </a:p>
        </p:txBody>
      </p:sp>
    </p:spTree>
    <p:extLst>
      <p:ext uri="{BB962C8B-B14F-4D97-AF65-F5344CB8AC3E}">
        <p14:creationId xmlns:p14="http://schemas.microsoft.com/office/powerpoint/2010/main" val="28526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pic>
        <p:nvPicPr>
          <p:cNvPr id="2" name="Picture 1">
            <a:extLst>
              <a:ext uri="{FF2B5EF4-FFF2-40B4-BE49-F238E27FC236}">
                <a16:creationId xmlns:a16="http://schemas.microsoft.com/office/drawing/2014/main" id="{162B1A09-1F49-C3EF-611D-3640C0E4A052}"/>
              </a:ext>
            </a:extLst>
          </p:cNvPr>
          <p:cNvPicPr>
            <a:picLocks noChangeAspect="1"/>
          </p:cNvPicPr>
          <p:nvPr/>
        </p:nvPicPr>
        <p:blipFill>
          <a:blip r:embed="rId5"/>
          <a:stretch>
            <a:fillRect/>
          </a:stretch>
        </p:blipFill>
        <p:spPr>
          <a:xfrm>
            <a:off x="2419799" y="2683606"/>
            <a:ext cx="7352402" cy="3838046"/>
          </a:xfrm>
          <a:prstGeom prst="rect">
            <a:avLst/>
          </a:prstGeom>
        </p:spPr>
      </p:pic>
      <p:sp>
        <p:nvSpPr>
          <p:cNvPr id="3" name="Content Placeholder 2">
            <a:extLst>
              <a:ext uri="{FF2B5EF4-FFF2-40B4-BE49-F238E27FC236}">
                <a16:creationId xmlns:a16="http://schemas.microsoft.com/office/drawing/2014/main" id="{06D5B565-40C7-2C78-A1E0-E898C1F5E4EA}"/>
              </a:ext>
            </a:extLst>
          </p:cNvPr>
          <p:cNvSpPr txBox="1">
            <a:spLocks/>
          </p:cNvSpPr>
          <p:nvPr/>
        </p:nvSpPr>
        <p:spPr>
          <a:xfrm>
            <a:off x="376479" y="62982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26</a:t>
            </a:r>
            <a:endParaRPr lang="en-US" dirty="0">
              <a:solidFill>
                <a:srgbClr val="00863D"/>
              </a:solidFill>
              <a:latin typeface="+mn-lt"/>
            </a:endParaRPr>
          </a:p>
        </p:txBody>
      </p:sp>
    </p:spTree>
    <p:extLst>
      <p:ext uri="{BB962C8B-B14F-4D97-AF65-F5344CB8AC3E}">
        <p14:creationId xmlns:p14="http://schemas.microsoft.com/office/powerpoint/2010/main" val="4293380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Practical Coding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Datatype Choice Affects Performance</a:t>
            </a:r>
          </a:p>
        </p:txBody>
      </p:sp>
    </p:spTree>
    <p:extLst>
      <p:ext uri="{BB962C8B-B14F-4D97-AF65-F5344CB8AC3E}">
        <p14:creationId xmlns:p14="http://schemas.microsoft.com/office/powerpoint/2010/main" val="3111488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Closing Thoughts</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Key Takeaways for Your Computer Science Journey</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880307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7981265"/>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1689307"/>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1492054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094440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1945322"/>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
        <p:nvSpPr>
          <p:cNvPr id="2" name="Title 1">
            <a:extLst>
              <a:ext uri="{FF2B5EF4-FFF2-40B4-BE49-F238E27FC236}">
                <a16:creationId xmlns:a16="http://schemas.microsoft.com/office/drawing/2014/main" id="{787C41D9-9ED4-DC94-D28F-33D82F449572}"/>
              </a:ext>
            </a:extLst>
          </p:cNvPr>
          <p:cNvSpPr>
            <a:spLocks noGrp="1"/>
          </p:cNvSpPr>
          <p:nvPr>
            <p:ph type="ctrTitle"/>
          </p:nvPr>
        </p:nvSpPr>
        <p:spPr>
          <a:xfrm>
            <a:off x="1524000" y="8479306"/>
            <a:ext cx="9144000" cy="1012867"/>
          </a:xfrm>
        </p:spPr>
        <p:txBody>
          <a:bodyPr/>
          <a:lstStyle/>
          <a:p>
            <a:r>
              <a:rPr lang="en-US" dirty="0"/>
              <a:t>Questions?</a:t>
            </a:r>
          </a:p>
        </p:txBody>
      </p:sp>
      <p:sp>
        <p:nvSpPr>
          <p:cNvPr id="3" name="Content Placeholder 2">
            <a:extLst>
              <a:ext uri="{FF2B5EF4-FFF2-40B4-BE49-F238E27FC236}">
                <a16:creationId xmlns:a16="http://schemas.microsoft.com/office/drawing/2014/main" id="{66DD3E27-6B12-44E3-EBF1-E6BC3E992481}"/>
              </a:ext>
            </a:extLst>
          </p:cNvPr>
          <p:cNvSpPr txBox="1">
            <a:spLocks/>
          </p:cNvSpPr>
          <p:nvPr/>
        </p:nvSpPr>
        <p:spPr>
          <a:xfrm>
            <a:off x="376479" y="6298275"/>
            <a:ext cx="992951"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27</a:t>
            </a:r>
            <a:endParaRPr lang="en-US" dirty="0">
              <a:solidFill>
                <a:srgbClr val="00863D"/>
              </a:solidFill>
              <a:latin typeface="+mn-lt"/>
            </a:endParaRPr>
          </a:p>
        </p:txBody>
      </p:sp>
    </p:spTree>
    <p:extLst>
      <p:ext uri="{BB962C8B-B14F-4D97-AF65-F5344CB8AC3E}">
        <p14:creationId xmlns:p14="http://schemas.microsoft.com/office/powerpoint/2010/main" val="204994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2922566"/>
            <a:ext cx="9144000" cy="1012867"/>
          </a:xfrm>
        </p:spPr>
        <p:txBody>
          <a:bodyPr/>
          <a:lstStyle/>
          <a:p>
            <a:r>
              <a:rPr lang="en-US" dirty="0"/>
              <a:t>Questions?</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1290809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13729907"/>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0021865"/>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679062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71955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271272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4511413"/>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a:t>
            </a:r>
            <a:r>
              <a:rPr lang="en-US" sz="3200" u="sng" dirty="0">
                <a:solidFill>
                  <a:srgbClr val="FFC000"/>
                </a:solidFill>
              </a:rPr>
              <a:t>computational result </a:t>
            </a:r>
            <a:r>
              <a:rPr lang="en-US" sz="3200" dirty="0"/>
              <a:t>with </a:t>
            </a:r>
            <a:r>
              <a:rPr lang="en-US" sz="3200" u="sng" dirty="0">
                <a:solidFill>
                  <a:srgbClr val="FFC000"/>
                </a:solidFill>
              </a:rPr>
              <a:t>reliable and controllable error thresholds</a:t>
            </a:r>
            <a:r>
              <a:rPr lang="en-US" sz="3200" dirty="0"/>
              <a:t>, yielding computationally faster algorithms that use less energy at the expense of </a:t>
            </a:r>
            <a:r>
              <a:rPr lang="en-US" sz="3200" u="sng" dirty="0">
                <a:solidFill>
                  <a:srgbClr val="FFC000"/>
                </a:solidFill>
              </a:rPr>
              <a:t>lower quality results with negligible error </a:t>
            </a:r>
            <a:endParaRPr lang="en-US" u="sng" dirty="0">
              <a:solidFill>
                <a:srgbClr val="FFC000"/>
              </a:solidFill>
            </a:endParaRPr>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Levels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3" name="Content Placeholder 2">
            <a:extLst>
              <a:ext uri="{FF2B5EF4-FFF2-40B4-BE49-F238E27FC236}">
                <a16:creationId xmlns:a16="http://schemas.microsoft.com/office/drawing/2014/main" id="{EE3096B3-2D4F-D262-33B2-0995A6F65762}"/>
              </a:ext>
            </a:extLst>
          </p:cNvPr>
          <p:cNvSpPr txBox="1">
            <a:spLocks/>
          </p:cNvSpPr>
          <p:nvPr/>
        </p:nvSpPr>
        <p:spPr>
          <a:xfrm>
            <a:off x="531050"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a:t>
            </a:r>
            <a:endParaRPr lang="en-US" dirty="0">
              <a:solidFill>
                <a:srgbClr val="00863D"/>
              </a:solidFill>
              <a:latin typeface="+mn-lt"/>
            </a:endParaRPr>
          </a:p>
        </p:txBody>
      </p:sp>
    </p:spTree>
    <p:extLst>
      <p:ext uri="{BB962C8B-B14F-4D97-AF65-F5344CB8AC3E}">
        <p14:creationId xmlns:p14="http://schemas.microsoft.com/office/powerpoint/2010/main" val="2568146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724" y="3283377"/>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91416" y="3922502"/>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Domains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3" name="Content Placeholder 2">
            <a:extLst>
              <a:ext uri="{FF2B5EF4-FFF2-40B4-BE49-F238E27FC236}">
                <a16:creationId xmlns:a16="http://schemas.microsoft.com/office/drawing/2014/main" id="{234270F8-E312-BFBE-1F58-132EA4CF080A}"/>
              </a:ext>
            </a:extLst>
          </p:cNvPr>
          <p:cNvSpPr txBox="1">
            <a:spLocks/>
          </p:cNvSpPr>
          <p:nvPr/>
        </p:nvSpPr>
        <p:spPr>
          <a:xfrm>
            <a:off x="467498"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2</a:t>
            </a:r>
            <a:endParaRPr lang="en-US" dirty="0">
              <a:solidFill>
                <a:srgbClr val="00863D"/>
              </a:solidFill>
              <a:latin typeface="+mn-lt"/>
            </a:endParaRPr>
          </a:p>
        </p:txBody>
      </p:sp>
    </p:spTree>
    <p:extLst>
      <p:ext uri="{BB962C8B-B14F-4D97-AF65-F5344CB8AC3E}">
        <p14:creationId xmlns:p14="http://schemas.microsoft.com/office/powerpoint/2010/main" val="40287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9" name="Content Placeholder 2">
            <a:extLst>
              <a:ext uri="{FF2B5EF4-FFF2-40B4-BE49-F238E27FC236}">
                <a16:creationId xmlns:a16="http://schemas.microsoft.com/office/drawing/2014/main" id="{E0CB66DF-1DE3-8BF8-840E-527945380A18}"/>
              </a:ext>
            </a:extLst>
          </p:cNvPr>
          <p:cNvSpPr txBox="1">
            <a:spLocks/>
          </p:cNvSpPr>
          <p:nvPr/>
        </p:nvSpPr>
        <p:spPr>
          <a:xfrm>
            <a:off x="-110591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E73F2D66-E091-DDA1-E409-9384BEF05756}"/>
              </a:ext>
            </a:extLst>
          </p:cNvPr>
          <p:cNvSpPr txBox="1">
            <a:spLocks/>
          </p:cNvSpPr>
          <p:nvPr/>
        </p:nvSpPr>
        <p:spPr>
          <a:xfrm>
            <a:off x="1232916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3" name="Content Placeholder 2">
            <a:extLst>
              <a:ext uri="{FF2B5EF4-FFF2-40B4-BE49-F238E27FC236}">
                <a16:creationId xmlns:a16="http://schemas.microsoft.com/office/drawing/2014/main" id="{DFD0D4A4-E5DB-0847-44F5-EB6525517633}"/>
              </a:ext>
            </a:extLst>
          </p:cNvPr>
          <p:cNvSpPr txBox="1">
            <a:spLocks/>
          </p:cNvSpPr>
          <p:nvPr/>
        </p:nvSpPr>
        <p:spPr>
          <a:xfrm>
            <a:off x="503058"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3</a:t>
            </a:r>
            <a:endParaRPr lang="en-US" dirty="0">
              <a:solidFill>
                <a:srgbClr val="00863D"/>
              </a:solidFill>
              <a:latin typeface="+mn-lt"/>
            </a:endParaRPr>
          </a:p>
        </p:txBody>
      </p:sp>
    </p:spTree>
    <p:extLst>
      <p:ext uri="{BB962C8B-B14F-4D97-AF65-F5344CB8AC3E}">
        <p14:creationId xmlns:p14="http://schemas.microsoft.com/office/powerpoint/2010/main" val="274495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sp>
        <p:nvSpPr>
          <p:cNvPr id="3" name="Content Placeholder 2">
            <a:extLst>
              <a:ext uri="{FF2B5EF4-FFF2-40B4-BE49-F238E27FC236}">
                <a16:creationId xmlns:a16="http://schemas.microsoft.com/office/drawing/2014/main" id="{C996C24C-F1CE-B9FE-FE89-74A83AE7CF02}"/>
              </a:ext>
            </a:extLst>
          </p:cNvPr>
          <p:cNvSpPr txBox="1">
            <a:spLocks/>
          </p:cNvSpPr>
          <p:nvPr/>
        </p:nvSpPr>
        <p:spPr>
          <a:xfrm>
            <a:off x="-113842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5" name="Content Placeholder 2">
            <a:extLst>
              <a:ext uri="{FF2B5EF4-FFF2-40B4-BE49-F238E27FC236}">
                <a16:creationId xmlns:a16="http://schemas.microsoft.com/office/drawing/2014/main" id="{BF03AA38-C6B2-E577-9487-C8CE0B736A36}"/>
              </a:ext>
            </a:extLst>
          </p:cNvPr>
          <p:cNvSpPr txBox="1">
            <a:spLocks/>
          </p:cNvSpPr>
          <p:nvPr/>
        </p:nvSpPr>
        <p:spPr>
          <a:xfrm>
            <a:off x="12701968"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sp>
        <p:nvSpPr>
          <p:cNvPr id="6" name="Content Placeholder 2">
            <a:extLst>
              <a:ext uri="{FF2B5EF4-FFF2-40B4-BE49-F238E27FC236}">
                <a16:creationId xmlns:a16="http://schemas.microsoft.com/office/drawing/2014/main" id="{2BAB35B9-3597-0BF2-1806-D7D9A4A99F67}"/>
              </a:ext>
            </a:extLst>
          </p:cNvPr>
          <p:cNvSpPr txBox="1">
            <a:spLocks/>
          </p:cNvSpPr>
          <p:nvPr/>
        </p:nvSpPr>
        <p:spPr>
          <a:xfrm>
            <a:off x="12701968"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dirty="0"/>
              <a:t>Non-Deterministic: happens randomly</a:t>
            </a:r>
          </a:p>
          <a:p>
            <a:r>
              <a:rPr lang="en-US" sz="3200" dirty="0"/>
              <a:t>Deterministic: able to consistently reproduce the same error</a:t>
            </a:r>
          </a:p>
        </p:txBody>
      </p:sp>
      <p:sp>
        <p:nvSpPr>
          <p:cNvPr id="2" name="Content Placeholder 2">
            <a:extLst>
              <a:ext uri="{FF2B5EF4-FFF2-40B4-BE49-F238E27FC236}">
                <a16:creationId xmlns:a16="http://schemas.microsoft.com/office/drawing/2014/main" id="{817492E2-8036-D5CE-FD0A-770187D7BC59}"/>
              </a:ext>
            </a:extLst>
          </p:cNvPr>
          <p:cNvSpPr txBox="1">
            <a:spLocks/>
          </p:cNvSpPr>
          <p:nvPr/>
        </p:nvSpPr>
        <p:spPr>
          <a:xfrm>
            <a:off x="513218"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3</a:t>
            </a:r>
            <a:endParaRPr lang="en-US" dirty="0">
              <a:solidFill>
                <a:srgbClr val="00863D"/>
              </a:solidFill>
              <a:latin typeface="+mn-lt"/>
            </a:endParaRPr>
          </a:p>
        </p:txBody>
      </p:sp>
    </p:spTree>
    <p:extLst>
      <p:ext uri="{BB962C8B-B14F-4D97-AF65-F5344CB8AC3E}">
        <p14:creationId xmlns:p14="http://schemas.microsoft.com/office/powerpoint/2010/main" val="22262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0457" y="2223652"/>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534088" y="259889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b="1" dirty="0">
                <a:solidFill>
                  <a:srgbClr val="FFC000"/>
                </a:solidFill>
              </a:rPr>
              <a:t>Non-Deterministic: </a:t>
            </a:r>
            <a:r>
              <a:rPr lang="en-US" sz="3200" dirty="0"/>
              <a:t>happens randomly</a:t>
            </a:r>
          </a:p>
          <a:p>
            <a:r>
              <a:rPr lang="en-US" sz="3200" b="1" dirty="0">
                <a:solidFill>
                  <a:srgbClr val="FFC000"/>
                </a:solidFill>
              </a:rPr>
              <a:t>Deterministic: </a:t>
            </a:r>
            <a:r>
              <a:rPr lang="en-US" sz="3200" dirty="0"/>
              <a:t>able to consistently reproduce the same error</a:t>
            </a:r>
          </a:p>
        </p:txBody>
      </p:sp>
      <p:sp>
        <p:nvSpPr>
          <p:cNvPr id="6" name="Content Placeholder 2">
            <a:extLst>
              <a:ext uri="{FF2B5EF4-FFF2-40B4-BE49-F238E27FC236}">
                <a16:creationId xmlns:a16="http://schemas.microsoft.com/office/drawing/2014/main" id="{3CA0C6BE-C044-73D6-2D40-9B4E826153FF}"/>
              </a:ext>
            </a:extLst>
          </p:cNvPr>
          <p:cNvSpPr txBox="1">
            <a:spLocks/>
          </p:cNvSpPr>
          <p:nvPr/>
        </p:nvSpPr>
        <p:spPr>
          <a:xfrm>
            <a:off x="-106535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8" name="Content Placeholder 2">
            <a:extLst>
              <a:ext uri="{FF2B5EF4-FFF2-40B4-BE49-F238E27FC236}">
                <a16:creationId xmlns:a16="http://schemas.microsoft.com/office/drawing/2014/main" id="{0A679727-C118-5825-127B-E3832CCC1411}"/>
              </a:ext>
            </a:extLst>
          </p:cNvPr>
          <p:cNvSpPr txBox="1">
            <a:spLocks/>
          </p:cNvSpPr>
          <p:nvPr/>
        </p:nvSpPr>
        <p:spPr>
          <a:xfrm>
            <a:off x="12634744" y="3392152"/>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2" name="Content Placeholder 2">
            <a:extLst>
              <a:ext uri="{FF2B5EF4-FFF2-40B4-BE49-F238E27FC236}">
                <a16:creationId xmlns:a16="http://schemas.microsoft.com/office/drawing/2014/main" id="{B5FAD66B-5F26-EE8D-0622-B9B1F19121F1}"/>
              </a:ext>
            </a:extLst>
          </p:cNvPr>
          <p:cNvSpPr txBox="1">
            <a:spLocks/>
          </p:cNvSpPr>
          <p:nvPr/>
        </p:nvSpPr>
        <p:spPr>
          <a:xfrm>
            <a:off x="523378" y="6492875"/>
            <a:ext cx="370702" cy="4650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00863D"/>
                </a:solidFill>
                <a:latin typeface="+mn-lt"/>
              </a:rPr>
              <a:t>4</a:t>
            </a:r>
            <a:endParaRPr lang="en-US" dirty="0">
              <a:solidFill>
                <a:srgbClr val="00863D"/>
              </a:solidFill>
              <a:latin typeface="+mn-lt"/>
            </a:endParaRPr>
          </a:p>
        </p:txBody>
      </p:sp>
    </p:spTree>
    <p:extLst>
      <p:ext uri="{BB962C8B-B14F-4D97-AF65-F5344CB8AC3E}">
        <p14:creationId xmlns:p14="http://schemas.microsoft.com/office/powerpoint/2010/main" val="4156592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818</TotalTime>
  <Words>2418</Words>
  <Application>Microsoft Office PowerPoint</Application>
  <PresentationFormat>Widescreen</PresentationFormat>
  <Paragraphs>488</Paragraphs>
  <Slides>46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DengXian</vt:lpstr>
      <vt:lpstr>Aptos</vt:lpstr>
      <vt:lpstr>Arial</vt:lpstr>
      <vt:lpstr>Corbel Light</vt:lpstr>
      <vt:lpstr>Office Theme</vt:lpstr>
      <vt:lpstr>Approximate Computing</vt:lpstr>
      <vt:lpstr>Approximate Computing</vt:lpstr>
      <vt:lpstr>Approximate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vt:lpstr>
      <vt:lpstr>Practical Application</vt:lpstr>
      <vt:lpstr>Practical Application</vt:lpstr>
      <vt:lpstr>Practical Application</vt:lpstr>
      <vt:lpstr>Practical Application</vt:lpstr>
      <vt:lpstr>PowerPoint Presentation</vt:lpstr>
      <vt:lpstr>PowerPoint Presentation</vt:lpstr>
      <vt:lpstr>PowerPoint Presentation</vt:lpstr>
      <vt:lpstr>PowerPoint Presentation</vt:lpstr>
      <vt:lpstr>PowerPoint Presentation</vt:lpstr>
      <vt:lpstr>Real Life Examples</vt:lpstr>
      <vt:lpstr>Real Life Examples</vt:lpstr>
      <vt:lpstr>Real Life Examples</vt:lpstr>
      <vt:lpstr>Real Life Examples</vt:lpstr>
      <vt:lpstr>PowerPoint Presentation</vt:lpstr>
      <vt:lpstr>PowerPoint Presentation</vt:lpstr>
      <vt:lpstr>PowerPoint Presentation</vt:lpstr>
      <vt:lpstr>PowerPoint Presentation</vt:lpstr>
      <vt:lpstr>Under The Hood</vt:lpstr>
      <vt:lpstr>Under The Hood</vt:lpstr>
      <vt:lpstr>Under The 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Coding Demo</vt:lpstr>
      <vt:lpstr>Closing Thoughts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Raining Puncakes</cp:lastModifiedBy>
  <cp:revision>205</cp:revision>
  <dcterms:created xsi:type="dcterms:W3CDTF">2024-04-22T20:14:34Z</dcterms:created>
  <dcterms:modified xsi:type="dcterms:W3CDTF">2024-04-26T07:31:04Z</dcterms:modified>
</cp:coreProperties>
</file>