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5" r:id="rId8"/>
    <p:sldId id="266" r:id="rId9"/>
    <p:sldId id="264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34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86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0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2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24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0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27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33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18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10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28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BC58-76DB-46BA-A2CD-EDE8929D520B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5FE3-414E-4D03-9CFA-2AC0EAC4C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4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814560" cy="3266757"/>
          </a:xfrm>
        </p:spPr>
        <p:txBody>
          <a:bodyPr>
            <a:normAutofit/>
          </a:bodyPr>
          <a:lstStyle/>
          <a:p>
            <a:r>
              <a:rPr lang="fr-FR" sz="5400" dirty="0" smtClean="0"/>
              <a:t>Retraitement de données </a:t>
            </a:r>
            <a:r>
              <a:rPr lang="fr-FR" sz="5400" dirty="0" smtClean="0"/>
              <a:t>QTOF:</a:t>
            </a:r>
            <a:br>
              <a:rPr lang="fr-FR" sz="5400" dirty="0" smtClean="0"/>
            </a:br>
            <a:r>
              <a:rPr lang="fr-FR" sz="5400" dirty="0" smtClean="0"/>
              <a:t>logiciel constructeur</a:t>
            </a:r>
            <a:endParaRPr lang="fr-FR" sz="5400" dirty="0"/>
          </a:p>
        </p:txBody>
      </p:sp>
      <p:sp>
        <p:nvSpPr>
          <p:cNvPr id="3" name="ZoneTexte 2"/>
          <p:cNvSpPr txBox="1"/>
          <p:nvPr/>
        </p:nvSpPr>
        <p:spPr>
          <a:xfrm>
            <a:off x="4158034" y="4493623"/>
            <a:ext cx="387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Exemple du logiciel </a:t>
            </a:r>
            <a:r>
              <a:rPr lang="fr-FR" sz="2400" dirty="0" err="1" smtClean="0"/>
              <a:t>QuanLynx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0952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139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/>
              <a:t>Quantification des échantillons : script à développer (1/3) (</a:t>
            </a:r>
            <a:r>
              <a:rPr lang="fr-FR" sz="3600" b="1" i="1" dirty="0" smtClean="0"/>
              <a:t>python</a:t>
            </a:r>
            <a:r>
              <a:rPr lang="fr-FR" sz="3600" b="1" dirty="0" smtClean="0"/>
              <a:t>)</a:t>
            </a:r>
            <a:br>
              <a:rPr lang="fr-FR" sz="3600" b="1" dirty="0" smtClean="0"/>
            </a:br>
            <a:endParaRPr lang="fr-FR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729"/>
            <a:ext cx="12192000" cy="220154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66750" y="862652"/>
            <a:ext cx="31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partir de la sortie C13profiler: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221897" y="1269389"/>
            <a:ext cx="339866" cy="22036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21000" y="3490678"/>
            <a:ext cx="1401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Nom du métabolite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86679" y="1289134"/>
            <a:ext cx="339866" cy="22036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86679" y="3512508"/>
            <a:ext cx="43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Aire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940457" y="3453273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rgbClr val="C00000"/>
                </a:solidFill>
              </a:rPr>
              <a:t>Isotopologues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53706" y="1268346"/>
            <a:ext cx="339866" cy="22036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3706" y="3746295"/>
            <a:ext cx="4108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Récupérer les données suivantes (fichier </a:t>
            </a:r>
            <a:r>
              <a:rPr lang="fr-FR" b="1" dirty="0" err="1" smtClean="0"/>
              <a:t>metadata</a:t>
            </a:r>
            <a:r>
              <a:rPr lang="fr-FR" b="1" dirty="0" smtClean="0"/>
              <a:t>?):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Colonne « compound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Colonne « area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Colonne « source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Ligne M0 et Mn de la colonne « mi »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940457" y="3848194"/>
            <a:ext cx="6822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chemeClr val="accent5"/>
                </a:solidFill>
              </a:rPr>
              <a:t>S’inspirer du script de pierre qui récupère les données en sortie de </a:t>
            </a:r>
            <a:r>
              <a:rPr lang="fr-FR" sz="1600" i="1" dirty="0" err="1" smtClean="0">
                <a:solidFill>
                  <a:schemeClr val="accent5"/>
                </a:solidFill>
              </a:rPr>
              <a:t>tracefinder</a:t>
            </a:r>
            <a:r>
              <a:rPr lang="fr-FR" sz="1600" i="1" dirty="0" smtClean="0">
                <a:solidFill>
                  <a:schemeClr val="accent5"/>
                </a:solidFill>
              </a:rPr>
              <a:t>? </a:t>
            </a:r>
            <a:endParaRPr lang="fr-FR" sz="1600" i="1" dirty="0">
              <a:solidFill>
                <a:schemeClr val="accent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4174" y="1289134"/>
            <a:ext cx="339866" cy="22036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944709" y="3490677"/>
            <a:ext cx="1218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Nom échantillon</a:t>
            </a:r>
            <a:endParaRPr lang="fr-FR" sz="1200" dirty="0">
              <a:solidFill>
                <a:srgbClr val="C0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3"/>
          <a:srcRect r="12017"/>
          <a:stretch/>
        </p:blipFill>
        <p:spPr>
          <a:xfrm>
            <a:off x="4321964" y="4524383"/>
            <a:ext cx="4413822" cy="1913172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177554" y="4185829"/>
            <a:ext cx="1746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Sortie </a:t>
            </a:r>
            <a:r>
              <a:rPr lang="fr-FR" sz="1600" dirty="0" err="1" smtClean="0"/>
              <a:t>tracefinder</a:t>
            </a:r>
            <a:r>
              <a:rPr lang="fr-FR" sz="1600" dirty="0" smtClean="0"/>
              <a:t>: </a:t>
            </a:r>
            <a:endParaRPr lang="fr-FR" sz="1600" dirty="0"/>
          </a:p>
        </p:txBody>
      </p:sp>
      <p:sp>
        <p:nvSpPr>
          <p:cNvPr id="19" name="Rectangle 18"/>
          <p:cNvSpPr/>
          <p:nvPr/>
        </p:nvSpPr>
        <p:spPr>
          <a:xfrm>
            <a:off x="4630689" y="4563469"/>
            <a:ext cx="303362" cy="1902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70947" y="3826911"/>
            <a:ext cx="7956885" cy="2999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110894" y="45353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136238" y="4571700"/>
            <a:ext cx="266923" cy="1902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863390" y="4571700"/>
            <a:ext cx="269715" cy="1902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209589" y="6424614"/>
            <a:ext cx="1077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C00000"/>
                </a:solidFill>
              </a:rPr>
              <a:t>Nom métabolite</a:t>
            </a:r>
            <a:endParaRPr lang="fr-FR" sz="1050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291066" y="6502037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C00000"/>
                </a:solidFill>
              </a:rPr>
              <a:t>Aire</a:t>
            </a:r>
            <a:endParaRPr lang="fr-FR" sz="1050" dirty="0">
              <a:solidFill>
                <a:srgbClr val="C0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218140" y="6592062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C00000"/>
                </a:solidFill>
              </a:rPr>
              <a:t>+</a:t>
            </a:r>
            <a:r>
              <a:rPr lang="fr-FR" sz="1050" dirty="0" err="1" smtClean="0">
                <a:solidFill>
                  <a:srgbClr val="C00000"/>
                </a:solidFill>
              </a:rPr>
              <a:t>Isotopologues</a:t>
            </a:r>
            <a:endParaRPr lang="fr-FR" sz="1050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48635" y="6442502"/>
            <a:ext cx="873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Nom échantillon</a:t>
            </a:r>
            <a:endParaRPr lang="fr-FR" sz="1050" dirty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724040" y="4777658"/>
            <a:ext cx="3516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accent5"/>
                </a:solidFill>
              </a:rPr>
              <a:t>La différence est que l’</a:t>
            </a:r>
            <a:r>
              <a:rPr lang="fr-FR" sz="1600" i="1" dirty="0" err="1" smtClean="0">
                <a:solidFill>
                  <a:schemeClr val="accent5"/>
                </a:solidFill>
              </a:rPr>
              <a:t>isotopologue</a:t>
            </a:r>
            <a:r>
              <a:rPr lang="fr-FR" sz="1600" i="1" dirty="0" smtClean="0">
                <a:solidFill>
                  <a:schemeClr val="accent5"/>
                </a:solidFill>
              </a:rPr>
              <a:t> est renseigné dans la colonne compound:</a:t>
            </a:r>
          </a:p>
          <a:p>
            <a:r>
              <a:rPr lang="fr-FR" sz="1600" i="1" dirty="0" smtClean="0">
                <a:solidFill>
                  <a:schemeClr val="accent5"/>
                </a:solidFill>
              </a:rPr>
              <a:t>Format « Alanine M0 », « Alanine M1 »</a:t>
            </a:r>
          </a:p>
          <a:p>
            <a:r>
              <a:rPr lang="fr-FR" sz="1600" i="1" dirty="0" smtClean="0">
                <a:solidFill>
                  <a:schemeClr val="accent5"/>
                </a:solidFill>
              </a:rPr>
              <a:t>Idem pour le standard interne qui correspond à une ligne  « Alanine SI » pas Mn</a:t>
            </a:r>
            <a:endParaRPr lang="fr-FR" sz="1600" i="1" dirty="0">
              <a:solidFill>
                <a:schemeClr val="accent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3706" y="5484886"/>
            <a:ext cx="404169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accent5"/>
                </a:solidFill>
              </a:rPr>
              <a:t>Remarque: Il faut être capable de différencier les standards (utilisés pour la régression) et les échantillons:</a:t>
            </a:r>
          </a:p>
          <a:p>
            <a:r>
              <a:rPr lang="fr-FR" sz="1600" i="1" dirty="0" smtClean="0">
                <a:solidFill>
                  <a:schemeClr val="accent5"/>
                </a:solidFill>
              </a:rPr>
              <a:t>Appeler les standards: Cal1, Cal2, etc.. lors de l’acquisition?</a:t>
            </a:r>
            <a:endParaRPr lang="fr-FR" sz="16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1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9730"/>
          <a:stretch/>
        </p:blipFill>
        <p:spPr>
          <a:xfrm>
            <a:off x="0" y="101961"/>
            <a:ext cx="9786551" cy="2201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1897" y="119621"/>
            <a:ext cx="339866" cy="22036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21000" y="2340910"/>
            <a:ext cx="1401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Nom du métabolite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6679" y="139366"/>
            <a:ext cx="339866" cy="22036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86679" y="2362740"/>
            <a:ext cx="43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Aire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940457" y="2303505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rgbClr val="C00000"/>
                </a:solidFill>
              </a:rPr>
              <a:t>Isotopologues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3706" y="118578"/>
            <a:ext cx="339866" cy="22036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384174" y="139366"/>
            <a:ext cx="339866" cy="22036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944709" y="2340909"/>
            <a:ext cx="1218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Nom échantillon</a:t>
            </a:r>
            <a:endParaRPr lang="fr-FR" sz="1200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13782"/>
              </p:ext>
            </p:extLst>
          </p:nvPr>
        </p:nvGraphicFramePr>
        <p:xfrm>
          <a:off x="694143" y="2672060"/>
          <a:ext cx="402399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54">
                  <a:extLst>
                    <a:ext uri="{9D8B030D-6E8A-4147-A177-3AD203B41FA5}">
                      <a16:colId xmlns:a16="http://schemas.microsoft.com/office/drawing/2014/main" val="237757946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131344710"/>
                    </a:ext>
                  </a:extLst>
                </a:gridCol>
                <a:gridCol w="568262">
                  <a:extLst>
                    <a:ext uri="{9D8B030D-6E8A-4147-A177-3AD203B41FA5}">
                      <a16:colId xmlns:a16="http://schemas.microsoft.com/office/drawing/2014/main" val="1418396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4255255"/>
                    </a:ext>
                  </a:extLst>
                </a:gridCol>
              </a:tblGrid>
              <a:tr h="21726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compound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mi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Area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source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75444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2/3-PG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aseline="0" dirty="0" smtClean="0"/>
                        <a:t>1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270320_Sample1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953641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2/3-PG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4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270320_Sample1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86182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2/3-PG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05934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2/3-PG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4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30323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2/3-PG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12975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2/3-PG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4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18593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2/3-PG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84169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2/3-PG</a:t>
                      </a:r>
                      <a:endParaRPr lang="fr-F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4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40171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6-PG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aseline="0" dirty="0" smtClean="0"/>
                        <a:t>1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270320_Sample1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13361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6-PG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4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270320_Sample1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21186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6-PG</a:t>
                      </a:r>
                      <a:endParaRPr lang="fr-F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77977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6-PG</a:t>
                      </a:r>
                      <a:endParaRPr lang="fr-F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4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93434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6-PG</a:t>
                      </a:r>
                      <a:endParaRPr lang="fr-F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23159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6-PG</a:t>
                      </a:r>
                      <a:endParaRPr lang="fr-F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4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61459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6-PG</a:t>
                      </a:r>
                      <a:endParaRPr lang="fr-F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7807"/>
                  </a:ext>
                </a:extLst>
              </a:tr>
              <a:tr h="217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6-PG</a:t>
                      </a:r>
                      <a:endParaRPr lang="fr-F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4</a:t>
                      </a:r>
                      <a:r>
                        <a:rPr lang="fr-FR" sz="1000" baseline="30000" dirty="0" smtClean="0"/>
                        <a:t>E</a:t>
                      </a:r>
                      <a:r>
                        <a:rPr lang="fr-FR" sz="1000" dirty="0" smtClean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270320_cal1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03524"/>
                  </a:ext>
                </a:extLst>
              </a:tr>
            </a:tbl>
          </a:graphicData>
        </a:graphic>
      </p:graphicFrame>
      <p:sp>
        <p:nvSpPr>
          <p:cNvPr id="14" name="Flèche courbée vers la droite 13"/>
          <p:cNvSpPr/>
          <p:nvPr/>
        </p:nvSpPr>
        <p:spPr>
          <a:xfrm flipH="1">
            <a:off x="9834040" y="1732833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390314" y="1021992"/>
            <a:ext cx="162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 smtClean="0">
                <a:solidFill>
                  <a:schemeClr val="accent5"/>
                </a:solidFill>
              </a:rPr>
              <a:t>Generation</a:t>
            </a:r>
            <a:r>
              <a:rPr lang="fr-FR" sz="2400" b="1" i="1" dirty="0" smtClean="0">
                <a:solidFill>
                  <a:schemeClr val="accent5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5"/>
                </a:solidFill>
              </a:rPr>
              <a:t>metadata</a:t>
            </a:r>
            <a:endParaRPr lang="fr-FR" sz="2400" b="1" i="1" dirty="0">
              <a:solidFill>
                <a:schemeClr val="accent5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730002" y="3659826"/>
            <a:ext cx="628675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À partir de ces données, </a:t>
            </a:r>
          </a:p>
          <a:p>
            <a:r>
              <a:rPr lang="fr-FR" dirty="0" smtClean="0"/>
              <a:t>pour chaque composés et échantillons:</a:t>
            </a:r>
          </a:p>
          <a:p>
            <a:r>
              <a:rPr lang="fr-FR" dirty="0" smtClean="0"/>
              <a:t>Calculer les ratio M0/Mn quand SI disponible sinon prendre l’aire du M0 </a:t>
            </a:r>
          </a:p>
          <a:p>
            <a:endParaRPr lang="fr-FR" dirty="0"/>
          </a:p>
          <a:p>
            <a:r>
              <a:rPr lang="fr-FR" dirty="0" smtClean="0"/>
              <a:t>Pour les points de gamme (cal1, cal2 etc…):</a:t>
            </a:r>
          </a:p>
          <a:p>
            <a:r>
              <a:rPr lang="fr-FR" dirty="0" smtClean="0"/>
              <a:t>Faire les courbes de calibration (quadratique, pondération 1/X)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749446" y="3140021"/>
            <a:ext cx="18549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 dirty="0" smtClean="0">
                <a:solidFill>
                  <a:srgbClr val="C00000"/>
                </a:solidFill>
              </a:rPr>
              <a:t>Signal standard interne (IDMS)</a:t>
            </a:r>
            <a:endParaRPr lang="fr-FR" sz="1050" i="1" dirty="0">
              <a:solidFill>
                <a:srgbClr val="C0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49446" y="4612795"/>
            <a:ext cx="18549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 dirty="0" smtClean="0">
                <a:solidFill>
                  <a:srgbClr val="C00000"/>
                </a:solidFill>
              </a:rPr>
              <a:t>Signal standard interne (IDMS)</a:t>
            </a:r>
            <a:endParaRPr lang="fr-FR" sz="1050" i="1" dirty="0">
              <a:solidFill>
                <a:srgbClr val="C0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49446" y="6574352"/>
            <a:ext cx="18549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 dirty="0" smtClean="0">
                <a:solidFill>
                  <a:srgbClr val="C00000"/>
                </a:solidFill>
              </a:rPr>
              <a:t>Signal standard interne (IDMS)</a:t>
            </a:r>
            <a:endParaRPr lang="fr-FR" sz="1050" i="1" dirty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749446" y="5122212"/>
            <a:ext cx="18549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 dirty="0" smtClean="0">
                <a:solidFill>
                  <a:srgbClr val="C00000"/>
                </a:solidFill>
              </a:rPr>
              <a:t>Signal standard interne (IDMS)</a:t>
            </a:r>
            <a:endParaRPr lang="fr-FR" sz="1050" i="1" dirty="0">
              <a:solidFill>
                <a:srgbClr val="C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749446" y="5564193"/>
            <a:ext cx="18549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 dirty="0" smtClean="0">
                <a:solidFill>
                  <a:srgbClr val="C00000"/>
                </a:solidFill>
              </a:rPr>
              <a:t>Signal standard interne (IDMS)</a:t>
            </a:r>
            <a:endParaRPr lang="fr-FR" sz="1050" i="1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749446" y="6079449"/>
            <a:ext cx="18549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 dirty="0" smtClean="0">
                <a:solidFill>
                  <a:srgbClr val="C00000"/>
                </a:solidFill>
              </a:rPr>
              <a:t>Signal standard interne (IDMS)</a:t>
            </a:r>
            <a:endParaRPr lang="fr-FR" sz="1050" i="1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749446" y="4128259"/>
            <a:ext cx="18549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 dirty="0" smtClean="0">
                <a:solidFill>
                  <a:srgbClr val="C00000"/>
                </a:solidFill>
              </a:rPr>
              <a:t>Signal standard interne (IDMS)</a:t>
            </a:r>
            <a:endParaRPr lang="fr-FR" sz="1050" i="1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749446" y="3644748"/>
            <a:ext cx="18549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 dirty="0" smtClean="0">
                <a:solidFill>
                  <a:srgbClr val="C00000"/>
                </a:solidFill>
              </a:rPr>
              <a:t>Signal standard interne (IDMS)</a:t>
            </a:r>
            <a:endParaRPr lang="fr-FR" sz="1050" i="1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78826" y="6206407"/>
            <a:ext cx="29618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accent5"/>
                </a:solidFill>
              </a:rPr>
              <a:t>Dispo dans le script de pierre </a:t>
            </a:r>
            <a:endParaRPr lang="fr-FR" i="1" dirty="0">
              <a:solidFill>
                <a:schemeClr val="accent5"/>
              </a:solidFill>
            </a:endParaRPr>
          </a:p>
        </p:txBody>
      </p:sp>
      <p:sp>
        <p:nvSpPr>
          <p:cNvPr id="26" name="Flèche droite 25"/>
          <p:cNvSpPr/>
          <p:nvPr/>
        </p:nvSpPr>
        <p:spPr>
          <a:xfrm rot="16200000">
            <a:off x="8325404" y="5688021"/>
            <a:ext cx="5054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791788" y="5677587"/>
            <a:ext cx="330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rgbClr val="C00000"/>
                </a:solidFill>
              </a:rPr>
              <a:t>Détail courbe calibration slide d’après</a:t>
            </a:r>
            <a:endParaRPr lang="fr-FR" sz="16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0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9" y="1999027"/>
            <a:ext cx="4440788" cy="229548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0" y="0"/>
            <a:ext cx="12192000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/>
              <a:t>Quantification des échantillons : script à développer (3/3) (</a:t>
            </a:r>
            <a:r>
              <a:rPr lang="fr-FR" sz="3600" b="1" i="1" dirty="0" smtClean="0"/>
              <a:t>python</a:t>
            </a:r>
            <a:r>
              <a:rPr lang="fr-FR" sz="3600" b="1" dirty="0" smtClean="0"/>
              <a:t>)</a:t>
            </a:r>
            <a:br>
              <a:rPr lang="fr-FR" sz="3600" b="1" dirty="0" smtClean="0"/>
            </a:br>
            <a:endParaRPr lang="fr-FR" sz="1800" dirty="0"/>
          </a:p>
        </p:txBody>
      </p:sp>
      <p:sp>
        <p:nvSpPr>
          <p:cNvPr id="6" name="ZoneTexte 5"/>
          <p:cNvSpPr txBox="1"/>
          <p:nvPr/>
        </p:nvSpPr>
        <p:spPr>
          <a:xfrm>
            <a:off x="304311" y="921809"/>
            <a:ext cx="4284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Créer un doc avec les concentrations de chaque métabolite dans chaque solution de calibration:</a:t>
            </a:r>
          </a:p>
          <a:p>
            <a:r>
              <a:rPr lang="fr-FR" sz="1600" dirty="0" smtClean="0"/>
              <a:t>Ici de cal1 à cal8 (A faire 1 seule fois)</a:t>
            </a:r>
          </a:p>
          <a:p>
            <a:r>
              <a:rPr lang="fr-FR" sz="1600" b="1" u="sng" dirty="0" smtClean="0"/>
              <a:t>Calibration.csv</a:t>
            </a:r>
            <a:endParaRPr lang="fr-FR" sz="1600" b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4589037" y="1783583"/>
            <a:ext cx="742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partir du doc calibration.csv et du script, générer les courbes de calibration: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285" y="2152915"/>
            <a:ext cx="4988210" cy="337023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534625" y="2408103"/>
            <a:ext cx="2725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Régression: </a:t>
            </a:r>
            <a:r>
              <a:rPr lang="fr-FR" dirty="0" smtClean="0"/>
              <a:t>ratio M0/Mn (ou aire si pas de SI disponible) en fonction de la concentration (tableau calibration.csv)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466877" y="4088630"/>
            <a:ext cx="2725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Plot des résidus: </a:t>
            </a:r>
            <a:r>
              <a:rPr lang="fr-FR" dirty="0" smtClean="0"/>
              <a:t>différence en % entre les points et la droite.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93486" y="6095996"/>
            <a:ext cx="11293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Une fois que les droites sont tracées, il faut calculer la concentration dans les échantillons (le but de la chose):</a:t>
            </a:r>
          </a:p>
          <a:p>
            <a:r>
              <a:rPr lang="fr-FR" dirty="0" smtClean="0"/>
              <a:t>Calcul à partir des coordonnées des régressions et du ratio M0/Mn (ou aire si pas de SI disponible) dans les échantillons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314194" y="554781"/>
            <a:ext cx="56518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accent5"/>
                </a:solidFill>
              </a:rPr>
              <a:t>Tout ça est normalement déjà écrit dans le script de pierre</a:t>
            </a:r>
            <a:endParaRPr lang="fr-FR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8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814560" cy="3266757"/>
          </a:xfrm>
        </p:spPr>
        <p:txBody>
          <a:bodyPr>
            <a:normAutofit/>
          </a:bodyPr>
          <a:lstStyle/>
          <a:p>
            <a:r>
              <a:rPr lang="fr-FR" sz="5400" dirty="0" smtClean="0"/>
              <a:t>Résumé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34432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08281" y="404949"/>
            <a:ext cx="21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Logiciel constructeur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530041" y="404949"/>
            <a:ext cx="21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C13 profiler + script 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457198" y="969692"/>
            <a:ext cx="306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de la méthode de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052316" y="914399"/>
            <a:ext cx="306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des métabolites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57198" y="2446811"/>
            <a:ext cx="1065511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Acquisition des données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57198" y="4443940"/>
            <a:ext cx="1063316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Intégration des données 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052316" y="3227932"/>
            <a:ext cx="306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Conversion des données en </a:t>
            </a:r>
            <a:r>
              <a:rPr lang="fr-FR" dirty="0" err="1" smtClean="0"/>
              <a:t>mzXML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57199" y="5252201"/>
            <a:ext cx="305999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Quantification 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57198" y="6258192"/>
            <a:ext cx="30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 des résultats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1005347" y="4470377"/>
            <a:ext cx="1182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smtClean="0"/>
              <a:t>C13 profiler</a:t>
            </a:r>
            <a:endParaRPr lang="fr-FR" sz="1600" b="1" i="1" dirty="0"/>
          </a:p>
        </p:txBody>
      </p:sp>
      <p:sp>
        <p:nvSpPr>
          <p:cNvPr id="16" name="Rectangle 15"/>
          <p:cNvSpPr/>
          <p:nvPr/>
        </p:nvSpPr>
        <p:spPr>
          <a:xfrm>
            <a:off x="8052316" y="5252201"/>
            <a:ext cx="30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Quantification 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8052317" y="6258192"/>
            <a:ext cx="305999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 des résultats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1451961" y="5867526"/>
            <a:ext cx="666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smtClean="0"/>
              <a:t>Script</a:t>
            </a:r>
            <a:endParaRPr lang="fr-FR" sz="1600" b="1" i="1" dirty="0"/>
          </a:p>
        </p:txBody>
      </p:sp>
      <p:sp>
        <p:nvSpPr>
          <p:cNvPr id="19" name="Flèche vers le bas 18"/>
          <p:cNvSpPr/>
          <p:nvPr/>
        </p:nvSpPr>
        <p:spPr>
          <a:xfrm>
            <a:off x="1744882" y="1916218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>
            <a:off x="1744882" y="2891568"/>
            <a:ext cx="484632" cy="1378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bas 20"/>
          <p:cNvSpPr/>
          <p:nvPr/>
        </p:nvSpPr>
        <p:spPr>
          <a:xfrm>
            <a:off x="1744882" y="4803940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/>
          <p:cNvSpPr/>
          <p:nvPr/>
        </p:nvSpPr>
        <p:spPr>
          <a:xfrm>
            <a:off x="1744882" y="5794766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9340000" y="1884344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e bas 23"/>
          <p:cNvSpPr/>
          <p:nvPr/>
        </p:nvSpPr>
        <p:spPr>
          <a:xfrm>
            <a:off x="9340000" y="2832208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>
            <a:off x="9340000" y="4112369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e bas 25"/>
          <p:cNvSpPr/>
          <p:nvPr/>
        </p:nvSpPr>
        <p:spPr>
          <a:xfrm>
            <a:off x="9340000" y="4826178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>
            <a:off x="9340000" y="5792201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ccolade fermante 27"/>
          <p:cNvSpPr/>
          <p:nvPr/>
        </p:nvSpPr>
        <p:spPr>
          <a:xfrm>
            <a:off x="11253415" y="5252200"/>
            <a:ext cx="198546" cy="15459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371197" y="1057456"/>
            <a:ext cx="1483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/>
              <a:t>À refaire quand on change d’appareil</a:t>
            </a:r>
            <a:endParaRPr lang="fr-FR" sz="1400" i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6628739" y="1029809"/>
            <a:ext cx="1483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/>
              <a:t>Adapter TR quand on change d’appareil</a:t>
            </a:r>
            <a:endParaRPr lang="fr-FR" sz="1400" i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3676588" y="6114639"/>
            <a:ext cx="3382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/>
              <a:t>Différent quand on change d’appareil:</a:t>
            </a:r>
          </a:p>
          <a:p>
            <a:pPr algn="ctr"/>
            <a:r>
              <a:rPr lang="fr-FR" sz="1400" i="1" dirty="0" smtClean="0"/>
              <a:t>Pb homogénéité notamment si besoin de faire des figures après</a:t>
            </a:r>
            <a:endParaRPr lang="fr-FR" sz="1400" i="1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3161211" y="6528192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9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97725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Méthode constructeur: principe (1/3)</a:t>
            </a:r>
            <a:br>
              <a:rPr lang="fr-FR" sz="3600" b="1" dirty="0" smtClean="0"/>
            </a:br>
            <a:r>
              <a:rPr lang="fr-FR" sz="1800" dirty="0" smtClean="0"/>
              <a:t>exemple avec le QTOF. le principe est le même pour tous les constructeurs mais pour le QTOF c’est encore plus chiant…</a:t>
            </a:r>
            <a:endParaRPr lang="fr-FR" sz="1800" dirty="0"/>
          </a:p>
        </p:txBody>
      </p:sp>
      <p:sp>
        <p:nvSpPr>
          <p:cNvPr id="4" name="ZoneTexte 3"/>
          <p:cNvSpPr txBox="1"/>
          <p:nvPr/>
        </p:nvSpPr>
        <p:spPr>
          <a:xfrm>
            <a:off x="445308" y="1575098"/>
            <a:ext cx="314804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spAutoFit/>
          </a:bodyPr>
          <a:lstStyle/>
          <a:p>
            <a:r>
              <a:rPr lang="fr-FR" b="1" dirty="0" smtClean="0"/>
              <a:t>Développement de la méthode</a:t>
            </a:r>
            <a:endParaRPr lang="fr-FR" b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26126" y="1467377"/>
            <a:ext cx="393056" cy="584775"/>
            <a:chOff x="5401093" y="1809638"/>
            <a:chExt cx="393056" cy="584775"/>
          </a:xfrm>
        </p:grpSpPr>
        <p:sp>
          <p:nvSpPr>
            <p:cNvPr id="6" name="Ellipse 5"/>
            <p:cNvSpPr/>
            <p:nvPr/>
          </p:nvSpPr>
          <p:spPr>
            <a:xfrm>
              <a:off x="5417621" y="192202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401093" y="180963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 smtClean="0"/>
                <a:t>1</a:t>
              </a:r>
              <a:endParaRPr lang="fr-FR" sz="3200" b="1" dirty="0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r="27221"/>
          <a:stretch/>
        </p:blipFill>
        <p:spPr>
          <a:xfrm>
            <a:off x="26126" y="2364272"/>
            <a:ext cx="4127863" cy="323233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088674" y="2032696"/>
            <a:ext cx="3736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Pour chaque composé à quantifier,</a:t>
            </a:r>
          </a:p>
          <a:p>
            <a:pPr algn="ctr"/>
            <a:r>
              <a:rPr lang="fr-FR" b="1" u="sng" dirty="0" smtClean="0"/>
              <a:t> il faut renseigner: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nom du composé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</a:t>
            </a:r>
            <a:r>
              <a:rPr lang="fr-FR" dirty="0" smtClean="0"/>
              <a:t>a masse exacte du composé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temps de rétention du composé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nom du standard interne (SI)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masse exacte du 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de régression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paramètres d’intégration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colonne utilisée dans la séquence où sera noté la concentration dans l’échantillon correspondant</a:t>
            </a:r>
          </a:p>
          <a:p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/>
          <a:srcRect r="26628"/>
          <a:stretch/>
        </p:blipFill>
        <p:spPr>
          <a:xfrm>
            <a:off x="7726112" y="2084948"/>
            <a:ext cx="4413636" cy="3240000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H="1">
            <a:off x="3657601" y="2795455"/>
            <a:ext cx="496388" cy="35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703746" y="3066461"/>
            <a:ext cx="496388" cy="35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3703746" y="3359107"/>
            <a:ext cx="496388" cy="35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3703747" y="3592289"/>
            <a:ext cx="450242" cy="60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6592280" y="4196031"/>
            <a:ext cx="4628714" cy="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736087" y="4741820"/>
            <a:ext cx="464047" cy="4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4"/>
          <a:srcRect t="5484" r="77408" b="64766"/>
          <a:stretch/>
        </p:blipFill>
        <p:spPr>
          <a:xfrm>
            <a:off x="3531273" y="1405748"/>
            <a:ext cx="1167054" cy="634624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5146432" y="1282710"/>
            <a:ext cx="454855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accent5"/>
                </a:solidFill>
              </a:rPr>
              <a:t>C’est hyper long et fastidieux pour le QTOF mais on a besoin de la faire qu’une fois pour chaque </a:t>
            </a:r>
            <a:r>
              <a:rPr lang="fr-FR" sz="1600" i="1" dirty="0" err="1" smtClean="0">
                <a:solidFill>
                  <a:schemeClr val="accent5"/>
                </a:solidFill>
              </a:rPr>
              <a:t>spectro</a:t>
            </a:r>
            <a:endParaRPr lang="fr-FR" sz="16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1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8961"/>
          <a:stretch/>
        </p:blipFill>
        <p:spPr>
          <a:xfrm>
            <a:off x="98492" y="1677768"/>
            <a:ext cx="7639074" cy="34651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123002" y="976397"/>
            <a:ext cx="250581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spAutoFit/>
          </a:bodyPr>
          <a:lstStyle/>
          <a:p>
            <a:r>
              <a:rPr lang="fr-FR" b="1" dirty="0" smtClean="0"/>
              <a:t>Acquisition des données</a:t>
            </a:r>
            <a:endParaRPr lang="fr-FR" b="1" dirty="0"/>
          </a:p>
        </p:txBody>
      </p:sp>
      <p:grpSp>
        <p:nvGrpSpPr>
          <p:cNvPr id="6" name="Groupe 5"/>
          <p:cNvGrpSpPr/>
          <p:nvPr/>
        </p:nvGrpSpPr>
        <p:grpSpPr>
          <a:xfrm>
            <a:off x="2703820" y="868676"/>
            <a:ext cx="393056" cy="584775"/>
            <a:chOff x="5401093" y="1809638"/>
            <a:chExt cx="393056" cy="584775"/>
          </a:xfrm>
        </p:grpSpPr>
        <p:sp>
          <p:nvSpPr>
            <p:cNvPr id="7" name="Ellipse 6"/>
            <p:cNvSpPr/>
            <p:nvPr/>
          </p:nvSpPr>
          <p:spPr>
            <a:xfrm>
              <a:off x="5417621" y="192202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401093" y="180963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 smtClean="0"/>
                <a:t>2</a:t>
              </a:r>
              <a:endParaRPr lang="fr-FR" sz="3200" b="1" dirty="0"/>
            </a:p>
          </p:txBody>
        </p:sp>
      </p:grp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97725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Méthode constructeur: principe (2/3)</a:t>
            </a:r>
            <a:br>
              <a:rPr lang="fr-FR" sz="3600" b="1" dirty="0" smtClean="0"/>
            </a:br>
            <a:endParaRPr lang="fr-FR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80348" y="130377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séquence d’acquisition sous </a:t>
            </a:r>
            <a:r>
              <a:rPr lang="fr-FR" b="1" u="sng" dirty="0" err="1" smtClean="0"/>
              <a:t>MassLynx</a:t>
            </a:r>
            <a:r>
              <a:rPr lang="fr-FR" b="1" u="sng" dirty="0" smtClean="0"/>
              <a:t>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93974" y="5397558"/>
            <a:ext cx="1335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Nom de l’échantillon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134816" y="5397558"/>
            <a:ext cx="968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Méthode LC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248766" y="5397558"/>
            <a:ext cx="104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Méthode MS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664012" y="5505280"/>
            <a:ext cx="540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Tune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809538" y="5397558"/>
            <a:ext cx="98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Position </a:t>
            </a:r>
            <a:r>
              <a:rPr lang="fr-FR" sz="1400" dirty="0" err="1" smtClean="0"/>
              <a:t>vial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809018" y="5289836"/>
            <a:ext cx="1785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Conc</a:t>
            </a:r>
            <a:r>
              <a:rPr lang="fr-FR" sz="1400" dirty="0" smtClean="0"/>
              <a:t> des composés: attribution dans la méthode</a:t>
            </a:r>
            <a:endParaRPr lang="fr-FR" sz="14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2864040" y="4970417"/>
            <a:ext cx="0" cy="49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3930011" y="4984920"/>
            <a:ext cx="0" cy="49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4780882" y="4907433"/>
            <a:ext cx="0" cy="49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615203" y="4888753"/>
            <a:ext cx="0" cy="49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0"/>
          </p:cNvCxnSpPr>
          <p:nvPr/>
        </p:nvCxnSpPr>
        <p:spPr>
          <a:xfrm flipH="1" flipV="1">
            <a:off x="5989673" y="4926853"/>
            <a:ext cx="314150" cy="47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548608" y="5397558"/>
            <a:ext cx="1209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Nature de l’échantillon</a:t>
            </a:r>
            <a:endParaRPr lang="fr-FR" sz="1400" dirty="0"/>
          </a:p>
        </p:txBody>
      </p:sp>
      <p:cxnSp>
        <p:nvCxnSpPr>
          <p:cNvPr id="25" name="Connecteur droit avec flèche 24"/>
          <p:cNvCxnSpPr>
            <a:stCxn id="24" idx="0"/>
          </p:cNvCxnSpPr>
          <p:nvPr/>
        </p:nvCxnSpPr>
        <p:spPr>
          <a:xfrm flipH="1" flipV="1">
            <a:off x="6286079" y="4896765"/>
            <a:ext cx="867314" cy="50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ccolade fermante 26"/>
          <p:cNvSpPr/>
          <p:nvPr/>
        </p:nvSpPr>
        <p:spPr>
          <a:xfrm rot="5400000">
            <a:off x="7057767" y="4761257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27" idx="1"/>
            <a:endCxn id="16" idx="0"/>
          </p:cNvCxnSpPr>
          <p:nvPr/>
        </p:nvCxnSpPr>
        <p:spPr>
          <a:xfrm flipV="1">
            <a:off x="7135491" y="5289836"/>
            <a:ext cx="1566156" cy="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9219002" y="971731"/>
            <a:ext cx="244528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spAutoFit/>
          </a:bodyPr>
          <a:lstStyle/>
          <a:p>
            <a:r>
              <a:rPr lang="fr-FR" b="1" dirty="0" err="1" smtClean="0"/>
              <a:t>Processing</a:t>
            </a:r>
            <a:r>
              <a:rPr lang="fr-FR" b="1" dirty="0" smtClean="0"/>
              <a:t> des données</a:t>
            </a:r>
            <a:endParaRPr lang="fr-FR" b="1" dirty="0"/>
          </a:p>
        </p:txBody>
      </p:sp>
      <p:grpSp>
        <p:nvGrpSpPr>
          <p:cNvPr id="36" name="Groupe 35"/>
          <p:cNvGrpSpPr/>
          <p:nvPr/>
        </p:nvGrpSpPr>
        <p:grpSpPr>
          <a:xfrm>
            <a:off x="8799820" y="864010"/>
            <a:ext cx="393056" cy="584775"/>
            <a:chOff x="5401093" y="1809638"/>
            <a:chExt cx="393056" cy="584775"/>
          </a:xfrm>
        </p:grpSpPr>
        <p:sp>
          <p:nvSpPr>
            <p:cNvPr id="37" name="Ellipse 36"/>
            <p:cNvSpPr/>
            <p:nvPr/>
          </p:nvSpPr>
          <p:spPr>
            <a:xfrm>
              <a:off x="5417621" y="192202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401093" y="180963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/>
                <a:t>3</a:t>
              </a:r>
              <a:endParaRPr lang="fr-FR" sz="3200" b="1" dirty="0"/>
            </a:p>
          </p:txBody>
        </p:sp>
      </p:grpSp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2"/>
          <a:srcRect r="77408"/>
          <a:stretch/>
        </p:blipFill>
        <p:spPr>
          <a:xfrm>
            <a:off x="9493759" y="1582368"/>
            <a:ext cx="1895770" cy="346517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757953" y="2775453"/>
            <a:ext cx="1293223" cy="784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44929" y="5984890"/>
            <a:ext cx="709056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accent5"/>
                </a:solidFill>
              </a:rPr>
              <a:t>Pour le QTOF on a besoin de renseigner les concentrations de tous les métabolites à chaque retraitement au niveau de la séquence. C’est source d’erreur et pénible. Pour les autres appareils c’est renseigné dans la méthode</a:t>
            </a:r>
            <a:endParaRPr lang="fr-FR" sz="16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97725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Méthode constructeur: principe (3/3)</a:t>
            </a:r>
            <a:br>
              <a:rPr lang="fr-FR" sz="3600" b="1" dirty="0" smtClean="0"/>
            </a:br>
            <a:endParaRPr lang="fr-FR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854163" y="1077379"/>
            <a:ext cx="105856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spAutoFit/>
          </a:bodyPr>
          <a:lstStyle/>
          <a:p>
            <a:r>
              <a:rPr lang="fr-FR" b="1" dirty="0" smtClean="0"/>
              <a:t>Résultats</a:t>
            </a:r>
            <a:endParaRPr lang="fr-FR" b="1" dirty="0"/>
          </a:p>
        </p:txBody>
      </p:sp>
      <p:grpSp>
        <p:nvGrpSpPr>
          <p:cNvPr id="6" name="Groupe 5"/>
          <p:cNvGrpSpPr/>
          <p:nvPr/>
        </p:nvGrpSpPr>
        <p:grpSpPr>
          <a:xfrm>
            <a:off x="434981" y="969658"/>
            <a:ext cx="393056" cy="584775"/>
            <a:chOff x="5401093" y="1809638"/>
            <a:chExt cx="393056" cy="584775"/>
          </a:xfrm>
        </p:grpSpPr>
        <p:sp>
          <p:nvSpPr>
            <p:cNvPr id="7" name="Ellipse 6"/>
            <p:cNvSpPr/>
            <p:nvPr/>
          </p:nvSpPr>
          <p:spPr>
            <a:xfrm>
              <a:off x="5417621" y="192202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401093" y="180963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 smtClean="0"/>
                <a:t>4</a:t>
              </a:r>
              <a:endParaRPr lang="fr-FR" sz="3200" b="1" dirty="0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4" y="1590058"/>
            <a:ext cx="9723229" cy="284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09" y="4310805"/>
            <a:ext cx="7541192" cy="243422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854452" y="2595445"/>
            <a:ext cx="2337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Résultats et possibilité de réintégré les pics (</a:t>
            </a:r>
            <a:r>
              <a:rPr lang="fr-FR" sz="1600" dirty="0" err="1" smtClean="0"/>
              <a:t>vizu</a:t>
            </a:r>
            <a:r>
              <a:rPr lang="fr-FR" sz="1600" dirty="0" smtClean="0"/>
              <a:t> pas possible avec guacamole)</a:t>
            </a:r>
            <a:endParaRPr lang="fr-FR" sz="1600" dirty="0"/>
          </a:p>
        </p:txBody>
      </p:sp>
      <p:sp>
        <p:nvSpPr>
          <p:cNvPr id="12" name="Flèche courbée vers la gauche 11"/>
          <p:cNvSpPr/>
          <p:nvPr/>
        </p:nvSpPr>
        <p:spPr>
          <a:xfrm>
            <a:off x="8703086" y="4467454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03086" y="5780782"/>
            <a:ext cx="31231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chemeClr val="accent5"/>
                </a:solidFill>
              </a:rPr>
              <a:t>Exportation des résultats: fichier texte ouvert avec </a:t>
            </a:r>
            <a:r>
              <a:rPr lang="fr-FR" sz="1600" i="1" dirty="0" err="1" smtClean="0">
                <a:solidFill>
                  <a:schemeClr val="accent5"/>
                </a:solidFill>
              </a:rPr>
              <a:t>excel</a:t>
            </a:r>
            <a:endParaRPr lang="fr-FR" sz="1600" i="1" dirty="0" smtClean="0">
              <a:solidFill>
                <a:schemeClr val="accent5"/>
              </a:solidFill>
            </a:endParaRPr>
          </a:p>
          <a:p>
            <a:r>
              <a:rPr lang="fr-FR" sz="1600" i="1" dirty="0" smtClean="0">
                <a:solidFill>
                  <a:schemeClr val="accent5"/>
                </a:solidFill>
              </a:rPr>
              <a:t>Mise en page pourri pour automatiser les retraitement non?</a:t>
            </a:r>
            <a:endParaRPr lang="fr-FR" sz="16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814560" cy="3266757"/>
          </a:xfrm>
        </p:spPr>
        <p:txBody>
          <a:bodyPr>
            <a:normAutofit/>
          </a:bodyPr>
          <a:lstStyle/>
          <a:p>
            <a:r>
              <a:rPr lang="fr-FR" sz="5400" dirty="0" smtClean="0"/>
              <a:t>Retraitement de données </a:t>
            </a:r>
            <a:r>
              <a:rPr lang="fr-FR" sz="5400" dirty="0" smtClean="0"/>
              <a:t>QTOF:</a:t>
            </a:r>
            <a:br>
              <a:rPr lang="fr-FR" sz="5400" dirty="0" smtClean="0"/>
            </a:br>
            <a:r>
              <a:rPr lang="fr-FR" sz="5400" dirty="0" smtClean="0"/>
              <a:t>13C profiler + script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61659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6" y="2071824"/>
            <a:ext cx="5708372" cy="3312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09006" y="185746"/>
            <a:ext cx="11874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+mj-lt"/>
              </a:rPr>
              <a:t>Conversion des données (1/2): </a:t>
            </a:r>
          </a:p>
          <a:p>
            <a:r>
              <a:rPr lang="fr-FR" dirty="0" smtClean="0"/>
              <a:t>Pour pouvoir utiliser C13profiler pour l’intégration des données il faut convertir les données acquises sur le QTOF en </a:t>
            </a:r>
            <a:r>
              <a:rPr lang="fr-FR" dirty="0" err="1" smtClean="0"/>
              <a:t>mzXML</a:t>
            </a:r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 Infos de Jean-François Martin (TOXALIM): apparemment la dernière version de </a:t>
            </a:r>
            <a:r>
              <a:rPr lang="fr-FR" dirty="0" err="1" smtClean="0">
                <a:sym typeface="Wingdings" panose="05000000000000000000" pitchFamily="2" charset="2"/>
              </a:rPr>
              <a:t>MSconvert</a:t>
            </a:r>
            <a:r>
              <a:rPr lang="fr-FR" dirty="0" smtClean="0">
                <a:sym typeface="Wingdings" panose="05000000000000000000" pitchFamily="2" charset="2"/>
              </a:rPr>
              <a:t> ignore la </a:t>
            </a:r>
            <a:r>
              <a:rPr lang="fr-FR" dirty="0" err="1" smtClean="0">
                <a:sym typeface="Wingdings" panose="05000000000000000000" pitchFamily="2" charset="2"/>
              </a:rPr>
              <a:t>lockmass</a:t>
            </a:r>
            <a:r>
              <a:rPr lang="fr-FR" dirty="0" smtClean="0">
                <a:sym typeface="Wingdings" panose="05000000000000000000" pitchFamily="2" charset="2"/>
              </a:rPr>
              <a:t> du coup pas besoin de renommer des docs: </a:t>
            </a: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vérifier la version qu’on a et si besoin télécharger la nouvelle et faire un test</a:t>
            </a:r>
            <a:endParaRPr lang="fr-FR" b="1" dirty="0">
              <a:solidFill>
                <a:schemeClr val="accent5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40" y="2071824"/>
            <a:ext cx="5749803" cy="3312000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5844136" y="3926041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333339" y="2071824"/>
            <a:ext cx="5749803" cy="3312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09006" y="5767500"/>
            <a:ext cx="1198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besoin de renommer les fonctions: </a:t>
            </a:r>
          </a:p>
          <a:p>
            <a:r>
              <a:rPr lang="fr-FR" dirty="0" smtClean="0"/>
              <a:t>dans tous les dossiers échantillons renommer tous les doc _FUNC002 et _FUNC003 en rajoutant « .</a:t>
            </a:r>
            <a:r>
              <a:rPr lang="fr-FR" dirty="0" err="1" smtClean="0"/>
              <a:t>old</a:t>
            </a:r>
            <a:r>
              <a:rPr lang="fr-FR" dirty="0" smtClean="0"/>
              <a:t> »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38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9006" y="185746"/>
            <a:ext cx="1187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+mj-lt"/>
              </a:rPr>
              <a:t>Conversion des données (2/2):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38698" y="1659741"/>
            <a:ext cx="363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MS </a:t>
            </a:r>
            <a:r>
              <a:rPr lang="fr-FR" sz="2400" b="1" dirty="0" err="1" smtClean="0"/>
              <a:t>Convert</a:t>
            </a:r>
            <a:r>
              <a:rPr lang="fr-FR" sz="2400" b="1" dirty="0" smtClean="0"/>
              <a:t> (</a:t>
            </a:r>
            <a:r>
              <a:rPr lang="fr-FR" sz="2400" b="1" dirty="0" err="1" smtClean="0"/>
              <a:t>Proteowizard</a:t>
            </a:r>
            <a:r>
              <a:rPr lang="fr-FR" sz="2400" b="1" dirty="0" smtClean="0"/>
              <a:t>)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6" y="921570"/>
            <a:ext cx="864096" cy="467079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1278547" y="2071172"/>
            <a:ext cx="6781236" cy="4682326"/>
            <a:chOff x="1063332" y="1628800"/>
            <a:chExt cx="6732240" cy="4866956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332" y="1628800"/>
              <a:ext cx="6732240" cy="486695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619672" y="3717032"/>
              <a:ext cx="504056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19872" y="2348880"/>
              <a:ext cx="936104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636912"/>
              <a:ext cx="1980220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1278547" y="862336"/>
            <a:ext cx="7640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Prior to use C13 profiler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convert</a:t>
            </a:r>
            <a:r>
              <a:rPr lang="fr-FR" dirty="0" smtClean="0"/>
              <a:t> </a:t>
            </a:r>
            <a:r>
              <a:rPr lang="fr-FR" dirty="0" err="1" smtClean="0"/>
              <a:t>raw</a:t>
            </a:r>
            <a:r>
              <a:rPr lang="fr-FR" dirty="0" smtClean="0"/>
              <a:t> MS data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Proteowizard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Convert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raw</a:t>
            </a:r>
            <a:r>
              <a:rPr lang="fr-FR" dirty="0" smtClean="0"/>
              <a:t> data in « .</a:t>
            </a:r>
            <a:r>
              <a:rPr lang="fr-FR" dirty="0" err="1" smtClean="0"/>
              <a:t>mzXML</a:t>
            </a:r>
            <a:r>
              <a:rPr lang="fr-FR" dirty="0" smtClean="0"/>
              <a:t> »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Use the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b="1" dirty="0" err="1" smtClean="0"/>
              <a:t>Vendor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059783" y="3082036"/>
            <a:ext cx="417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Remplacement des fichier .</a:t>
            </a:r>
            <a:r>
              <a:rPr lang="fr-FR" dirty="0" err="1" smtClean="0"/>
              <a:t>raw</a:t>
            </a:r>
            <a:r>
              <a:rPr lang="fr-FR" dirty="0" smtClean="0"/>
              <a:t> en .</a:t>
            </a:r>
            <a:r>
              <a:rPr lang="fr-FR" dirty="0" err="1" smtClean="0"/>
              <a:t>mzXML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31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9" y="1151194"/>
            <a:ext cx="9144000" cy="354676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61257" y="719146"/>
            <a:ext cx="356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Structure of the </a:t>
            </a:r>
            <a:r>
              <a:rPr lang="fr-FR" dirty="0" err="1" smtClean="0"/>
              <a:t>metabolites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: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4807" y="4867039"/>
            <a:ext cx="4695773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0070C0"/>
                </a:solidFill>
              </a:rPr>
              <a:t>mf</a:t>
            </a:r>
            <a:r>
              <a:rPr lang="fr-FR" sz="1600" dirty="0" smtClean="0"/>
              <a:t> : </a:t>
            </a:r>
            <a:r>
              <a:rPr lang="fr-FR" sz="1600" dirty="0" err="1" smtClean="0"/>
              <a:t>metabolite</a:t>
            </a:r>
            <a:r>
              <a:rPr lang="fr-FR" sz="1600" dirty="0" smtClean="0"/>
              <a:t>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z</a:t>
            </a:r>
            <a:r>
              <a:rPr lang="fr-FR" sz="1600" dirty="0" smtClean="0"/>
              <a:t> :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070C0"/>
                </a:solidFill>
              </a:rPr>
              <a:t>mz0</a:t>
            </a:r>
            <a:r>
              <a:rPr lang="fr-FR" sz="1600" dirty="0" smtClean="0"/>
              <a:t> : mass of </a:t>
            </a:r>
            <a:r>
              <a:rPr lang="fr-FR" sz="1600" dirty="0" err="1" smtClean="0"/>
              <a:t>monocharged</a:t>
            </a:r>
            <a:r>
              <a:rPr lang="fr-FR" sz="1600" dirty="0" smtClean="0"/>
              <a:t> ion ([M-H]</a:t>
            </a:r>
            <a:r>
              <a:rPr lang="fr-FR" sz="1600" baseline="30000" dirty="0" smtClean="0"/>
              <a:t>-</a:t>
            </a:r>
            <a:r>
              <a:rPr lang="fr-FR" sz="1600" dirty="0" smtClean="0"/>
              <a:t> or [M+H]</a:t>
            </a:r>
            <a:r>
              <a:rPr lang="fr-FR" sz="1600" baseline="30000" dirty="0" smtClean="0"/>
              <a:t>+</a:t>
            </a:r>
            <a:r>
              <a:rPr lang="fr-FR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0070C0"/>
                </a:solidFill>
              </a:rPr>
              <a:t>mztol_abs</a:t>
            </a:r>
            <a:r>
              <a:rPr lang="fr-FR" sz="1600" dirty="0" smtClean="0"/>
              <a:t> : delta </a:t>
            </a:r>
            <a:r>
              <a:rPr lang="fr-FR" sz="1600" dirty="0" err="1" smtClean="0"/>
              <a:t>mz</a:t>
            </a:r>
            <a:r>
              <a:rPr lang="fr-FR" sz="1600" dirty="0" smtClean="0"/>
              <a:t> in MMU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0070C0"/>
                </a:solidFill>
              </a:rPr>
              <a:t>labeled_isotope</a:t>
            </a:r>
            <a:r>
              <a:rPr lang="fr-FR" sz="1600" dirty="0" smtClean="0"/>
              <a:t> : isotope </a:t>
            </a:r>
            <a:r>
              <a:rPr lang="fr-FR" sz="1600" dirty="0" err="1" smtClean="0"/>
              <a:t>labeled</a:t>
            </a:r>
            <a:r>
              <a:rPr lang="fr-FR" sz="1600" dirty="0" smtClean="0"/>
              <a:t> in the </a:t>
            </a:r>
            <a:r>
              <a:rPr lang="fr-FR" sz="1600" dirty="0" err="1" smtClean="0"/>
              <a:t>study</a:t>
            </a:r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0070C0"/>
                </a:solidFill>
              </a:rPr>
              <a:t>num_c</a:t>
            </a:r>
            <a:r>
              <a:rPr lang="fr-FR" sz="1600" dirty="0" smtClean="0"/>
              <a:t> : </a:t>
            </a:r>
            <a:r>
              <a:rPr lang="fr-FR" sz="1600" dirty="0" err="1" smtClean="0"/>
              <a:t>carbon</a:t>
            </a:r>
            <a:r>
              <a:rPr lang="fr-FR" sz="1600" dirty="0" smtClean="0"/>
              <a:t> </a:t>
            </a:r>
            <a:r>
              <a:rPr lang="fr-FR" sz="1600" dirty="0" err="1" smtClean="0"/>
              <a:t>number</a:t>
            </a:r>
            <a:r>
              <a:rPr lang="fr-FR" sz="1600" dirty="0" smtClean="0"/>
              <a:t> of the compound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9006" y="185746"/>
            <a:ext cx="1187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+mj-lt"/>
              </a:rPr>
              <a:t>Intégration des données: C13 profiler (</a:t>
            </a:r>
            <a:r>
              <a:rPr lang="fr-FR" sz="3600" b="1" dirty="0" err="1" smtClean="0">
                <a:latin typeface="+mj-lt"/>
              </a:rPr>
              <a:t>emzed</a:t>
            </a:r>
            <a:r>
              <a:rPr lang="fr-FR" sz="3600" b="1" dirty="0" smtClean="0">
                <a:latin typeface="+mj-lt"/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84075" y="5190204"/>
            <a:ext cx="62937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i="1" dirty="0" smtClean="0">
                <a:solidFill>
                  <a:schemeClr val="accent5"/>
                </a:solidFill>
              </a:rPr>
              <a:t>Remarques:</a:t>
            </a:r>
          </a:p>
          <a:p>
            <a:r>
              <a:rPr lang="fr-FR" i="1" dirty="0" smtClean="0">
                <a:solidFill>
                  <a:schemeClr val="accent5"/>
                </a:solidFill>
              </a:rPr>
              <a:t>Tableau unique quelque soit les appareils d’acquisition utilisés</a:t>
            </a:r>
          </a:p>
          <a:p>
            <a:r>
              <a:rPr lang="fr-FR" i="1" dirty="0" smtClean="0">
                <a:solidFill>
                  <a:schemeClr val="accent5"/>
                </a:solidFill>
              </a:rPr>
              <a:t>Existe déjà car créé pour l’intégration des données de marquage</a:t>
            </a:r>
            <a:endParaRPr lang="fr-FR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2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97725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Intégration des données: C13 profiler (</a:t>
            </a:r>
            <a:r>
              <a:rPr lang="fr-FR" sz="3600" b="1" i="1" dirty="0" err="1" smtClean="0"/>
              <a:t>emzed</a:t>
            </a:r>
            <a:r>
              <a:rPr lang="fr-FR" sz="3600" b="1" dirty="0" smtClean="0"/>
              <a:t>)</a:t>
            </a:r>
            <a:br>
              <a:rPr lang="fr-FR" sz="3600" b="1" dirty="0" smtClean="0"/>
            </a:br>
            <a:endParaRPr lang="fr-FR" sz="18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87330" y="901126"/>
            <a:ext cx="8820472" cy="4012429"/>
            <a:chOff x="179512" y="2660659"/>
            <a:chExt cx="8820472" cy="4012429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2660659"/>
              <a:ext cx="8820472" cy="3508619"/>
            </a:xfrm>
            <a:prstGeom prst="rect">
              <a:avLst/>
            </a:prstGeom>
          </p:spPr>
        </p:pic>
        <p:sp>
          <p:nvSpPr>
            <p:cNvPr id="14" name="ZoneTexte 13"/>
            <p:cNvSpPr txBox="1"/>
            <p:nvPr/>
          </p:nvSpPr>
          <p:spPr>
            <a:xfrm>
              <a:off x="5206032" y="6155628"/>
              <a:ext cx="1139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rgbClr val="C00000"/>
                  </a:solidFill>
                </a:rPr>
                <a:t>isotopologue</a:t>
              </a:r>
              <a:endParaRPr lang="fr-FR" sz="1400" dirty="0">
                <a:solidFill>
                  <a:srgbClr val="C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24128" y="5190469"/>
              <a:ext cx="288032" cy="97880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77846" y="5214817"/>
              <a:ext cx="390497" cy="97880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42658" y="5206785"/>
              <a:ext cx="573757" cy="97880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1520" y="5206784"/>
              <a:ext cx="576064" cy="97880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51520" y="6165491"/>
              <a:ext cx="612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C00000"/>
                  </a:solidFill>
                </a:rPr>
                <a:t>group</a:t>
              </a:r>
              <a:endParaRPr lang="fr-FR" sz="1400" dirty="0">
                <a:solidFill>
                  <a:srgbClr val="C000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825461" y="6149868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rgbClr val="C00000"/>
                  </a:solidFill>
                </a:rPr>
                <a:t>sample</a:t>
              </a:r>
              <a:endParaRPr lang="fr-FR" sz="1400" dirty="0">
                <a:solidFill>
                  <a:srgbClr val="C000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750518" y="6149868"/>
              <a:ext cx="1054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rgbClr val="C00000"/>
                  </a:solidFill>
                </a:rPr>
                <a:t>Integration</a:t>
              </a:r>
              <a:r>
                <a:rPr lang="fr-FR" sz="1400" dirty="0" smtClean="0">
                  <a:solidFill>
                    <a:srgbClr val="C00000"/>
                  </a:solidFill>
                </a:rPr>
                <a:t> </a:t>
              </a:r>
              <a:r>
                <a:rPr lang="fr-FR" sz="1400" dirty="0" err="1" smtClean="0">
                  <a:solidFill>
                    <a:srgbClr val="C00000"/>
                  </a:solidFill>
                </a:rPr>
                <a:t>method</a:t>
              </a:r>
              <a:endParaRPr lang="fr-FR" sz="1400" dirty="0">
                <a:solidFill>
                  <a:srgbClr val="C00000"/>
                </a:solidFill>
              </a:endParaRPr>
            </a:p>
          </p:txBody>
        </p:sp>
        <p:sp>
          <p:nvSpPr>
            <p:cNvPr id="22" name="Accolade fermante 21"/>
            <p:cNvSpPr/>
            <p:nvPr/>
          </p:nvSpPr>
          <p:spPr>
            <a:xfrm>
              <a:off x="5205640" y="2996952"/>
              <a:ext cx="302072" cy="648072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562386" y="3104431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 smtClean="0">
                  <a:solidFill>
                    <a:srgbClr val="C00000"/>
                  </a:solidFill>
                </a:rPr>
                <a:t>Methods</a:t>
              </a:r>
              <a:r>
                <a:rPr lang="fr-FR" sz="1600" dirty="0" smtClean="0">
                  <a:solidFill>
                    <a:srgbClr val="C00000"/>
                  </a:solidFill>
                </a:rPr>
                <a:t> of </a:t>
              </a:r>
              <a:r>
                <a:rPr lang="fr-FR" sz="1600" dirty="0" err="1" smtClean="0">
                  <a:solidFill>
                    <a:srgbClr val="C00000"/>
                  </a:solidFill>
                </a:rPr>
                <a:t>integration</a:t>
              </a:r>
              <a:endParaRPr lang="fr-FR" sz="16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6" y="5012553"/>
            <a:ext cx="9144000" cy="1651158"/>
          </a:xfrm>
          <a:prstGeom prst="rect">
            <a:avLst/>
          </a:prstGeom>
        </p:spPr>
      </p:pic>
      <p:sp>
        <p:nvSpPr>
          <p:cNvPr id="25" name="Flèche courbée vers la gauche 24"/>
          <p:cNvSpPr/>
          <p:nvPr/>
        </p:nvSpPr>
        <p:spPr>
          <a:xfrm>
            <a:off x="9270889" y="4371888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001627" y="4670625"/>
            <a:ext cx="2190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Exportation des </a:t>
            </a:r>
            <a:r>
              <a:rPr lang="fr-FR" sz="1600" dirty="0" err="1" smtClean="0"/>
              <a:t>resultats</a:t>
            </a:r>
            <a:r>
              <a:rPr lang="fr-FR" sz="1600" dirty="0" smtClean="0"/>
              <a:t>: fichier </a:t>
            </a:r>
            <a:r>
              <a:rPr lang="fr-FR" sz="1600" dirty="0"/>
              <a:t>E</a:t>
            </a:r>
            <a:r>
              <a:rPr lang="fr-FR" sz="1600" dirty="0" smtClean="0"/>
              <a:t>xcel</a:t>
            </a:r>
            <a:endParaRPr lang="fr-FR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26627" y="2179703"/>
            <a:ext cx="2465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N’intégrer dans l’ensemble des échantillons que les M0 et Mn</a:t>
            </a:r>
            <a:endParaRPr lang="fr-FR" sz="1600" dirty="0"/>
          </a:p>
        </p:txBody>
      </p:sp>
      <p:sp>
        <p:nvSpPr>
          <p:cNvPr id="28" name="Accolade fermante 27"/>
          <p:cNvSpPr/>
          <p:nvPr/>
        </p:nvSpPr>
        <p:spPr>
          <a:xfrm>
            <a:off x="9214117" y="876778"/>
            <a:ext cx="392541" cy="3529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011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1079</Words>
  <Application>Microsoft Office PowerPoint</Application>
  <PresentationFormat>Grand écran</PresentationFormat>
  <Paragraphs>206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Retraitement de données QTOF: logiciel constructeur</vt:lpstr>
      <vt:lpstr>Méthode constructeur: principe (1/3) exemple avec le QTOF. le principe est le même pour tous les constructeurs mais pour le QTOF c’est encore plus chiant…</vt:lpstr>
      <vt:lpstr>Méthode constructeur: principe (2/3) </vt:lpstr>
      <vt:lpstr>Méthode constructeur: principe (3/3) </vt:lpstr>
      <vt:lpstr>Retraitement de données QTOF: 13C profiler + script</vt:lpstr>
      <vt:lpstr>Présentation PowerPoint</vt:lpstr>
      <vt:lpstr>Présentation PowerPoint</vt:lpstr>
      <vt:lpstr>Présentation PowerPoint</vt:lpstr>
      <vt:lpstr>Intégration des données: C13 profiler (emzed) </vt:lpstr>
      <vt:lpstr>Présentation PowerPoint</vt:lpstr>
      <vt:lpstr>Présentation PowerPoint</vt:lpstr>
      <vt:lpstr>Présentation PowerPoint</vt:lpstr>
      <vt:lpstr>Résumé</vt:lpstr>
      <vt:lpstr>Présentation PowerPoint</vt:lpstr>
    </vt:vector>
  </TitlesOfParts>
  <Company>Insa de Toulouse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Retraitement de données QTOF</dc:title>
  <dc:creator>Maud Heuillet</dc:creator>
  <cp:lastModifiedBy>Maud Heuillet</cp:lastModifiedBy>
  <cp:revision>29</cp:revision>
  <dcterms:created xsi:type="dcterms:W3CDTF">2020-03-25T11:26:57Z</dcterms:created>
  <dcterms:modified xsi:type="dcterms:W3CDTF">2020-03-27T11:08:47Z</dcterms:modified>
</cp:coreProperties>
</file>