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Proxima Nov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7524368-E052-4953-A447-3B7CED56CF0C}">
  <a:tblStyle styleId="{E7524368-E052-4953-A447-3B7CED56CF0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15e11bcddd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e11bcddd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5e11bcddd_5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e11bcddd_5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15e11bcddd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e11bcddd_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5e11bcddd_5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e11bcddd_5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15e11bcddd_1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e11bcddd_1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15e11bcddd_1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e11bcddd_1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15e11bcddd_1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5e11bcddd_1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5e11bcddd_1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5e11bcddd_1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5e11bcddd_16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e11bcddd_16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15e11bcddd_1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e11bcddd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5e11bcddd_2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e11bcdd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5e11bcddd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e11bcddd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5e11bcddd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e11bcddd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15e11bcddd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e11bcddd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15e11bcdd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e11bcdd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5e11bcddd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e11bcddd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15e11bcddd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e11bcddd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15e11bcddd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e11bcddd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67" name="Shape 67"/>
        <p:cNvGrpSpPr/>
        <p:nvPr/>
      </p:nvGrpSpPr>
      <p:grpSpPr>
        <a:xfrm>
          <a:off x="0" y="0"/>
          <a:ext cx="0" cy="0"/>
          <a:chOff x="0" y="0"/>
          <a:chExt cx="0" cy="0"/>
        </a:xfrm>
      </p:grpSpPr>
      <p:cxnSp>
        <p:nvCxnSpPr>
          <p:cNvPr id="68" name="Google Shape;68;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9" name="Google Shape;69;p14"/>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70" name="Google Shape;70;p14"/>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2" name="Shape 72"/>
        <p:cNvGrpSpPr/>
        <p:nvPr/>
      </p:nvGrpSpPr>
      <p:grpSpPr>
        <a:xfrm>
          <a:off x="0" y="0"/>
          <a:ext cx="0" cy="0"/>
          <a:chOff x="0" y="0"/>
          <a:chExt cx="0" cy="0"/>
        </a:xfrm>
      </p:grpSpPr>
      <p:cxnSp>
        <p:nvCxnSpPr>
          <p:cNvPr id="73" name="Google Shape;73;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74" name="Google Shape;74;p15"/>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99" name="Google Shape;99;p2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0" name="Google Shape;100;p2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6" name="Shape 106"/>
        <p:cNvGrpSpPr/>
        <p:nvPr/>
      </p:nvGrpSpPr>
      <p:grpSpPr>
        <a:xfrm>
          <a:off x="0" y="0"/>
          <a:ext cx="0" cy="0"/>
          <a:chOff x="0" y="0"/>
          <a:chExt cx="0" cy="0"/>
        </a:xfrm>
      </p:grpSpPr>
      <p:sp>
        <p:nvSpPr>
          <p:cNvPr id="107" name="Google Shape;10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09" name="Google Shape;109;p23"/>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65" name="Google Shape;6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Snake Game</a:t>
            </a:r>
            <a:endParaRPr/>
          </a:p>
        </p:txBody>
      </p:sp>
      <p:sp>
        <p:nvSpPr>
          <p:cNvPr id="118" name="Google Shape;118;p25"/>
          <p:cNvSpPr txBox="1"/>
          <p:nvPr>
            <p:ph idx="1" type="subTitle"/>
          </p:nvPr>
        </p:nvSpPr>
        <p:spPr>
          <a:xfrm>
            <a:off x="390525" y="2789126"/>
            <a:ext cx="8222100" cy="10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Nikhil V., Timon S., Hanlin S., Anurag K.</a:t>
            </a:r>
            <a:endParaRPr/>
          </a:p>
          <a:p>
            <a:pPr indent="0" lvl="0" marL="0" rtl="0" algn="l">
              <a:spcBef>
                <a:spcPts val="0"/>
              </a:spcBef>
              <a:spcAft>
                <a:spcPts val="0"/>
              </a:spcAft>
              <a:buNone/>
            </a:pPr>
            <a:r>
              <a:rPr lang="en"/>
              <a:t>Java Final Project</a:t>
            </a:r>
            <a:endParaRPr/>
          </a:p>
          <a:p>
            <a:pPr indent="0" lvl="0" marL="0" rtl="0" algn="l">
              <a:spcBef>
                <a:spcPts val="0"/>
              </a:spcBef>
              <a:spcAft>
                <a:spcPts val="0"/>
              </a:spcAft>
              <a:buNone/>
            </a:pPr>
            <a:r>
              <a:rPr lang="en"/>
              <a:t>Introduction to Java, CIS 043</a:t>
            </a:r>
            <a:endParaRPr/>
          </a:p>
        </p:txBody>
      </p:sp>
      <p:grpSp>
        <p:nvGrpSpPr>
          <p:cNvPr id="119" name="Google Shape;119;p25"/>
          <p:cNvGrpSpPr/>
          <p:nvPr/>
        </p:nvGrpSpPr>
        <p:grpSpPr>
          <a:xfrm>
            <a:off x="8068994" y="131600"/>
            <a:ext cx="1075006" cy="933600"/>
            <a:chOff x="2353994" y="1878950"/>
            <a:chExt cx="1075006" cy="933600"/>
          </a:xfrm>
        </p:grpSpPr>
        <p:pic>
          <p:nvPicPr>
            <p:cNvPr descr="noun_8605_cc.png" id="120" name="Google Shape;120;p25"/>
            <p:cNvPicPr preferRelativeResize="0"/>
            <p:nvPr/>
          </p:nvPicPr>
          <p:blipFill rotWithShape="1">
            <a:blip r:embed="rId3">
              <a:alphaModFix/>
            </a:blip>
            <a:srcRect b="13156" l="0" r="0" t="0"/>
            <a:stretch/>
          </p:blipFill>
          <p:spPr>
            <a:xfrm>
              <a:off x="2353994" y="1878950"/>
              <a:ext cx="1075006" cy="933600"/>
            </a:xfrm>
            <a:prstGeom prst="rect">
              <a:avLst/>
            </a:prstGeom>
            <a:noFill/>
            <a:ln>
              <a:noFill/>
            </a:ln>
          </p:spPr>
        </p:pic>
        <p:sp>
          <p:nvSpPr>
            <p:cNvPr id="121" name="Google Shape;121;p25"/>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19" name="Shape 219"/>
        <p:cNvGrpSpPr/>
        <p:nvPr/>
      </p:nvGrpSpPr>
      <p:grpSpPr>
        <a:xfrm>
          <a:off x="0" y="0"/>
          <a:ext cx="0" cy="0"/>
          <a:chOff x="0" y="0"/>
          <a:chExt cx="0" cy="0"/>
        </a:xfrm>
      </p:grpSpPr>
      <p:sp>
        <p:nvSpPr>
          <p:cNvPr id="220" name="Google Shape;220;p34"/>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4.PNG" id="221" name="Google Shape;221;p34"/>
          <p:cNvPicPr preferRelativeResize="0"/>
          <p:nvPr/>
        </p:nvPicPr>
        <p:blipFill rotWithShape="1">
          <a:blip r:embed="rId3">
            <a:alphaModFix/>
          </a:blip>
          <a:srcRect b="1162" l="0" r="0" t="1152"/>
          <a:stretch/>
        </p:blipFill>
        <p:spPr>
          <a:xfrm>
            <a:off x="1874009" y="0"/>
            <a:ext cx="6194981" cy="5143499"/>
          </a:xfrm>
          <a:prstGeom prst="rect">
            <a:avLst/>
          </a:prstGeom>
          <a:noFill/>
          <a:ln>
            <a:noFill/>
          </a:ln>
        </p:spPr>
      </p:pic>
      <p:grpSp>
        <p:nvGrpSpPr>
          <p:cNvPr id="222" name="Google Shape;222;p34"/>
          <p:cNvGrpSpPr/>
          <p:nvPr/>
        </p:nvGrpSpPr>
        <p:grpSpPr>
          <a:xfrm>
            <a:off x="8068994" y="131600"/>
            <a:ext cx="1075006" cy="933600"/>
            <a:chOff x="2353994" y="1878950"/>
            <a:chExt cx="1075006" cy="933600"/>
          </a:xfrm>
        </p:grpSpPr>
        <p:pic>
          <p:nvPicPr>
            <p:cNvPr descr="noun_8605_cc.png" id="223" name="Google Shape;223;p34"/>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24" name="Google Shape;224;p34"/>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4"/>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29" name="Shape 229"/>
        <p:cNvGrpSpPr/>
        <p:nvPr/>
      </p:nvGrpSpPr>
      <p:grpSpPr>
        <a:xfrm>
          <a:off x="0" y="0"/>
          <a:ext cx="0" cy="0"/>
          <a:chOff x="0" y="0"/>
          <a:chExt cx="0" cy="0"/>
        </a:xfrm>
      </p:grpSpPr>
      <p:sp>
        <p:nvSpPr>
          <p:cNvPr id="230" name="Google Shape;230;p35"/>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5.PNG" id="231" name="Google Shape;231;p35"/>
          <p:cNvPicPr preferRelativeResize="0"/>
          <p:nvPr/>
        </p:nvPicPr>
        <p:blipFill rotWithShape="1">
          <a:blip r:embed="rId3">
            <a:alphaModFix/>
          </a:blip>
          <a:srcRect b="826" l="0" r="0" t="826"/>
          <a:stretch/>
        </p:blipFill>
        <p:spPr>
          <a:xfrm>
            <a:off x="1874009" y="0"/>
            <a:ext cx="6194981" cy="5143499"/>
          </a:xfrm>
          <a:prstGeom prst="rect">
            <a:avLst/>
          </a:prstGeom>
          <a:noFill/>
          <a:ln>
            <a:noFill/>
          </a:ln>
        </p:spPr>
      </p:pic>
      <p:sp>
        <p:nvSpPr>
          <p:cNvPr id="232" name="Google Shape;232;p35"/>
          <p:cNvSpPr txBox="1"/>
          <p:nvPr/>
        </p:nvSpPr>
        <p:spPr>
          <a:xfrm>
            <a:off x="4480000" y="2154650"/>
            <a:ext cx="512400" cy="276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2"/>
                </a:solidFill>
                <a:latin typeface="Courier New"/>
                <a:ea typeface="Courier New"/>
                <a:cs typeface="Courier New"/>
                <a:sym typeface="Courier New"/>
              </a:rPr>
              <a:t>cyan</a:t>
            </a:r>
            <a:endParaRPr b="1" sz="800">
              <a:solidFill>
                <a:schemeClr val="accent2"/>
              </a:solidFill>
              <a:latin typeface="Courier New"/>
              <a:ea typeface="Courier New"/>
              <a:cs typeface="Courier New"/>
              <a:sym typeface="Courier New"/>
            </a:endParaRPr>
          </a:p>
        </p:txBody>
      </p:sp>
      <p:grpSp>
        <p:nvGrpSpPr>
          <p:cNvPr id="233" name="Google Shape;233;p35"/>
          <p:cNvGrpSpPr/>
          <p:nvPr/>
        </p:nvGrpSpPr>
        <p:grpSpPr>
          <a:xfrm>
            <a:off x="8068994" y="131600"/>
            <a:ext cx="1075006" cy="933600"/>
            <a:chOff x="2353994" y="1878950"/>
            <a:chExt cx="1075006" cy="933600"/>
          </a:xfrm>
        </p:grpSpPr>
        <p:pic>
          <p:nvPicPr>
            <p:cNvPr descr="noun_8605_cc.png" id="234" name="Google Shape;234;p35"/>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35" name="Google Shape;235;p35"/>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40" name="Shape 240"/>
        <p:cNvGrpSpPr/>
        <p:nvPr/>
      </p:nvGrpSpPr>
      <p:grpSpPr>
        <a:xfrm>
          <a:off x="0" y="0"/>
          <a:ext cx="0" cy="0"/>
          <a:chOff x="0" y="0"/>
          <a:chExt cx="0" cy="0"/>
        </a:xfrm>
      </p:grpSpPr>
      <p:sp>
        <p:nvSpPr>
          <p:cNvPr id="241" name="Google Shape;241;p36"/>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6.PNG" id="242" name="Google Shape;242;p36"/>
          <p:cNvPicPr preferRelativeResize="0"/>
          <p:nvPr/>
        </p:nvPicPr>
        <p:blipFill rotWithShape="1">
          <a:blip r:embed="rId3">
            <a:alphaModFix/>
          </a:blip>
          <a:srcRect b="1550" l="0" r="0" t="1540"/>
          <a:stretch/>
        </p:blipFill>
        <p:spPr>
          <a:xfrm>
            <a:off x="1874009" y="0"/>
            <a:ext cx="6194981" cy="5143499"/>
          </a:xfrm>
          <a:prstGeom prst="rect">
            <a:avLst/>
          </a:prstGeom>
          <a:noFill/>
          <a:ln>
            <a:noFill/>
          </a:ln>
        </p:spPr>
      </p:pic>
      <p:grpSp>
        <p:nvGrpSpPr>
          <p:cNvPr id="243" name="Google Shape;243;p36"/>
          <p:cNvGrpSpPr/>
          <p:nvPr/>
        </p:nvGrpSpPr>
        <p:grpSpPr>
          <a:xfrm>
            <a:off x="8068994" y="131600"/>
            <a:ext cx="1075006" cy="933600"/>
            <a:chOff x="2353994" y="1878950"/>
            <a:chExt cx="1075006" cy="933600"/>
          </a:xfrm>
        </p:grpSpPr>
        <p:pic>
          <p:nvPicPr>
            <p:cNvPr descr="noun_8605_cc.png" id="244" name="Google Shape;244;p36"/>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45" name="Google Shape;245;p36"/>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50" name="Shape 250"/>
        <p:cNvGrpSpPr/>
        <p:nvPr/>
      </p:nvGrpSpPr>
      <p:grpSpPr>
        <a:xfrm>
          <a:off x="0" y="0"/>
          <a:ext cx="0" cy="0"/>
          <a:chOff x="0" y="0"/>
          <a:chExt cx="0" cy="0"/>
        </a:xfrm>
      </p:grpSpPr>
      <p:sp>
        <p:nvSpPr>
          <p:cNvPr id="251" name="Google Shape;251;p37"/>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7.PNG" id="252" name="Google Shape;252;p37"/>
          <p:cNvPicPr preferRelativeResize="0"/>
          <p:nvPr/>
        </p:nvPicPr>
        <p:blipFill rotWithShape="1">
          <a:blip r:embed="rId3">
            <a:alphaModFix/>
          </a:blip>
          <a:srcRect b="1418" l="0" r="0" t="1418"/>
          <a:stretch/>
        </p:blipFill>
        <p:spPr>
          <a:xfrm>
            <a:off x="1874009" y="0"/>
            <a:ext cx="6194981" cy="5143499"/>
          </a:xfrm>
          <a:prstGeom prst="rect">
            <a:avLst/>
          </a:prstGeom>
          <a:noFill/>
          <a:ln>
            <a:noFill/>
          </a:ln>
        </p:spPr>
      </p:pic>
      <p:grpSp>
        <p:nvGrpSpPr>
          <p:cNvPr id="253" name="Google Shape;253;p37"/>
          <p:cNvGrpSpPr/>
          <p:nvPr/>
        </p:nvGrpSpPr>
        <p:grpSpPr>
          <a:xfrm>
            <a:off x="8068994" y="131600"/>
            <a:ext cx="1075006" cy="933600"/>
            <a:chOff x="2353994" y="1878950"/>
            <a:chExt cx="1075006" cy="933600"/>
          </a:xfrm>
        </p:grpSpPr>
        <p:pic>
          <p:nvPicPr>
            <p:cNvPr descr="noun_8605_cc.png" id="254" name="Google Shape;254;p37"/>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55" name="Google Shape;255;p37"/>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60" name="Shape 260"/>
        <p:cNvGrpSpPr/>
        <p:nvPr/>
      </p:nvGrpSpPr>
      <p:grpSpPr>
        <a:xfrm>
          <a:off x="0" y="0"/>
          <a:ext cx="0" cy="0"/>
          <a:chOff x="0" y="0"/>
          <a:chExt cx="0" cy="0"/>
        </a:xfrm>
      </p:grpSpPr>
      <p:sp>
        <p:nvSpPr>
          <p:cNvPr id="261" name="Google Shape;261;p38"/>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Food.java</a:t>
            </a:r>
            <a:endParaRPr sz="2400"/>
          </a:p>
        </p:txBody>
      </p:sp>
      <p:pic>
        <p:nvPicPr>
          <p:cNvPr descr="Capture.PNG" id="262" name="Google Shape;262;p38"/>
          <p:cNvPicPr preferRelativeResize="0"/>
          <p:nvPr/>
        </p:nvPicPr>
        <p:blipFill>
          <a:blip r:embed="rId3">
            <a:alphaModFix/>
          </a:blip>
          <a:stretch>
            <a:fillRect/>
          </a:stretch>
        </p:blipFill>
        <p:spPr>
          <a:xfrm>
            <a:off x="1128713" y="538163"/>
            <a:ext cx="6886575" cy="4067175"/>
          </a:xfrm>
          <a:prstGeom prst="rect">
            <a:avLst/>
          </a:prstGeom>
          <a:noFill/>
          <a:ln>
            <a:noFill/>
          </a:ln>
        </p:spPr>
      </p:pic>
      <p:grpSp>
        <p:nvGrpSpPr>
          <p:cNvPr id="263" name="Google Shape;263;p38"/>
          <p:cNvGrpSpPr/>
          <p:nvPr/>
        </p:nvGrpSpPr>
        <p:grpSpPr>
          <a:xfrm>
            <a:off x="8068994" y="131600"/>
            <a:ext cx="1075006" cy="933600"/>
            <a:chOff x="2353994" y="1878950"/>
            <a:chExt cx="1075006" cy="933600"/>
          </a:xfrm>
        </p:grpSpPr>
        <p:pic>
          <p:nvPicPr>
            <p:cNvPr descr="noun_8605_cc.png" id="264" name="Google Shape;264;p38"/>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65" name="Google Shape;265;p38"/>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0" name="Shape 270"/>
        <p:cNvGrpSpPr/>
        <p:nvPr/>
      </p:nvGrpSpPr>
      <p:grpSpPr>
        <a:xfrm>
          <a:off x="0" y="0"/>
          <a:ext cx="0" cy="0"/>
          <a:chOff x="0" y="0"/>
          <a:chExt cx="0" cy="0"/>
        </a:xfrm>
      </p:grpSpPr>
      <p:sp>
        <p:nvSpPr>
          <p:cNvPr id="271" name="Google Shape;271;p39"/>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Food.java</a:t>
            </a:r>
            <a:endParaRPr sz="2400"/>
          </a:p>
        </p:txBody>
      </p:sp>
      <p:pic>
        <p:nvPicPr>
          <p:cNvPr descr="Capture1.PNG" id="272" name="Google Shape;272;p39"/>
          <p:cNvPicPr preferRelativeResize="0"/>
          <p:nvPr/>
        </p:nvPicPr>
        <p:blipFill>
          <a:blip r:embed="rId3">
            <a:alphaModFix/>
          </a:blip>
          <a:stretch>
            <a:fillRect/>
          </a:stretch>
        </p:blipFill>
        <p:spPr>
          <a:xfrm>
            <a:off x="995363" y="876300"/>
            <a:ext cx="7153275" cy="3390900"/>
          </a:xfrm>
          <a:prstGeom prst="rect">
            <a:avLst/>
          </a:prstGeom>
          <a:noFill/>
          <a:ln>
            <a:noFill/>
          </a:ln>
        </p:spPr>
      </p:pic>
      <p:grpSp>
        <p:nvGrpSpPr>
          <p:cNvPr id="273" name="Google Shape;273;p39"/>
          <p:cNvGrpSpPr/>
          <p:nvPr/>
        </p:nvGrpSpPr>
        <p:grpSpPr>
          <a:xfrm>
            <a:off x="8068994" y="131600"/>
            <a:ext cx="1075006" cy="933600"/>
            <a:chOff x="2353994" y="1878950"/>
            <a:chExt cx="1075006" cy="933600"/>
          </a:xfrm>
        </p:grpSpPr>
        <p:pic>
          <p:nvPicPr>
            <p:cNvPr descr="noun_8605_cc.png" id="274" name="Google Shape;274;p39"/>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75" name="Google Shape;275;p39"/>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280" name="Shape 280"/>
        <p:cNvGrpSpPr/>
        <p:nvPr/>
      </p:nvGrpSpPr>
      <p:grpSpPr>
        <a:xfrm>
          <a:off x="0" y="0"/>
          <a:ext cx="0" cy="0"/>
          <a:chOff x="0" y="0"/>
          <a:chExt cx="0" cy="0"/>
        </a:xfrm>
      </p:grpSpPr>
      <p:sp>
        <p:nvSpPr>
          <p:cNvPr id="281" name="Google Shape;281;p40"/>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Game.java</a:t>
            </a:r>
            <a:endParaRPr sz="2400"/>
          </a:p>
        </p:txBody>
      </p:sp>
      <p:pic>
        <p:nvPicPr>
          <p:cNvPr descr="Capture.PNG" id="282" name="Google Shape;282;p40"/>
          <p:cNvPicPr preferRelativeResize="0"/>
          <p:nvPr/>
        </p:nvPicPr>
        <p:blipFill>
          <a:blip r:embed="rId3">
            <a:alphaModFix/>
          </a:blip>
          <a:stretch>
            <a:fillRect/>
          </a:stretch>
        </p:blipFill>
        <p:spPr>
          <a:xfrm>
            <a:off x="2094638" y="0"/>
            <a:ext cx="5974374" cy="5143500"/>
          </a:xfrm>
          <a:prstGeom prst="rect">
            <a:avLst/>
          </a:prstGeom>
          <a:noFill/>
          <a:ln>
            <a:noFill/>
          </a:ln>
        </p:spPr>
      </p:pic>
      <p:grpSp>
        <p:nvGrpSpPr>
          <p:cNvPr id="283" name="Google Shape;283;p40"/>
          <p:cNvGrpSpPr/>
          <p:nvPr/>
        </p:nvGrpSpPr>
        <p:grpSpPr>
          <a:xfrm>
            <a:off x="8068994" y="131600"/>
            <a:ext cx="1075006" cy="933600"/>
            <a:chOff x="2353994" y="1878950"/>
            <a:chExt cx="1075006" cy="933600"/>
          </a:xfrm>
        </p:grpSpPr>
        <p:pic>
          <p:nvPicPr>
            <p:cNvPr descr="noun_8605_cc.png" id="284" name="Google Shape;284;p40"/>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85" name="Google Shape;285;p40"/>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E7CC3"/>
        </a:solidFill>
      </p:bgPr>
    </p:bg>
    <p:spTree>
      <p:nvGrpSpPr>
        <p:cNvPr id="290" name="Shape 290"/>
        <p:cNvGrpSpPr/>
        <p:nvPr/>
      </p:nvGrpSpPr>
      <p:grpSpPr>
        <a:xfrm>
          <a:off x="0" y="0"/>
          <a:ext cx="0" cy="0"/>
          <a:chOff x="0" y="0"/>
          <a:chExt cx="0" cy="0"/>
        </a:xfrm>
      </p:grpSpPr>
      <p:sp>
        <p:nvSpPr>
          <p:cNvPr id="291" name="Google Shape;291;p41"/>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Screenshots</a:t>
            </a:r>
            <a:endParaRPr sz="2400"/>
          </a:p>
        </p:txBody>
      </p:sp>
      <p:pic>
        <p:nvPicPr>
          <p:cNvPr descr="food.png" id="292" name="Google Shape;292;p41"/>
          <p:cNvPicPr preferRelativeResize="0"/>
          <p:nvPr/>
        </p:nvPicPr>
        <p:blipFill>
          <a:blip r:embed="rId3">
            <a:alphaModFix/>
          </a:blip>
          <a:stretch>
            <a:fillRect/>
          </a:stretch>
        </p:blipFill>
        <p:spPr>
          <a:xfrm>
            <a:off x="71900" y="3549713"/>
            <a:ext cx="1447800" cy="1381125"/>
          </a:xfrm>
          <a:prstGeom prst="rect">
            <a:avLst/>
          </a:prstGeom>
          <a:noFill/>
          <a:ln>
            <a:noFill/>
          </a:ln>
        </p:spPr>
      </p:pic>
      <p:pic>
        <p:nvPicPr>
          <p:cNvPr descr="snake.png" id="293" name="Google Shape;293;p41"/>
          <p:cNvPicPr preferRelativeResize="0"/>
          <p:nvPr/>
        </p:nvPicPr>
        <p:blipFill>
          <a:blip r:embed="rId4">
            <a:alphaModFix/>
          </a:blip>
          <a:stretch>
            <a:fillRect/>
          </a:stretch>
        </p:blipFill>
        <p:spPr>
          <a:xfrm rot="-5400000">
            <a:off x="-585312" y="1239913"/>
            <a:ext cx="2781300" cy="1428750"/>
          </a:xfrm>
          <a:prstGeom prst="rect">
            <a:avLst/>
          </a:prstGeom>
          <a:noFill/>
          <a:ln>
            <a:noFill/>
          </a:ln>
        </p:spPr>
      </p:pic>
      <p:pic>
        <p:nvPicPr>
          <p:cNvPr descr="endscreen.png" id="294" name="Google Shape;294;p41"/>
          <p:cNvPicPr preferRelativeResize="0"/>
          <p:nvPr/>
        </p:nvPicPr>
        <p:blipFill>
          <a:blip r:embed="rId5">
            <a:alphaModFix/>
          </a:blip>
          <a:stretch>
            <a:fillRect/>
          </a:stretch>
        </p:blipFill>
        <p:spPr>
          <a:xfrm>
            <a:off x="5535709" y="1156137"/>
            <a:ext cx="3608280" cy="3615374"/>
          </a:xfrm>
          <a:prstGeom prst="rect">
            <a:avLst/>
          </a:prstGeom>
          <a:noFill/>
          <a:ln>
            <a:noFill/>
          </a:ln>
        </p:spPr>
      </p:pic>
      <p:pic>
        <p:nvPicPr>
          <p:cNvPr descr="gameplay.png" id="295" name="Google Shape;295;p41"/>
          <p:cNvPicPr preferRelativeResize="0"/>
          <p:nvPr/>
        </p:nvPicPr>
        <p:blipFill>
          <a:blip r:embed="rId6">
            <a:alphaModFix/>
          </a:blip>
          <a:stretch>
            <a:fillRect/>
          </a:stretch>
        </p:blipFill>
        <p:spPr>
          <a:xfrm>
            <a:off x="1625538" y="687300"/>
            <a:ext cx="3910150" cy="3921675"/>
          </a:xfrm>
          <a:prstGeom prst="rect">
            <a:avLst/>
          </a:prstGeom>
          <a:noFill/>
          <a:ln>
            <a:noFill/>
          </a:ln>
        </p:spPr>
      </p:pic>
      <p:grpSp>
        <p:nvGrpSpPr>
          <p:cNvPr id="296" name="Google Shape;296;p41"/>
          <p:cNvGrpSpPr/>
          <p:nvPr/>
        </p:nvGrpSpPr>
        <p:grpSpPr>
          <a:xfrm>
            <a:off x="8068994" y="131600"/>
            <a:ext cx="1075006" cy="933600"/>
            <a:chOff x="2353994" y="1878950"/>
            <a:chExt cx="1075006" cy="933600"/>
          </a:xfrm>
        </p:grpSpPr>
        <p:pic>
          <p:nvPicPr>
            <p:cNvPr descr="noun_8605_cc.png" id="297" name="Google Shape;297;p41"/>
            <p:cNvPicPr preferRelativeResize="0"/>
            <p:nvPr/>
          </p:nvPicPr>
          <p:blipFill rotWithShape="1">
            <a:blip r:embed="rId7">
              <a:alphaModFix/>
            </a:blip>
            <a:srcRect b="13156" l="0" r="0" t="0"/>
            <a:stretch/>
          </p:blipFill>
          <p:spPr>
            <a:xfrm>
              <a:off x="2353994" y="1878950"/>
              <a:ext cx="1075006" cy="933600"/>
            </a:xfrm>
            <a:prstGeom prst="rect">
              <a:avLst/>
            </a:prstGeom>
            <a:noFill/>
            <a:ln>
              <a:noFill/>
            </a:ln>
          </p:spPr>
        </p:pic>
        <p:sp>
          <p:nvSpPr>
            <p:cNvPr id="298" name="Google Shape;298;p41"/>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Time!</a:t>
            </a:r>
            <a:endParaRPr/>
          </a:p>
        </p:txBody>
      </p:sp>
      <p:sp>
        <p:nvSpPr>
          <p:cNvPr id="305" name="Google Shape;305;p42"/>
          <p:cNvSpPr txBox="1"/>
          <p:nvPr>
            <p:ph idx="1" type="subTitle"/>
          </p:nvPr>
        </p:nvSpPr>
        <p:spPr>
          <a:xfrm>
            <a:off x="0" y="2680225"/>
            <a:ext cx="4000500" cy="4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While you’re waiting for the demo, </a:t>
            </a:r>
            <a:r>
              <a:rPr b="1" lang="en" sz="1200"/>
              <a:t>find</a:t>
            </a:r>
            <a:r>
              <a:rPr lang="en" sz="1200"/>
              <a:t> the </a:t>
            </a:r>
            <a:r>
              <a:rPr i="1" lang="en" sz="1200"/>
              <a:t>panda</a:t>
            </a:r>
            <a:r>
              <a:rPr lang="en" sz="1200"/>
              <a:t> → </a:t>
            </a:r>
            <a:endParaRPr sz="1200"/>
          </a:p>
        </p:txBody>
      </p:sp>
      <p:pic>
        <p:nvPicPr>
          <p:cNvPr id="306" name="Google Shape;306;p42"/>
          <p:cNvPicPr preferRelativeResize="0"/>
          <p:nvPr/>
        </p:nvPicPr>
        <p:blipFill>
          <a:blip r:embed="rId3">
            <a:alphaModFix/>
          </a:blip>
          <a:stretch>
            <a:fillRect/>
          </a:stretch>
        </p:blipFill>
        <p:spPr>
          <a:xfrm>
            <a:off x="4000500" y="0"/>
            <a:ext cx="5143500" cy="5143500"/>
          </a:xfrm>
          <a:prstGeom prst="rect">
            <a:avLst/>
          </a:prstGeom>
          <a:noFill/>
          <a:ln>
            <a:noFill/>
          </a:ln>
        </p:spPr>
      </p:pic>
      <p:sp>
        <p:nvSpPr>
          <p:cNvPr id="307" name="Google Shape;307;p42"/>
          <p:cNvSpPr txBox="1"/>
          <p:nvPr/>
        </p:nvSpPr>
        <p:spPr>
          <a:xfrm>
            <a:off x="4000500" y="4998300"/>
            <a:ext cx="1116600" cy="14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311" name="Shape 311"/>
        <p:cNvGrpSpPr/>
        <p:nvPr/>
      </p:nvGrpSpPr>
      <p:grpSpPr>
        <a:xfrm>
          <a:off x="0" y="0"/>
          <a:ext cx="0" cy="0"/>
          <a:chOff x="0" y="0"/>
          <a:chExt cx="0" cy="0"/>
        </a:xfrm>
      </p:grpSpPr>
      <p:sp>
        <p:nvSpPr>
          <p:cNvPr id="312" name="Google Shape;312;p43"/>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Concepts</a:t>
            </a:r>
            <a:endParaRPr sz="2400"/>
          </a:p>
        </p:txBody>
      </p:sp>
      <p:graphicFrame>
        <p:nvGraphicFramePr>
          <p:cNvPr id="313" name="Google Shape;313;p43"/>
          <p:cNvGraphicFramePr/>
          <p:nvPr/>
        </p:nvGraphicFramePr>
        <p:xfrm>
          <a:off x="1307875" y="539425"/>
          <a:ext cx="3000000" cy="3000000"/>
        </p:xfrm>
        <a:graphic>
          <a:graphicData uri="http://schemas.openxmlformats.org/drawingml/2006/table">
            <a:tbl>
              <a:tblPr>
                <a:noFill/>
                <a:tableStyleId>{E7524368-E052-4953-A447-3B7CED56CF0C}</a:tableStyleId>
              </a:tblPr>
              <a:tblGrid>
                <a:gridCol w="3264125"/>
                <a:gridCol w="3264125"/>
              </a:tblGrid>
              <a:tr h="346775">
                <a:tc>
                  <a:txBody>
                    <a:bodyPr>
                      <a:noAutofit/>
                    </a:bodyPr>
                    <a:lstStyle/>
                    <a:p>
                      <a:pPr indent="0" lvl="0" marL="0" rtl="0" algn="l">
                        <a:spcBef>
                          <a:spcPts val="0"/>
                        </a:spcBef>
                        <a:spcAft>
                          <a:spcPts val="0"/>
                        </a:spcAft>
                        <a:buNone/>
                      </a:pPr>
                      <a:r>
                        <a:rPr lang="en" sz="1100">
                          <a:solidFill>
                            <a:srgbClr val="FFFFFF"/>
                          </a:solidFill>
                          <a:latin typeface="Open Sans"/>
                          <a:ea typeface="Open Sans"/>
                          <a:cs typeface="Open Sans"/>
                          <a:sym typeface="Open Sans"/>
                        </a:rPr>
                        <a:t>Learned During Class</a:t>
                      </a:r>
                      <a:endParaRPr sz="1100">
                        <a:solidFill>
                          <a:srgbClr val="FFFFFF"/>
                        </a:solidFill>
                        <a:latin typeface="Open Sans"/>
                        <a:ea typeface="Open Sans"/>
                        <a:cs typeface="Open Sans"/>
                        <a:sym typeface="Open Sans"/>
                      </a:endParaRPr>
                    </a:p>
                  </a:txBody>
                  <a:tcPr marT="63500" marB="63500" marR="63500" marL="63500"/>
                </a:tc>
                <a:tc>
                  <a:txBody>
                    <a:bodyPr>
                      <a:noAutofit/>
                    </a:bodyPr>
                    <a:lstStyle/>
                    <a:p>
                      <a:pPr indent="0" lvl="0" marL="0" rtl="0" algn="l">
                        <a:spcBef>
                          <a:spcPts val="0"/>
                        </a:spcBef>
                        <a:spcAft>
                          <a:spcPts val="0"/>
                        </a:spcAft>
                        <a:buNone/>
                      </a:pPr>
                      <a:r>
                        <a:rPr lang="en" sz="1100">
                          <a:solidFill>
                            <a:srgbClr val="FFFFFF"/>
                          </a:solidFill>
                          <a:latin typeface="Open Sans"/>
                          <a:ea typeface="Open Sans"/>
                          <a:cs typeface="Open Sans"/>
                          <a:sym typeface="Open Sans"/>
                        </a:rPr>
                        <a:t>New</a:t>
                      </a:r>
                      <a:endParaRPr sz="1100">
                        <a:solidFill>
                          <a:srgbClr val="FFFFFF"/>
                        </a:solidFill>
                        <a:latin typeface="Open Sans"/>
                        <a:ea typeface="Open Sans"/>
                        <a:cs typeface="Open Sans"/>
                        <a:sym typeface="Open Sans"/>
                      </a:endParaRPr>
                    </a:p>
                  </a:txBody>
                  <a:tcPr marT="63500" marB="63500" marR="63500" marL="63500"/>
                </a:tc>
              </a:tr>
              <a:tr h="4131750">
                <a:tc>
                  <a:txBody>
                    <a:bodyPr>
                      <a:noAutofit/>
                    </a:bodyPr>
                    <a:lstStyle/>
                    <a:p>
                      <a:pPr indent="-298450" lvl="0" marL="457200" rtl="0" algn="l">
                        <a:spcBef>
                          <a:spcPts val="0"/>
                        </a:spcBef>
                        <a:spcAft>
                          <a:spcPts val="0"/>
                        </a:spcAft>
                        <a:buClr>
                          <a:srgbClr val="FFFFFF"/>
                        </a:buClr>
                        <a:buSzPts val="1100"/>
                        <a:buFont typeface="Open Sans"/>
                        <a:buChar char="●"/>
                      </a:pPr>
                      <a:r>
                        <a:rPr b="1" lang="en" sz="1100">
                          <a:solidFill>
                            <a:srgbClr val="FFFFFF"/>
                          </a:solidFill>
                          <a:latin typeface="Open Sans"/>
                          <a:ea typeface="Open Sans"/>
                          <a:cs typeface="Open Sans"/>
                          <a:sym typeface="Open Sans"/>
                        </a:rPr>
                        <a:t>All Code</a:t>
                      </a:r>
                      <a:endParaRPr b="1"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If/Else Statements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For Statements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Set and get methods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Public/Private/Protected Methods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Static/Void/Final Methods &amp; Ints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Public/Non-Public Classes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@Override</a:t>
                      </a:r>
                      <a:endParaRPr sz="1100">
                        <a:solidFill>
                          <a:srgbClr val="FFFFFF"/>
                        </a:solidFill>
                        <a:latin typeface="Open Sans"/>
                        <a:ea typeface="Open Sans"/>
                        <a:cs typeface="Open Sans"/>
                        <a:sym typeface="Open Sans"/>
                      </a:endParaRPr>
                    </a:p>
                    <a:p>
                      <a:pPr indent="-298450" lvl="0" marL="457200" rtl="0" algn="l">
                        <a:spcBef>
                          <a:spcPts val="0"/>
                        </a:spcBef>
                        <a:spcAft>
                          <a:spcPts val="0"/>
                        </a:spcAft>
                        <a:buClr>
                          <a:srgbClr val="FFFFFF"/>
                        </a:buClr>
                        <a:buSzPts val="1100"/>
                        <a:buFont typeface="Open Sans"/>
                        <a:buChar char="●"/>
                      </a:pPr>
                      <a:r>
                        <a:rPr b="1" lang="en" sz="1100">
                          <a:solidFill>
                            <a:srgbClr val="FFFFFF"/>
                          </a:solidFill>
                          <a:latin typeface="Open Sans"/>
                          <a:ea typeface="Open Sans"/>
                          <a:cs typeface="Open Sans"/>
                          <a:sym typeface="Open Sans"/>
                        </a:rPr>
                        <a:t>Snake.Java</a:t>
                      </a:r>
                      <a:endParaRPr b="1"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Arrays</a:t>
                      </a:r>
                      <a:endParaRPr sz="1100">
                        <a:solidFill>
                          <a:srgbClr val="FFFFFF"/>
                        </a:solidFill>
                        <a:latin typeface="Open Sans"/>
                        <a:ea typeface="Open Sans"/>
                        <a:cs typeface="Open Sans"/>
                        <a:sym typeface="Open Sans"/>
                      </a:endParaRPr>
                    </a:p>
                    <a:p>
                      <a:pPr indent="-298450" lvl="0" marL="457200" rtl="0" algn="l">
                        <a:spcBef>
                          <a:spcPts val="0"/>
                        </a:spcBef>
                        <a:spcAft>
                          <a:spcPts val="0"/>
                        </a:spcAft>
                        <a:buClr>
                          <a:srgbClr val="FFFFFF"/>
                        </a:buClr>
                        <a:buSzPts val="1100"/>
                        <a:buFont typeface="Open Sans"/>
                        <a:buChar char="●"/>
                      </a:pPr>
                      <a:r>
                        <a:rPr b="1" lang="en" sz="1100">
                          <a:solidFill>
                            <a:srgbClr val="FFFFFF"/>
                          </a:solidFill>
                          <a:latin typeface="Open Sans"/>
                          <a:ea typeface="Open Sans"/>
                          <a:cs typeface="Open Sans"/>
                          <a:sym typeface="Open Sans"/>
                        </a:rPr>
                        <a:t>Board.Java</a:t>
                      </a:r>
                      <a:endParaRPr b="1"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GUI</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SecureRandom</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Switch Statements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Graphics/Graphics2D</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Superclasses/Subclasses</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Timer</a:t>
                      </a:r>
                      <a:endParaRPr sz="11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100">
                        <a:solidFill>
                          <a:srgbClr val="FFFFFF"/>
                        </a:solidFill>
                        <a:latin typeface="Open Sans"/>
                        <a:ea typeface="Open Sans"/>
                        <a:cs typeface="Open Sans"/>
                        <a:sym typeface="Open Sans"/>
                      </a:endParaRPr>
                    </a:p>
                  </a:txBody>
                  <a:tcPr marT="63500" marB="63500" marR="63500" marL="63500"/>
                </a:tc>
                <a:tc>
                  <a:txBody>
                    <a:bodyPr>
                      <a:noAutofit/>
                    </a:bodyPr>
                    <a:lstStyle/>
                    <a:p>
                      <a:pPr indent="-298450" lvl="0" marL="457200" rtl="0" algn="l">
                        <a:spcBef>
                          <a:spcPts val="0"/>
                        </a:spcBef>
                        <a:spcAft>
                          <a:spcPts val="0"/>
                        </a:spcAft>
                        <a:buClr>
                          <a:srgbClr val="FFFFFF"/>
                        </a:buClr>
                        <a:buSzPts val="1100"/>
                        <a:buFont typeface="Open Sans"/>
                        <a:buChar char="●"/>
                      </a:pPr>
                      <a:r>
                        <a:rPr b="1" lang="en" sz="1100">
                          <a:solidFill>
                            <a:srgbClr val="FFFFFF"/>
                          </a:solidFill>
                          <a:latin typeface="Open Sans"/>
                          <a:ea typeface="Open Sans"/>
                          <a:cs typeface="Open Sans"/>
                          <a:sym typeface="Open Sans"/>
                        </a:rPr>
                        <a:t>Snake.java</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Boolean</a:t>
                      </a:r>
                      <a:endParaRPr sz="1100">
                        <a:solidFill>
                          <a:srgbClr val="FFFFFF"/>
                        </a:solidFill>
                        <a:latin typeface="Open Sans"/>
                        <a:ea typeface="Open Sans"/>
                        <a:cs typeface="Open Sans"/>
                        <a:sym typeface="Open Sans"/>
                      </a:endParaRPr>
                    </a:p>
                    <a:p>
                      <a:pPr indent="-298450" lvl="0" marL="457200" rtl="0" algn="l">
                        <a:spcBef>
                          <a:spcPts val="0"/>
                        </a:spcBef>
                        <a:spcAft>
                          <a:spcPts val="0"/>
                        </a:spcAft>
                        <a:buClr>
                          <a:srgbClr val="FFFFFF"/>
                        </a:buClr>
                        <a:buSzPts val="1100"/>
                        <a:buFont typeface="Open Sans"/>
                        <a:buChar char="●"/>
                      </a:pPr>
                      <a:r>
                        <a:rPr b="1" lang="en" sz="1100">
                          <a:solidFill>
                            <a:srgbClr val="FFFFFF"/>
                          </a:solidFill>
                          <a:latin typeface="Open Sans"/>
                          <a:ea typeface="Open Sans"/>
                          <a:cs typeface="Open Sans"/>
                          <a:sym typeface="Open Sans"/>
                        </a:rPr>
                        <a:t>Board.java</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setFocusable()</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setPreferredSize()</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Dimension()</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java.awt.Toolkit</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KeyAdapter</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KeyEvent</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KeyListener</a:t>
                      </a:r>
                      <a:endParaRPr sz="1100">
                        <a:solidFill>
                          <a:srgbClr val="FFFFFF"/>
                        </a:solidFill>
                        <a:latin typeface="Open Sans"/>
                        <a:ea typeface="Open Sans"/>
                        <a:cs typeface="Open Sans"/>
                        <a:sym typeface="Open Sans"/>
                      </a:endParaRPr>
                    </a:p>
                    <a:p>
                      <a:pPr indent="-298450" lvl="0" marL="457200" rtl="0" algn="l">
                        <a:spcBef>
                          <a:spcPts val="0"/>
                        </a:spcBef>
                        <a:spcAft>
                          <a:spcPts val="0"/>
                        </a:spcAft>
                        <a:buClr>
                          <a:srgbClr val="FFFFFF"/>
                        </a:buClr>
                        <a:buSzPts val="1100"/>
                        <a:buFont typeface="Open Sans"/>
                        <a:buChar char="●"/>
                      </a:pPr>
                      <a:r>
                        <a:rPr b="1" lang="en" sz="1100">
                          <a:solidFill>
                            <a:srgbClr val="FFFFFF"/>
                          </a:solidFill>
                          <a:latin typeface="Open Sans"/>
                          <a:ea typeface="Open Sans"/>
                          <a:cs typeface="Open Sans"/>
                          <a:sym typeface="Open Sans"/>
                        </a:rPr>
                        <a:t>Game.java</a:t>
                      </a:r>
                      <a:endParaRPr b="1"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EventQueue</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Runnable()</a:t>
                      </a:r>
                      <a:endParaRPr sz="1100">
                        <a:solidFill>
                          <a:srgbClr val="FFFFFF"/>
                        </a:solidFill>
                        <a:latin typeface="Open Sans"/>
                        <a:ea typeface="Open Sans"/>
                        <a:cs typeface="Open Sans"/>
                        <a:sym typeface="Open Sans"/>
                      </a:endParaRPr>
                    </a:p>
                    <a:p>
                      <a:pPr indent="-298450" lvl="1" marL="914400" rtl="0" algn="l">
                        <a:spcBef>
                          <a:spcPts val="0"/>
                        </a:spcBef>
                        <a:spcAft>
                          <a:spcPts val="0"/>
                        </a:spcAft>
                        <a:buClr>
                          <a:srgbClr val="FFFFFF"/>
                        </a:buClr>
                        <a:buSzPts val="1100"/>
                        <a:buFont typeface="Open Sans"/>
                        <a:buChar char="○"/>
                      </a:pPr>
                      <a:r>
                        <a:rPr lang="en" sz="1100">
                          <a:solidFill>
                            <a:srgbClr val="FFFFFF"/>
                          </a:solidFill>
                          <a:latin typeface="Open Sans"/>
                          <a:ea typeface="Open Sans"/>
                          <a:cs typeface="Open Sans"/>
                          <a:sym typeface="Open Sans"/>
                        </a:rPr>
                        <a:t>setLocationRelativeTo()</a:t>
                      </a:r>
                      <a:endParaRPr sz="1100">
                        <a:solidFill>
                          <a:srgbClr val="FFFFFF"/>
                        </a:solidFill>
                        <a:latin typeface="Open Sans"/>
                        <a:ea typeface="Open Sans"/>
                        <a:cs typeface="Open Sans"/>
                        <a:sym typeface="Open Sans"/>
                      </a:endParaRPr>
                    </a:p>
                  </a:txBody>
                  <a:tcPr marT="63500" marB="63500" marR="63500" marL="63500"/>
                </a:tc>
              </a:tr>
            </a:tbl>
          </a:graphicData>
        </a:graphic>
      </p:graphicFrame>
      <p:grpSp>
        <p:nvGrpSpPr>
          <p:cNvPr id="314" name="Google Shape;314;p43"/>
          <p:cNvGrpSpPr/>
          <p:nvPr/>
        </p:nvGrpSpPr>
        <p:grpSpPr>
          <a:xfrm>
            <a:off x="8068994" y="131600"/>
            <a:ext cx="1075006" cy="933600"/>
            <a:chOff x="2353994" y="1878950"/>
            <a:chExt cx="1075006" cy="933600"/>
          </a:xfrm>
        </p:grpSpPr>
        <p:pic>
          <p:nvPicPr>
            <p:cNvPr descr="noun_8605_cc.png" id="315" name="Google Shape;315;p43"/>
            <p:cNvPicPr preferRelativeResize="0"/>
            <p:nvPr/>
          </p:nvPicPr>
          <p:blipFill rotWithShape="1">
            <a:blip r:embed="rId3">
              <a:alphaModFix/>
            </a:blip>
            <a:srcRect b="13156" l="0" r="0" t="0"/>
            <a:stretch/>
          </p:blipFill>
          <p:spPr>
            <a:xfrm>
              <a:off x="2353994" y="1878950"/>
              <a:ext cx="1075006" cy="933600"/>
            </a:xfrm>
            <a:prstGeom prst="rect">
              <a:avLst/>
            </a:prstGeom>
            <a:noFill/>
            <a:ln>
              <a:noFill/>
            </a:ln>
          </p:spPr>
        </p:pic>
        <p:sp>
          <p:nvSpPr>
            <p:cNvPr id="316" name="Google Shape;316;p43"/>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6" name="Shape 126"/>
        <p:cNvGrpSpPr/>
        <p:nvPr/>
      </p:nvGrpSpPr>
      <p:grpSpPr>
        <a:xfrm>
          <a:off x="0" y="0"/>
          <a:ext cx="0" cy="0"/>
          <a:chOff x="0" y="0"/>
          <a:chExt cx="0" cy="0"/>
        </a:xfrm>
      </p:grpSpPr>
      <p:sp>
        <p:nvSpPr>
          <p:cNvPr id="127" name="Google Shape;127;p26"/>
          <p:cNvSpPr/>
          <p:nvPr/>
        </p:nvSpPr>
        <p:spPr>
          <a:xfrm>
            <a:off x="0" y="0"/>
            <a:ext cx="9161100" cy="24846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txBox="1"/>
          <p:nvPr>
            <p:ph idx="4294967295" type="title"/>
          </p:nvPr>
        </p:nvSpPr>
        <p:spPr>
          <a:xfrm>
            <a:off x="320250" y="225125"/>
            <a:ext cx="8520600" cy="86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000000"/>
                </a:solidFill>
              </a:rPr>
              <a:t>How it Works</a:t>
            </a:r>
            <a:endParaRPr sz="4800">
              <a:solidFill>
                <a:srgbClr val="000000"/>
              </a:solidFill>
            </a:endParaRPr>
          </a:p>
        </p:txBody>
      </p:sp>
      <p:sp>
        <p:nvSpPr>
          <p:cNvPr id="129" name="Google Shape;129;p26"/>
          <p:cNvSpPr txBox="1"/>
          <p:nvPr>
            <p:ph idx="4294967295" type="body"/>
          </p:nvPr>
        </p:nvSpPr>
        <p:spPr>
          <a:xfrm>
            <a:off x="848124" y="3157175"/>
            <a:ext cx="23580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FFFFFF"/>
                </a:solidFill>
              </a:rPr>
              <a:t>Graphics</a:t>
            </a:r>
            <a:endParaRPr sz="1700">
              <a:solidFill>
                <a:srgbClr val="FFFFFF"/>
              </a:solidFill>
            </a:endParaRPr>
          </a:p>
        </p:txBody>
      </p:sp>
      <p:cxnSp>
        <p:nvCxnSpPr>
          <p:cNvPr id="130" name="Google Shape;130;p26"/>
          <p:cNvCxnSpPr/>
          <p:nvPr/>
        </p:nvCxnSpPr>
        <p:spPr>
          <a:xfrm>
            <a:off x="1891675" y="3561938"/>
            <a:ext cx="270900" cy="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26"/>
          <p:cNvSpPr txBox="1"/>
          <p:nvPr>
            <p:ph idx="4294967295" type="body"/>
          </p:nvPr>
        </p:nvSpPr>
        <p:spPr>
          <a:xfrm>
            <a:off x="938420"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chemeClr val="lt1"/>
                </a:solidFill>
              </a:rPr>
              <a:t>Sleek GUI with numerous features, including snake, food, and board</a:t>
            </a:r>
            <a:endParaRPr sz="1300">
              <a:solidFill>
                <a:srgbClr val="FFFFFF"/>
              </a:solidFill>
            </a:endParaRPr>
          </a:p>
        </p:txBody>
      </p:sp>
      <p:sp>
        <p:nvSpPr>
          <p:cNvPr id="132" name="Google Shape;132;p26"/>
          <p:cNvSpPr txBox="1"/>
          <p:nvPr>
            <p:ph idx="4294967295" type="body"/>
          </p:nvPr>
        </p:nvSpPr>
        <p:spPr>
          <a:xfrm>
            <a:off x="3143613" y="3125750"/>
            <a:ext cx="28881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FFFFFF"/>
                </a:solidFill>
              </a:rPr>
              <a:t>Keyboard Inputs</a:t>
            </a:r>
            <a:endParaRPr sz="1700">
              <a:solidFill>
                <a:srgbClr val="FFFFFF"/>
              </a:solidFill>
            </a:endParaRPr>
          </a:p>
        </p:txBody>
      </p:sp>
      <p:cxnSp>
        <p:nvCxnSpPr>
          <p:cNvPr id="133" name="Google Shape;133;p26"/>
          <p:cNvCxnSpPr/>
          <p:nvPr/>
        </p:nvCxnSpPr>
        <p:spPr>
          <a:xfrm>
            <a:off x="4453200" y="3561938"/>
            <a:ext cx="270900" cy="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26"/>
          <p:cNvSpPr txBox="1"/>
          <p:nvPr>
            <p:ph idx="4294967295" type="body"/>
          </p:nvPr>
        </p:nvSpPr>
        <p:spPr>
          <a:xfrm>
            <a:off x="3483294"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rgbClr val="FFFFFF"/>
                </a:solidFill>
              </a:rPr>
              <a:t>Uses simple, specific commands and performs corresponding actions</a:t>
            </a:r>
            <a:endParaRPr sz="1300">
              <a:solidFill>
                <a:srgbClr val="FFFFFF"/>
              </a:solidFill>
            </a:endParaRPr>
          </a:p>
        </p:txBody>
      </p:sp>
      <p:sp>
        <p:nvSpPr>
          <p:cNvPr id="135" name="Google Shape;135;p26"/>
          <p:cNvSpPr txBox="1"/>
          <p:nvPr>
            <p:ph idx="4294967295" type="body"/>
          </p:nvPr>
        </p:nvSpPr>
        <p:spPr>
          <a:xfrm>
            <a:off x="6031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rgbClr val="FFFFFF"/>
                </a:solidFill>
              </a:rPr>
              <a:t>Complex Language</a:t>
            </a:r>
            <a:endParaRPr sz="1700">
              <a:solidFill>
                <a:srgbClr val="FFFFFF"/>
              </a:solidFill>
            </a:endParaRPr>
          </a:p>
        </p:txBody>
      </p:sp>
      <p:cxnSp>
        <p:nvCxnSpPr>
          <p:cNvPr id="136" name="Google Shape;136;p26"/>
          <p:cNvCxnSpPr/>
          <p:nvPr/>
        </p:nvCxnSpPr>
        <p:spPr>
          <a:xfrm>
            <a:off x="6985050" y="3545088"/>
            <a:ext cx="270900" cy="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26"/>
          <p:cNvSpPr txBox="1"/>
          <p:nvPr>
            <p:ph idx="4294967295" type="body"/>
          </p:nvPr>
        </p:nvSpPr>
        <p:spPr>
          <a:xfrm>
            <a:off x="6028170"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solidFill>
                  <a:srgbClr val="FFFFFF"/>
                </a:solidFill>
              </a:rPr>
              <a:t>Program encompasses both learned and new java syntax</a:t>
            </a:r>
            <a:endParaRPr sz="1300">
              <a:solidFill>
                <a:srgbClr val="FFFFFF"/>
              </a:solidFill>
            </a:endParaRPr>
          </a:p>
        </p:txBody>
      </p:sp>
      <p:pic>
        <p:nvPicPr>
          <p:cNvPr descr="1468925501_java.png" id="138" name="Google Shape;138;p26"/>
          <p:cNvPicPr preferRelativeResize="0"/>
          <p:nvPr/>
        </p:nvPicPr>
        <p:blipFill rotWithShape="1">
          <a:blip r:embed="rId3">
            <a:alphaModFix/>
          </a:blip>
          <a:srcRect b="0" l="0" r="0" t="0"/>
          <a:stretch/>
        </p:blipFill>
        <p:spPr>
          <a:xfrm>
            <a:off x="1163750" y="1382155"/>
            <a:ext cx="1726749" cy="1726749"/>
          </a:xfrm>
          <a:prstGeom prst="rect">
            <a:avLst/>
          </a:prstGeom>
          <a:noFill/>
          <a:ln>
            <a:noFill/>
          </a:ln>
        </p:spPr>
      </p:pic>
      <p:pic>
        <p:nvPicPr>
          <p:cNvPr descr="1456821977_microphone.png" id="139" name="Google Shape;139;p26"/>
          <p:cNvPicPr preferRelativeResize="0"/>
          <p:nvPr/>
        </p:nvPicPr>
        <p:blipFill rotWithShape="1">
          <a:blip r:embed="rId4">
            <a:alphaModFix/>
          </a:blip>
          <a:srcRect b="0" l="0" r="0" t="0"/>
          <a:stretch/>
        </p:blipFill>
        <p:spPr>
          <a:xfrm>
            <a:off x="3717180" y="1382150"/>
            <a:ext cx="1726749" cy="1726749"/>
          </a:xfrm>
          <a:prstGeom prst="rect">
            <a:avLst/>
          </a:prstGeom>
          <a:noFill/>
          <a:ln>
            <a:noFill/>
          </a:ln>
        </p:spPr>
      </p:pic>
      <p:pic>
        <p:nvPicPr>
          <p:cNvPr descr="1456821787_book.png" id="140" name="Google Shape;140;p26"/>
          <p:cNvPicPr preferRelativeResize="0"/>
          <p:nvPr/>
        </p:nvPicPr>
        <p:blipFill>
          <a:blip r:embed="rId5">
            <a:alphaModFix/>
          </a:blip>
          <a:stretch>
            <a:fillRect/>
          </a:stretch>
        </p:blipFill>
        <p:spPr>
          <a:xfrm>
            <a:off x="6270593" y="1365304"/>
            <a:ext cx="1699807" cy="1726749"/>
          </a:xfrm>
          <a:prstGeom prst="rect">
            <a:avLst/>
          </a:prstGeom>
          <a:noFill/>
          <a:ln>
            <a:noFill/>
          </a:ln>
        </p:spPr>
      </p:pic>
      <p:grpSp>
        <p:nvGrpSpPr>
          <p:cNvPr id="141" name="Google Shape;141;p26"/>
          <p:cNvGrpSpPr/>
          <p:nvPr/>
        </p:nvGrpSpPr>
        <p:grpSpPr>
          <a:xfrm>
            <a:off x="8068994" y="131600"/>
            <a:ext cx="1075006" cy="933600"/>
            <a:chOff x="2353994" y="1878950"/>
            <a:chExt cx="1075006" cy="933600"/>
          </a:xfrm>
        </p:grpSpPr>
        <p:pic>
          <p:nvPicPr>
            <p:cNvPr descr="noun_8605_cc.png" id="142" name="Google Shape;142;p26"/>
            <p:cNvPicPr preferRelativeResize="0"/>
            <p:nvPr/>
          </p:nvPicPr>
          <p:blipFill rotWithShape="1">
            <a:blip r:embed="rId6">
              <a:alphaModFix/>
            </a:blip>
            <a:srcRect b="13156" l="0" r="0" t="0"/>
            <a:stretch/>
          </p:blipFill>
          <p:spPr>
            <a:xfrm>
              <a:off x="2353994" y="1878950"/>
              <a:ext cx="1075006" cy="933600"/>
            </a:xfrm>
            <a:prstGeom prst="rect">
              <a:avLst/>
            </a:prstGeom>
            <a:noFill/>
            <a:ln>
              <a:noFill/>
            </a:ln>
          </p:spPr>
        </p:pic>
        <p:sp>
          <p:nvSpPr>
            <p:cNvPr id="143" name="Google Shape;143;p26"/>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321" name="Shape 321"/>
        <p:cNvGrpSpPr/>
        <p:nvPr/>
      </p:nvGrpSpPr>
      <p:grpSpPr>
        <a:xfrm>
          <a:off x="0" y="0"/>
          <a:ext cx="0" cy="0"/>
          <a:chOff x="0" y="0"/>
          <a:chExt cx="0" cy="0"/>
        </a:xfrm>
      </p:grpSpPr>
      <p:sp>
        <p:nvSpPr>
          <p:cNvPr id="322" name="Google Shape;322;p4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6B26B"/>
                </a:solidFill>
              </a:rPr>
              <a:t>Thank you for listening!</a:t>
            </a:r>
            <a:endParaRPr b="1">
              <a:solidFill>
                <a:srgbClr val="F6B26B"/>
              </a:solidFill>
            </a:endParaRPr>
          </a:p>
        </p:txBody>
      </p:sp>
      <p:sp>
        <p:nvSpPr>
          <p:cNvPr id="323" name="Google Shape;323;p44"/>
          <p:cNvSpPr txBox="1"/>
          <p:nvPr>
            <p:ph idx="1" type="subTitle"/>
          </p:nvPr>
        </p:nvSpPr>
        <p:spPr>
          <a:xfrm>
            <a:off x="390525" y="2789122"/>
            <a:ext cx="82221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demo the game or if you want to ask any questions, please talk to us at any time. We will be happy to walk you through the app.  </a:t>
            </a:r>
            <a:endParaRPr/>
          </a:p>
        </p:txBody>
      </p:sp>
      <p:grpSp>
        <p:nvGrpSpPr>
          <p:cNvPr id="324" name="Google Shape;324;p44"/>
          <p:cNvGrpSpPr/>
          <p:nvPr/>
        </p:nvGrpSpPr>
        <p:grpSpPr>
          <a:xfrm>
            <a:off x="8068994" y="131600"/>
            <a:ext cx="1075006" cy="933600"/>
            <a:chOff x="2353994" y="1878950"/>
            <a:chExt cx="1075006" cy="933600"/>
          </a:xfrm>
        </p:grpSpPr>
        <p:pic>
          <p:nvPicPr>
            <p:cNvPr descr="noun_8605_cc.png" id="325" name="Google Shape;325;p44"/>
            <p:cNvPicPr preferRelativeResize="0"/>
            <p:nvPr/>
          </p:nvPicPr>
          <p:blipFill rotWithShape="1">
            <a:blip r:embed="rId3">
              <a:alphaModFix/>
            </a:blip>
            <a:srcRect b="13156" l="0" r="0" t="0"/>
            <a:stretch/>
          </p:blipFill>
          <p:spPr>
            <a:xfrm>
              <a:off x="2353994" y="1878950"/>
              <a:ext cx="1075006" cy="933600"/>
            </a:xfrm>
            <a:prstGeom prst="rect">
              <a:avLst/>
            </a:prstGeom>
            <a:noFill/>
            <a:ln>
              <a:noFill/>
            </a:ln>
          </p:spPr>
        </p:pic>
        <p:sp>
          <p:nvSpPr>
            <p:cNvPr id="326" name="Google Shape;326;p44"/>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8" name="Shape 148"/>
        <p:cNvGrpSpPr/>
        <p:nvPr/>
      </p:nvGrpSpPr>
      <p:grpSpPr>
        <a:xfrm>
          <a:off x="0" y="0"/>
          <a:ext cx="0" cy="0"/>
          <a:chOff x="0" y="0"/>
          <a:chExt cx="0" cy="0"/>
        </a:xfrm>
      </p:grpSpPr>
      <p:sp>
        <p:nvSpPr>
          <p:cNvPr id="149" name="Google Shape;149;p27"/>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Snake.Java</a:t>
            </a:r>
            <a:endParaRPr sz="2400"/>
          </a:p>
        </p:txBody>
      </p:sp>
      <p:pic>
        <p:nvPicPr>
          <p:cNvPr descr="Capture.PNG" id="150" name="Google Shape;150;p27"/>
          <p:cNvPicPr preferRelativeResize="0"/>
          <p:nvPr/>
        </p:nvPicPr>
        <p:blipFill>
          <a:blip r:embed="rId3">
            <a:alphaModFix/>
          </a:blip>
          <a:stretch>
            <a:fillRect/>
          </a:stretch>
        </p:blipFill>
        <p:spPr>
          <a:xfrm>
            <a:off x="1804725" y="151088"/>
            <a:ext cx="6264275" cy="4841326"/>
          </a:xfrm>
          <a:prstGeom prst="rect">
            <a:avLst/>
          </a:prstGeom>
          <a:noFill/>
          <a:ln>
            <a:noFill/>
          </a:ln>
        </p:spPr>
      </p:pic>
      <p:grpSp>
        <p:nvGrpSpPr>
          <p:cNvPr id="151" name="Google Shape;151;p27"/>
          <p:cNvGrpSpPr/>
          <p:nvPr/>
        </p:nvGrpSpPr>
        <p:grpSpPr>
          <a:xfrm>
            <a:off x="8068994" y="131600"/>
            <a:ext cx="1075006" cy="933600"/>
            <a:chOff x="2353994" y="1878950"/>
            <a:chExt cx="1075006" cy="933600"/>
          </a:xfrm>
        </p:grpSpPr>
        <p:pic>
          <p:nvPicPr>
            <p:cNvPr descr="noun_8605_cc.png" id="152" name="Google Shape;152;p27"/>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153" name="Google Shape;153;p27"/>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Snake.Java</a:t>
            </a:r>
            <a:endParaRPr sz="2400"/>
          </a:p>
        </p:txBody>
      </p:sp>
      <p:pic>
        <p:nvPicPr>
          <p:cNvPr descr="Capture2.PNG" id="160" name="Google Shape;160;p28"/>
          <p:cNvPicPr preferRelativeResize="0"/>
          <p:nvPr/>
        </p:nvPicPr>
        <p:blipFill>
          <a:blip r:embed="rId3">
            <a:alphaModFix/>
          </a:blip>
          <a:stretch>
            <a:fillRect/>
          </a:stretch>
        </p:blipFill>
        <p:spPr>
          <a:xfrm>
            <a:off x="1670725" y="275900"/>
            <a:ext cx="6453900" cy="4637699"/>
          </a:xfrm>
          <a:prstGeom prst="rect">
            <a:avLst/>
          </a:prstGeom>
          <a:noFill/>
          <a:ln>
            <a:noFill/>
          </a:ln>
        </p:spPr>
      </p:pic>
      <p:grpSp>
        <p:nvGrpSpPr>
          <p:cNvPr id="161" name="Google Shape;161;p28"/>
          <p:cNvGrpSpPr/>
          <p:nvPr/>
        </p:nvGrpSpPr>
        <p:grpSpPr>
          <a:xfrm>
            <a:off x="8068994" y="131600"/>
            <a:ext cx="1075006" cy="933600"/>
            <a:chOff x="2353994" y="1878950"/>
            <a:chExt cx="1075006" cy="933600"/>
          </a:xfrm>
        </p:grpSpPr>
        <p:pic>
          <p:nvPicPr>
            <p:cNvPr descr="noun_8605_cc.png" id="162" name="Google Shape;162;p28"/>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163" name="Google Shape;163;p28"/>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Snake.Java</a:t>
            </a:r>
            <a:endParaRPr sz="2400"/>
          </a:p>
        </p:txBody>
      </p:sp>
      <p:pic>
        <p:nvPicPr>
          <p:cNvPr descr="Capture3.PNG" id="170" name="Google Shape;170;p29"/>
          <p:cNvPicPr preferRelativeResize="0"/>
          <p:nvPr/>
        </p:nvPicPr>
        <p:blipFill rotWithShape="1">
          <a:blip r:embed="rId3">
            <a:alphaModFix/>
          </a:blip>
          <a:srcRect b="1568" l="0" r="0" t="1626"/>
          <a:stretch/>
        </p:blipFill>
        <p:spPr>
          <a:xfrm>
            <a:off x="1979000" y="0"/>
            <a:ext cx="5771824" cy="4598274"/>
          </a:xfrm>
          <a:prstGeom prst="rect">
            <a:avLst/>
          </a:prstGeom>
          <a:noFill/>
          <a:ln>
            <a:noFill/>
          </a:ln>
        </p:spPr>
      </p:pic>
      <p:pic>
        <p:nvPicPr>
          <p:cNvPr descr="Capture4.PNG" id="171" name="Google Shape;171;p29"/>
          <p:cNvPicPr preferRelativeResize="0"/>
          <p:nvPr/>
        </p:nvPicPr>
        <p:blipFill rotWithShape="1">
          <a:blip r:embed="rId4">
            <a:alphaModFix/>
          </a:blip>
          <a:srcRect b="17253" l="0" r="0" t="14524"/>
          <a:stretch/>
        </p:blipFill>
        <p:spPr>
          <a:xfrm>
            <a:off x="1979000" y="4598275"/>
            <a:ext cx="5771825" cy="553988"/>
          </a:xfrm>
          <a:prstGeom prst="rect">
            <a:avLst/>
          </a:prstGeom>
          <a:noFill/>
          <a:ln>
            <a:noFill/>
          </a:ln>
        </p:spPr>
      </p:pic>
      <p:grpSp>
        <p:nvGrpSpPr>
          <p:cNvPr id="172" name="Google Shape;172;p29"/>
          <p:cNvGrpSpPr/>
          <p:nvPr/>
        </p:nvGrpSpPr>
        <p:grpSpPr>
          <a:xfrm>
            <a:off x="8068994" y="131600"/>
            <a:ext cx="1075006" cy="933600"/>
            <a:chOff x="2353994" y="1878950"/>
            <a:chExt cx="1075006" cy="933600"/>
          </a:xfrm>
        </p:grpSpPr>
        <p:pic>
          <p:nvPicPr>
            <p:cNvPr descr="noun_8605_cc.png" id="173" name="Google Shape;173;p29"/>
            <p:cNvPicPr preferRelativeResize="0"/>
            <p:nvPr/>
          </p:nvPicPr>
          <p:blipFill rotWithShape="1">
            <a:blip r:embed="rId5">
              <a:alphaModFix/>
            </a:blip>
            <a:srcRect b="13156" l="0" r="0" t="0"/>
            <a:stretch/>
          </p:blipFill>
          <p:spPr>
            <a:xfrm>
              <a:off x="2353994" y="1878950"/>
              <a:ext cx="1075006" cy="933600"/>
            </a:xfrm>
            <a:prstGeom prst="rect">
              <a:avLst/>
            </a:prstGeom>
            <a:noFill/>
            <a:ln>
              <a:noFill/>
            </a:ln>
          </p:spPr>
        </p:pic>
        <p:sp>
          <p:nvSpPr>
            <p:cNvPr id="174" name="Google Shape;174;p29"/>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79" name="Shape 179"/>
        <p:cNvGrpSpPr/>
        <p:nvPr/>
      </p:nvGrpSpPr>
      <p:grpSpPr>
        <a:xfrm>
          <a:off x="0" y="0"/>
          <a:ext cx="0" cy="0"/>
          <a:chOff x="0" y="0"/>
          <a:chExt cx="0" cy="0"/>
        </a:xfrm>
      </p:grpSpPr>
      <p:sp>
        <p:nvSpPr>
          <p:cNvPr id="180" name="Google Shape;180;p30"/>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PNG" id="181" name="Google Shape;181;p30"/>
          <p:cNvPicPr preferRelativeResize="0"/>
          <p:nvPr/>
        </p:nvPicPr>
        <p:blipFill>
          <a:blip r:embed="rId3">
            <a:alphaModFix/>
          </a:blip>
          <a:stretch>
            <a:fillRect/>
          </a:stretch>
        </p:blipFill>
        <p:spPr>
          <a:xfrm>
            <a:off x="1874009" y="131600"/>
            <a:ext cx="6194981" cy="5143499"/>
          </a:xfrm>
          <a:prstGeom prst="rect">
            <a:avLst/>
          </a:prstGeom>
          <a:noFill/>
          <a:ln>
            <a:noFill/>
          </a:ln>
        </p:spPr>
      </p:pic>
      <p:grpSp>
        <p:nvGrpSpPr>
          <p:cNvPr id="182" name="Google Shape;182;p30"/>
          <p:cNvGrpSpPr/>
          <p:nvPr/>
        </p:nvGrpSpPr>
        <p:grpSpPr>
          <a:xfrm>
            <a:off x="8068994" y="131600"/>
            <a:ext cx="1075006" cy="933600"/>
            <a:chOff x="2353994" y="1878950"/>
            <a:chExt cx="1075006" cy="933600"/>
          </a:xfrm>
        </p:grpSpPr>
        <p:pic>
          <p:nvPicPr>
            <p:cNvPr descr="noun_8605_cc.png" id="183" name="Google Shape;183;p30"/>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184" name="Google Shape;184;p30"/>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89" name="Shape 189"/>
        <p:cNvGrpSpPr/>
        <p:nvPr/>
      </p:nvGrpSpPr>
      <p:grpSpPr>
        <a:xfrm>
          <a:off x="0" y="0"/>
          <a:ext cx="0" cy="0"/>
          <a:chOff x="0" y="0"/>
          <a:chExt cx="0" cy="0"/>
        </a:xfrm>
      </p:grpSpPr>
      <p:sp>
        <p:nvSpPr>
          <p:cNvPr id="190" name="Google Shape;190;p31"/>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1.PNG" id="191" name="Google Shape;191;p31"/>
          <p:cNvPicPr preferRelativeResize="0"/>
          <p:nvPr/>
        </p:nvPicPr>
        <p:blipFill>
          <a:blip r:embed="rId3">
            <a:alphaModFix/>
          </a:blip>
          <a:stretch>
            <a:fillRect/>
          </a:stretch>
        </p:blipFill>
        <p:spPr>
          <a:xfrm>
            <a:off x="1738520" y="0"/>
            <a:ext cx="6271311" cy="5143500"/>
          </a:xfrm>
          <a:prstGeom prst="rect">
            <a:avLst/>
          </a:prstGeom>
          <a:noFill/>
          <a:ln>
            <a:noFill/>
          </a:ln>
        </p:spPr>
      </p:pic>
      <p:grpSp>
        <p:nvGrpSpPr>
          <p:cNvPr id="192" name="Google Shape;192;p31"/>
          <p:cNvGrpSpPr/>
          <p:nvPr/>
        </p:nvGrpSpPr>
        <p:grpSpPr>
          <a:xfrm>
            <a:off x="8068994" y="131600"/>
            <a:ext cx="1075006" cy="933600"/>
            <a:chOff x="2353994" y="1878950"/>
            <a:chExt cx="1075006" cy="933600"/>
          </a:xfrm>
        </p:grpSpPr>
        <p:pic>
          <p:nvPicPr>
            <p:cNvPr descr="noun_8605_cc.png" id="193" name="Google Shape;193;p31"/>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194" name="Google Shape;194;p31"/>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2.PNG" id="201" name="Google Shape;201;p32"/>
          <p:cNvPicPr preferRelativeResize="0"/>
          <p:nvPr/>
        </p:nvPicPr>
        <p:blipFill rotWithShape="1">
          <a:blip r:embed="rId3">
            <a:alphaModFix/>
          </a:blip>
          <a:srcRect b="700" l="0" r="0" t="690"/>
          <a:stretch/>
        </p:blipFill>
        <p:spPr>
          <a:xfrm>
            <a:off x="1874009" y="0"/>
            <a:ext cx="6194982" cy="5143500"/>
          </a:xfrm>
          <a:prstGeom prst="rect">
            <a:avLst/>
          </a:prstGeom>
          <a:noFill/>
          <a:ln>
            <a:noFill/>
          </a:ln>
        </p:spPr>
      </p:pic>
      <p:grpSp>
        <p:nvGrpSpPr>
          <p:cNvPr id="202" name="Google Shape;202;p32"/>
          <p:cNvGrpSpPr/>
          <p:nvPr/>
        </p:nvGrpSpPr>
        <p:grpSpPr>
          <a:xfrm>
            <a:off x="8068994" y="131600"/>
            <a:ext cx="1075006" cy="933600"/>
            <a:chOff x="2353994" y="1878950"/>
            <a:chExt cx="1075006" cy="933600"/>
          </a:xfrm>
        </p:grpSpPr>
        <p:pic>
          <p:nvPicPr>
            <p:cNvPr descr="noun_8605_cc.png" id="203" name="Google Shape;203;p32"/>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04" name="Google Shape;204;p32"/>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09" name="Shape 209"/>
        <p:cNvGrpSpPr/>
        <p:nvPr/>
      </p:nvGrpSpPr>
      <p:grpSpPr>
        <a:xfrm>
          <a:off x="0" y="0"/>
          <a:ext cx="0" cy="0"/>
          <a:chOff x="0" y="0"/>
          <a:chExt cx="0" cy="0"/>
        </a:xfrm>
      </p:grpSpPr>
      <p:sp>
        <p:nvSpPr>
          <p:cNvPr id="210" name="Google Shape;210;p33"/>
          <p:cNvSpPr txBox="1"/>
          <p:nvPr>
            <p:ph type="title"/>
          </p:nvPr>
        </p:nvSpPr>
        <p:spPr>
          <a:xfrm>
            <a:off x="0" y="0"/>
            <a:ext cx="22590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Board.java</a:t>
            </a:r>
            <a:endParaRPr sz="2400"/>
          </a:p>
        </p:txBody>
      </p:sp>
      <p:pic>
        <p:nvPicPr>
          <p:cNvPr descr="Capture3.PNG" id="211" name="Google Shape;211;p33"/>
          <p:cNvPicPr preferRelativeResize="0"/>
          <p:nvPr/>
        </p:nvPicPr>
        <p:blipFill rotWithShape="1">
          <a:blip r:embed="rId3">
            <a:alphaModFix/>
          </a:blip>
          <a:srcRect b="2371" l="0" r="0" t="2371"/>
          <a:stretch/>
        </p:blipFill>
        <p:spPr>
          <a:xfrm>
            <a:off x="1874009" y="0"/>
            <a:ext cx="6194981" cy="5143499"/>
          </a:xfrm>
          <a:prstGeom prst="rect">
            <a:avLst/>
          </a:prstGeom>
          <a:noFill/>
          <a:ln>
            <a:noFill/>
          </a:ln>
        </p:spPr>
      </p:pic>
      <p:grpSp>
        <p:nvGrpSpPr>
          <p:cNvPr id="212" name="Google Shape;212;p33"/>
          <p:cNvGrpSpPr/>
          <p:nvPr/>
        </p:nvGrpSpPr>
        <p:grpSpPr>
          <a:xfrm>
            <a:off x="8068994" y="131600"/>
            <a:ext cx="1075006" cy="933600"/>
            <a:chOff x="2353994" y="1878950"/>
            <a:chExt cx="1075006" cy="933600"/>
          </a:xfrm>
        </p:grpSpPr>
        <p:pic>
          <p:nvPicPr>
            <p:cNvPr descr="noun_8605_cc.png" id="213" name="Google Shape;213;p33"/>
            <p:cNvPicPr preferRelativeResize="0"/>
            <p:nvPr/>
          </p:nvPicPr>
          <p:blipFill rotWithShape="1">
            <a:blip r:embed="rId4">
              <a:alphaModFix/>
            </a:blip>
            <a:srcRect b="13156" l="0" r="0" t="0"/>
            <a:stretch/>
          </p:blipFill>
          <p:spPr>
            <a:xfrm>
              <a:off x="2353994" y="1878950"/>
              <a:ext cx="1075006" cy="933600"/>
            </a:xfrm>
            <a:prstGeom prst="rect">
              <a:avLst/>
            </a:prstGeom>
            <a:noFill/>
            <a:ln>
              <a:noFill/>
            </a:ln>
          </p:spPr>
        </p:pic>
        <p:sp>
          <p:nvSpPr>
            <p:cNvPr id="214" name="Google Shape;214;p33"/>
            <p:cNvSpPr/>
            <p:nvPr/>
          </p:nvSpPr>
          <p:spPr>
            <a:xfrm>
              <a:off x="271952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a:off x="2924475" y="2267000"/>
              <a:ext cx="118200" cy="1575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