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3CD7B-A73D-AF16-81D6-60A7FA18514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Z"/>
          </a:p>
        </p:txBody>
      </p:sp>
      <p:sp>
        <p:nvSpPr>
          <p:cNvPr id="3" name="Subtitle 2">
            <a:extLst>
              <a:ext uri="{FF2B5EF4-FFF2-40B4-BE49-F238E27FC236}">
                <a16:creationId xmlns:a16="http://schemas.microsoft.com/office/drawing/2014/main" id="{D9DF2F57-8EB9-1665-85E4-27C35B5F4A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Z"/>
          </a:p>
        </p:txBody>
      </p:sp>
      <p:sp>
        <p:nvSpPr>
          <p:cNvPr id="4" name="Date Placeholder 3">
            <a:extLst>
              <a:ext uri="{FF2B5EF4-FFF2-40B4-BE49-F238E27FC236}">
                <a16:creationId xmlns:a16="http://schemas.microsoft.com/office/drawing/2014/main" id="{E5B6CB46-EC13-67B6-A7D5-77115D733647}"/>
              </a:ext>
            </a:extLst>
          </p:cNvPr>
          <p:cNvSpPr>
            <a:spLocks noGrp="1"/>
          </p:cNvSpPr>
          <p:nvPr>
            <p:ph type="dt" sz="half" idx="10"/>
          </p:nvPr>
        </p:nvSpPr>
        <p:spPr/>
        <p:txBody>
          <a:bodyPr/>
          <a:lstStyle/>
          <a:p>
            <a:fld id="{CBBABB64-E65D-44AF-ADCF-74436EBB166F}" type="datetimeFigureOut">
              <a:rPr lang="en-NZ" smtClean="0"/>
              <a:t>26/03/2024</a:t>
            </a:fld>
            <a:endParaRPr lang="en-NZ"/>
          </a:p>
        </p:txBody>
      </p:sp>
      <p:sp>
        <p:nvSpPr>
          <p:cNvPr id="5" name="Footer Placeholder 4">
            <a:extLst>
              <a:ext uri="{FF2B5EF4-FFF2-40B4-BE49-F238E27FC236}">
                <a16:creationId xmlns:a16="http://schemas.microsoft.com/office/drawing/2014/main" id="{EC50FCAA-A0F5-D2FA-D0B8-09623A7D943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74E4545C-6DFF-198A-9CE0-72E25E3E576C}"/>
              </a:ext>
            </a:extLst>
          </p:cNvPr>
          <p:cNvSpPr>
            <a:spLocks noGrp="1"/>
          </p:cNvSpPr>
          <p:nvPr>
            <p:ph type="sldNum" sz="quarter" idx="12"/>
          </p:nvPr>
        </p:nvSpPr>
        <p:spPr/>
        <p:txBody>
          <a:bodyPr/>
          <a:lstStyle/>
          <a:p>
            <a:fld id="{6039C465-13A9-40A8-9947-F63ED45FEDA8}" type="slidenum">
              <a:rPr lang="en-NZ" smtClean="0"/>
              <a:t>‹#›</a:t>
            </a:fld>
            <a:endParaRPr lang="en-NZ"/>
          </a:p>
        </p:txBody>
      </p:sp>
    </p:spTree>
    <p:extLst>
      <p:ext uri="{BB962C8B-B14F-4D97-AF65-F5344CB8AC3E}">
        <p14:creationId xmlns:p14="http://schemas.microsoft.com/office/powerpoint/2010/main" val="163746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76A6-2BB0-8426-7B2B-F4129DEC1CD4}"/>
              </a:ext>
            </a:extLst>
          </p:cNvPr>
          <p:cNvSpPr>
            <a:spLocks noGrp="1"/>
          </p:cNvSpPr>
          <p:nvPr>
            <p:ph type="title"/>
          </p:nvPr>
        </p:nvSpPr>
        <p:spPr/>
        <p:txBody>
          <a:bodyPr/>
          <a:lstStyle/>
          <a:p>
            <a:r>
              <a:rPr lang="en-GB"/>
              <a:t>Click to edit Master title style</a:t>
            </a:r>
            <a:endParaRPr lang="en-NZ"/>
          </a:p>
        </p:txBody>
      </p:sp>
      <p:sp>
        <p:nvSpPr>
          <p:cNvPr id="3" name="Vertical Text Placeholder 2">
            <a:extLst>
              <a:ext uri="{FF2B5EF4-FFF2-40B4-BE49-F238E27FC236}">
                <a16:creationId xmlns:a16="http://schemas.microsoft.com/office/drawing/2014/main" id="{8B09F001-C020-724E-6C6E-F365E2C068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Z"/>
          </a:p>
        </p:txBody>
      </p:sp>
      <p:sp>
        <p:nvSpPr>
          <p:cNvPr id="4" name="Date Placeholder 3">
            <a:extLst>
              <a:ext uri="{FF2B5EF4-FFF2-40B4-BE49-F238E27FC236}">
                <a16:creationId xmlns:a16="http://schemas.microsoft.com/office/drawing/2014/main" id="{2E027961-A9F2-7875-36B0-8578DDA7BF77}"/>
              </a:ext>
            </a:extLst>
          </p:cNvPr>
          <p:cNvSpPr>
            <a:spLocks noGrp="1"/>
          </p:cNvSpPr>
          <p:nvPr>
            <p:ph type="dt" sz="half" idx="10"/>
          </p:nvPr>
        </p:nvSpPr>
        <p:spPr/>
        <p:txBody>
          <a:bodyPr/>
          <a:lstStyle/>
          <a:p>
            <a:fld id="{CBBABB64-E65D-44AF-ADCF-74436EBB166F}" type="datetimeFigureOut">
              <a:rPr lang="en-NZ" smtClean="0"/>
              <a:t>26/03/2024</a:t>
            </a:fld>
            <a:endParaRPr lang="en-NZ"/>
          </a:p>
        </p:txBody>
      </p:sp>
      <p:sp>
        <p:nvSpPr>
          <p:cNvPr id="5" name="Footer Placeholder 4">
            <a:extLst>
              <a:ext uri="{FF2B5EF4-FFF2-40B4-BE49-F238E27FC236}">
                <a16:creationId xmlns:a16="http://schemas.microsoft.com/office/drawing/2014/main" id="{F0446B89-81B6-EDE8-2D14-E22FFB67D37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084146C-270B-E006-CBF8-AA776EC15567}"/>
              </a:ext>
            </a:extLst>
          </p:cNvPr>
          <p:cNvSpPr>
            <a:spLocks noGrp="1"/>
          </p:cNvSpPr>
          <p:nvPr>
            <p:ph type="sldNum" sz="quarter" idx="12"/>
          </p:nvPr>
        </p:nvSpPr>
        <p:spPr/>
        <p:txBody>
          <a:bodyPr/>
          <a:lstStyle/>
          <a:p>
            <a:fld id="{6039C465-13A9-40A8-9947-F63ED45FEDA8}" type="slidenum">
              <a:rPr lang="en-NZ" smtClean="0"/>
              <a:t>‹#›</a:t>
            </a:fld>
            <a:endParaRPr lang="en-NZ"/>
          </a:p>
        </p:txBody>
      </p:sp>
    </p:spTree>
    <p:extLst>
      <p:ext uri="{BB962C8B-B14F-4D97-AF65-F5344CB8AC3E}">
        <p14:creationId xmlns:p14="http://schemas.microsoft.com/office/powerpoint/2010/main" val="219022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5A0D1C-6B76-279C-C989-EF9EC1DD8F9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Z"/>
          </a:p>
        </p:txBody>
      </p:sp>
      <p:sp>
        <p:nvSpPr>
          <p:cNvPr id="3" name="Vertical Text Placeholder 2">
            <a:extLst>
              <a:ext uri="{FF2B5EF4-FFF2-40B4-BE49-F238E27FC236}">
                <a16:creationId xmlns:a16="http://schemas.microsoft.com/office/drawing/2014/main" id="{F7A5F647-EECC-411B-243C-132929BA29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Z"/>
          </a:p>
        </p:txBody>
      </p:sp>
      <p:sp>
        <p:nvSpPr>
          <p:cNvPr id="4" name="Date Placeholder 3">
            <a:extLst>
              <a:ext uri="{FF2B5EF4-FFF2-40B4-BE49-F238E27FC236}">
                <a16:creationId xmlns:a16="http://schemas.microsoft.com/office/drawing/2014/main" id="{B1E41DE9-C47A-E8FE-9319-2383A7D49533}"/>
              </a:ext>
            </a:extLst>
          </p:cNvPr>
          <p:cNvSpPr>
            <a:spLocks noGrp="1"/>
          </p:cNvSpPr>
          <p:nvPr>
            <p:ph type="dt" sz="half" idx="10"/>
          </p:nvPr>
        </p:nvSpPr>
        <p:spPr/>
        <p:txBody>
          <a:bodyPr/>
          <a:lstStyle/>
          <a:p>
            <a:fld id="{CBBABB64-E65D-44AF-ADCF-74436EBB166F}" type="datetimeFigureOut">
              <a:rPr lang="en-NZ" smtClean="0"/>
              <a:t>26/03/2024</a:t>
            </a:fld>
            <a:endParaRPr lang="en-NZ"/>
          </a:p>
        </p:txBody>
      </p:sp>
      <p:sp>
        <p:nvSpPr>
          <p:cNvPr id="5" name="Footer Placeholder 4">
            <a:extLst>
              <a:ext uri="{FF2B5EF4-FFF2-40B4-BE49-F238E27FC236}">
                <a16:creationId xmlns:a16="http://schemas.microsoft.com/office/drawing/2014/main" id="{267319E1-1790-764F-D84E-1D20740168F1}"/>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80E6158-A64A-6C97-3024-6E80753544FE}"/>
              </a:ext>
            </a:extLst>
          </p:cNvPr>
          <p:cNvSpPr>
            <a:spLocks noGrp="1"/>
          </p:cNvSpPr>
          <p:nvPr>
            <p:ph type="sldNum" sz="quarter" idx="12"/>
          </p:nvPr>
        </p:nvSpPr>
        <p:spPr/>
        <p:txBody>
          <a:bodyPr/>
          <a:lstStyle/>
          <a:p>
            <a:fld id="{6039C465-13A9-40A8-9947-F63ED45FEDA8}" type="slidenum">
              <a:rPr lang="en-NZ" smtClean="0"/>
              <a:t>‹#›</a:t>
            </a:fld>
            <a:endParaRPr lang="en-NZ"/>
          </a:p>
        </p:txBody>
      </p:sp>
    </p:spTree>
    <p:extLst>
      <p:ext uri="{BB962C8B-B14F-4D97-AF65-F5344CB8AC3E}">
        <p14:creationId xmlns:p14="http://schemas.microsoft.com/office/powerpoint/2010/main" val="156802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C7B05-4C85-2768-0AB9-FBEBE269A3CB}"/>
              </a:ext>
            </a:extLst>
          </p:cNvPr>
          <p:cNvSpPr>
            <a:spLocks noGrp="1"/>
          </p:cNvSpPr>
          <p:nvPr>
            <p:ph type="title"/>
          </p:nvPr>
        </p:nvSpPr>
        <p:spPr/>
        <p:txBody>
          <a:bodyPr/>
          <a:lstStyle/>
          <a:p>
            <a:r>
              <a:rPr lang="en-GB"/>
              <a:t>Click to edit Master title style</a:t>
            </a:r>
            <a:endParaRPr lang="en-NZ"/>
          </a:p>
        </p:txBody>
      </p:sp>
      <p:sp>
        <p:nvSpPr>
          <p:cNvPr id="3" name="Content Placeholder 2">
            <a:extLst>
              <a:ext uri="{FF2B5EF4-FFF2-40B4-BE49-F238E27FC236}">
                <a16:creationId xmlns:a16="http://schemas.microsoft.com/office/drawing/2014/main" id="{95D33CB2-5CCF-8A2E-0E27-3901346F920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Z"/>
          </a:p>
        </p:txBody>
      </p:sp>
      <p:sp>
        <p:nvSpPr>
          <p:cNvPr id="4" name="Date Placeholder 3">
            <a:extLst>
              <a:ext uri="{FF2B5EF4-FFF2-40B4-BE49-F238E27FC236}">
                <a16:creationId xmlns:a16="http://schemas.microsoft.com/office/drawing/2014/main" id="{7E808C7A-D57D-A317-3430-8ECC15766179}"/>
              </a:ext>
            </a:extLst>
          </p:cNvPr>
          <p:cNvSpPr>
            <a:spLocks noGrp="1"/>
          </p:cNvSpPr>
          <p:nvPr>
            <p:ph type="dt" sz="half" idx="10"/>
          </p:nvPr>
        </p:nvSpPr>
        <p:spPr/>
        <p:txBody>
          <a:bodyPr/>
          <a:lstStyle/>
          <a:p>
            <a:fld id="{CBBABB64-E65D-44AF-ADCF-74436EBB166F}" type="datetimeFigureOut">
              <a:rPr lang="en-NZ" smtClean="0"/>
              <a:t>26/03/2024</a:t>
            </a:fld>
            <a:endParaRPr lang="en-NZ"/>
          </a:p>
        </p:txBody>
      </p:sp>
      <p:sp>
        <p:nvSpPr>
          <p:cNvPr id="5" name="Footer Placeholder 4">
            <a:extLst>
              <a:ext uri="{FF2B5EF4-FFF2-40B4-BE49-F238E27FC236}">
                <a16:creationId xmlns:a16="http://schemas.microsoft.com/office/drawing/2014/main" id="{6CDF7D1C-7EC1-E0A7-CC64-30387D0EB72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6EADA4E3-100C-E764-C2A7-E355E49BEC9B}"/>
              </a:ext>
            </a:extLst>
          </p:cNvPr>
          <p:cNvSpPr>
            <a:spLocks noGrp="1"/>
          </p:cNvSpPr>
          <p:nvPr>
            <p:ph type="sldNum" sz="quarter" idx="12"/>
          </p:nvPr>
        </p:nvSpPr>
        <p:spPr/>
        <p:txBody>
          <a:bodyPr/>
          <a:lstStyle/>
          <a:p>
            <a:fld id="{6039C465-13A9-40A8-9947-F63ED45FEDA8}" type="slidenum">
              <a:rPr lang="en-NZ" smtClean="0"/>
              <a:t>‹#›</a:t>
            </a:fld>
            <a:endParaRPr lang="en-NZ"/>
          </a:p>
        </p:txBody>
      </p:sp>
    </p:spTree>
    <p:extLst>
      <p:ext uri="{BB962C8B-B14F-4D97-AF65-F5344CB8AC3E}">
        <p14:creationId xmlns:p14="http://schemas.microsoft.com/office/powerpoint/2010/main" val="152170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99A7B-FF88-AABE-C3A2-1B73449D128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Z"/>
          </a:p>
        </p:txBody>
      </p:sp>
      <p:sp>
        <p:nvSpPr>
          <p:cNvPr id="3" name="Text Placeholder 2">
            <a:extLst>
              <a:ext uri="{FF2B5EF4-FFF2-40B4-BE49-F238E27FC236}">
                <a16:creationId xmlns:a16="http://schemas.microsoft.com/office/drawing/2014/main" id="{BB9156AE-497F-EB89-6E15-999BC2E61D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760BB3D-7682-FB3F-6AE0-B7DB27737AC6}"/>
              </a:ext>
            </a:extLst>
          </p:cNvPr>
          <p:cNvSpPr>
            <a:spLocks noGrp="1"/>
          </p:cNvSpPr>
          <p:nvPr>
            <p:ph type="dt" sz="half" idx="10"/>
          </p:nvPr>
        </p:nvSpPr>
        <p:spPr/>
        <p:txBody>
          <a:bodyPr/>
          <a:lstStyle/>
          <a:p>
            <a:fld id="{CBBABB64-E65D-44AF-ADCF-74436EBB166F}" type="datetimeFigureOut">
              <a:rPr lang="en-NZ" smtClean="0"/>
              <a:t>26/03/2024</a:t>
            </a:fld>
            <a:endParaRPr lang="en-NZ"/>
          </a:p>
        </p:txBody>
      </p:sp>
      <p:sp>
        <p:nvSpPr>
          <p:cNvPr id="5" name="Footer Placeholder 4">
            <a:extLst>
              <a:ext uri="{FF2B5EF4-FFF2-40B4-BE49-F238E27FC236}">
                <a16:creationId xmlns:a16="http://schemas.microsoft.com/office/drawing/2014/main" id="{E87B2966-7F9B-8061-3B7B-953AA4B91A4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B6533E5-49E6-75AB-DA5F-3ED4D40BFCCC}"/>
              </a:ext>
            </a:extLst>
          </p:cNvPr>
          <p:cNvSpPr>
            <a:spLocks noGrp="1"/>
          </p:cNvSpPr>
          <p:nvPr>
            <p:ph type="sldNum" sz="quarter" idx="12"/>
          </p:nvPr>
        </p:nvSpPr>
        <p:spPr/>
        <p:txBody>
          <a:bodyPr/>
          <a:lstStyle/>
          <a:p>
            <a:fld id="{6039C465-13A9-40A8-9947-F63ED45FEDA8}" type="slidenum">
              <a:rPr lang="en-NZ" smtClean="0"/>
              <a:t>‹#›</a:t>
            </a:fld>
            <a:endParaRPr lang="en-NZ"/>
          </a:p>
        </p:txBody>
      </p:sp>
    </p:spTree>
    <p:extLst>
      <p:ext uri="{BB962C8B-B14F-4D97-AF65-F5344CB8AC3E}">
        <p14:creationId xmlns:p14="http://schemas.microsoft.com/office/powerpoint/2010/main" val="1504081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B7D4B-C33C-8950-8A32-E956BA1E53EE}"/>
              </a:ext>
            </a:extLst>
          </p:cNvPr>
          <p:cNvSpPr>
            <a:spLocks noGrp="1"/>
          </p:cNvSpPr>
          <p:nvPr>
            <p:ph type="title"/>
          </p:nvPr>
        </p:nvSpPr>
        <p:spPr/>
        <p:txBody>
          <a:bodyPr/>
          <a:lstStyle/>
          <a:p>
            <a:r>
              <a:rPr lang="en-GB"/>
              <a:t>Click to edit Master title style</a:t>
            </a:r>
            <a:endParaRPr lang="en-NZ"/>
          </a:p>
        </p:txBody>
      </p:sp>
      <p:sp>
        <p:nvSpPr>
          <p:cNvPr id="3" name="Content Placeholder 2">
            <a:extLst>
              <a:ext uri="{FF2B5EF4-FFF2-40B4-BE49-F238E27FC236}">
                <a16:creationId xmlns:a16="http://schemas.microsoft.com/office/drawing/2014/main" id="{9FF81D8C-1E5A-F912-70F6-1A103E09A8F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Z"/>
          </a:p>
        </p:txBody>
      </p:sp>
      <p:sp>
        <p:nvSpPr>
          <p:cNvPr id="4" name="Content Placeholder 3">
            <a:extLst>
              <a:ext uri="{FF2B5EF4-FFF2-40B4-BE49-F238E27FC236}">
                <a16:creationId xmlns:a16="http://schemas.microsoft.com/office/drawing/2014/main" id="{0693AD53-2AA8-BD45-1001-C5FDC99DAE6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Z"/>
          </a:p>
        </p:txBody>
      </p:sp>
      <p:sp>
        <p:nvSpPr>
          <p:cNvPr id="5" name="Date Placeholder 4">
            <a:extLst>
              <a:ext uri="{FF2B5EF4-FFF2-40B4-BE49-F238E27FC236}">
                <a16:creationId xmlns:a16="http://schemas.microsoft.com/office/drawing/2014/main" id="{C25DB4A5-DF46-1DF7-30AC-3948716362E0}"/>
              </a:ext>
            </a:extLst>
          </p:cNvPr>
          <p:cNvSpPr>
            <a:spLocks noGrp="1"/>
          </p:cNvSpPr>
          <p:nvPr>
            <p:ph type="dt" sz="half" idx="10"/>
          </p:nvPr>
        </p:nvSpPr>
        <p:spPr/>
        <p:txBody>
          <a:bodyPr/>
          <a:lstStyle/>
          <a:p>
            <a:fld id="{CBBABB64-E65D-44AF-ADCF-74436EBB166F}" type="datetimeFigureOut">
              <a:rPr lang="en-NZ" smtClean="0"/>
              <a:t>26/03/2024</a:t>
            </a:fld>
            <a:endParaRPr lang="en-NZ"/>
          </a:p>
        </p:txBody>
      </p:sp>
      <p:sp>
        <p:nvSpPr>
          <p:cNvPr id="6" name="Footer Placeholder 5">
            <a:extLst>
              <a:ext uri="{FF2B5EF4-FFF2-40B4-BE49-F238E27FC236}">
                <a16:creationId xmlns:a16="http://schemas.microsoft.com/office/drawing/2014/main" id="{ED3DF247-DA59-74DD-5438-E75AF6AEDC7E}"/>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E63D93FF-03D2-94AB-7C73-F74B1C0F34EC}"/>
              </a:ext>
            </a:extLst>
          </p:cNvPr>
          <p:cNvSpPr>
            <a:spLocks noGrp="1"/>
          </p:cNvSpPr>
          <p:nvPr>
            <p:ph type="sldNum" sz="quarter" idx="12"/>
          </p:nvPr>
        </p:nvSpPr>
        <p:spPr/>
        <p:txBody>
          <a:bodyPr/>
          <a:lstStyle/>
          <a:p>
            <a:fld id="{6039C465-13A9-40A8-9947-F63ED45FEDA8}" type="slidenum">
              <a:rPr lang="en-NZ" smtClean="0"/>
              <a:t>‹#›</a:t>
            </a:fld>
            <a:endParaRPr lang="en-NZ"/>
          </a:p>
        </p:txBody>
      </p:sp>
    </p:spTree>
    <p:extLst>
      <p:ext uri="{BB962C8B-B14F-4D97-AF65-F5344CB8AC3E}">
        <p14:creationId xmlns:p14="http://schemas.microsoft.com/office/powerpoint/2010/main" val="2467514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4F28-E66A-9697-433A-5AC5BAE4C9B7}"/>
              </a:ext>
            </a:extLst>
          </p:cNvPr>
          <p:cNvSpPr>
            <a:spLocks noGrp="1"/>
          </p:cNvSpPr>
          <p:nvPr>
            <p:ph type="title"/>
          </p:nvPr>
        </p:nvSpPr>
        <p:spPr>
          <a:xfrm>
            <a:off x="839788" y="365125"/>
            <a:ext cx="10515600" cy="1325563"/>
          </a:xfrm>
        </p:spPr>
        <p:txBody>
          <a:bodyPr/>
          <a:lstStyle/>
          <a:p>
            <a:r>
              <a:rPr lang="en-GB"/>
              <a:t>Click to edit Master title style</a:t>
            </a:r>
            <a:endParaRPr lang="en-NZ"/>
          </a:p>
        </p:txBody>
      </p:sp>
      <p:sp>
        <p:nvSpPr>
          <p:cNvPr id="3" name="Text Placeholder 2">
            <a:extLst>
              <a:ext uri="{FF2B5EF4-FFF2-40B4-BE49-F238E27FC236}">
                <a16:creationId xmlns:a16="http://schemas.microsoft.com/office/drawing/2014/main" id="{C0DEAE98-2A1E-1E42-E938-7C7851FC2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2001228-9F5A-1C13-8771-68D594D3E39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Z"/>
          </a:p>
        </p:txBody>
      </p:sp>
      <p:sp>
        <p:nvSpPr>
          <p:cNvPr id="5" name="Text Placeholder 4">
            <a:extLst>
              <a:ext uri="{FF2B5EF4-FFF2-40B4-BE49-F238E27FC236}">
                <a16:creationId xmlns:a16="http://schemas.microsoft.com/office/drawing/2014/main" id="{9D82041C-E8EF-1E7C-9C49-3F5BDF1CE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E6624F1-574A-C7C4-A39E-6910A818AF9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Z"/>
          </a:p>
        </p:txBody>
      </p:sp>
      <p:sp>
        <p:nvSpPr>
          <p:cNvPr id="7" name="Date Placeholder 6">
            <a:extLst>
              <a:ext uri="{FF2B5EF4-FFF2-40B4-BE49-F238E27FC236}">
                <a16:creationId xmlns:a16="http://schemas.microsoft.com/office/drawing/2014/main" id="{4EBCB1DC-B46D-5E48-64F7-BE4AC384575B}"/>
              </a:ext>
            </a:extLst>
          </p:cNvPr>
          <p:cNvSpPr>
            <a:spLocks noGrp="1"/>
          </p:cNvSpPr>
          <p:nvPr>
            <p:ph type="dt" sz="half" idx="10"/>
          </p:nvPr>
        </p:nvSpPr>
        <p:spPr/>
        <p:txBody>
          <a:bodyPr/>
          <a:lstStyle/>
          <a:p>
            <a:fld id="{CBBABB64-E65D-44AF-ADCF-74436EBB166F}" type="datetimeFigureOut">
              <a:rPr lang="en-NZ" smtClean="0"/>
              <a:t>26/03/2024</a:t>
            </a:fld>
            <a:endParaRPr lang="en-NZ"/>
          </a:p>
        </p:txBody>
      </p:sp>
      <p:sp>
        <p:nvSpPr>
          <p:cNvPr id="8" name="Footer Placeholder 7">
            <a:extLst>
              <a:ext uri="{FF2B5EF4-FFF2-40B4-BE49-F238E27FC236}">
                <a16:creationId xmlns:a16="http://schemas.microsoft.com/office/drawing/2014/main" id="{9F6AA12F-471D-4C43-C9C8-C0CEAC0060F7}"/>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0FF62DF0-9243-3106-6BD2-2C871DB45B62}"/>
              </a:ext>
            </a:extLst>
          </p:cNvPr>
          <p:cNvSpPr>
            <a:spLocks noGrp="1"/>
          </p:cNvSpPr>
          <p:nvPr>
            <p:ph type="sldNum" sz="quarter" idx="12"/>
          </p:nvPr>
        </p:nvSpPr>
        <p:spPr/>
        <p:txBody>
          <a:bodyPr/>
          <a:lstStyle/>
          <a:p>
            <a:fld id="{6039C465-13A9-40A8-9947-F63ED45FEDA8}" type="slidenum">
              <a:rPr lang="en-NZ" smtClean="0"/>
              <a:t>‹#›</a:t>
            </a:fld>
            <a:endParaRPr lang="en-NZ"/>
          </a:p>
        </p:txBody>
      </p:sp>
    </p:spTree>
    <p:extLst>
      <p:ext uri="{BB962C8B-B14F-4D97-AF65-F5344CB8AC3E}">
        <p14:creationId xmlns:p14="http://schemas.microsoft.com/office/powerpoint/2010/main" val="1418589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04C85-0624-2453-52F3-E888B1D97977}"/>
              </a:ext>
            </a:extLst>
          </p:cNvPr>
          <p:cNvSpPr>
            <a:spLocks noGrp="1"/>
          </p:cNvSpPr>
          <p:nvPr>
            <p:ph type="title"/>
          </p:nvPr>
        </p:nvSpPr>
        <p:spPr/>
        <p:txBody>
          <a:bodyPr/>
          <a:lstStyle/>
          <a:p>
            <a:r>
              <a:rPr lang="en-GB"/>
              <a:t>Click to edit Master title style</a:t>
            </a:r>
            <a:endParaRPr lang="en-NZ"/>
          </a:p>
        </p:txBody>
      </p:sp>
      <p:sp>
        <p:nvSpPr>
          <p:cNvPr id="3" name="Date Placeholder 2">
            <a:extLst>
              <a:ext uri="{FF2B5EF4-FFF2-40B4-BE49-F238E27FC236}">
                <a16:creationId xmlns:a16="http://schemas.microsoft.com/office/drawing/2014/main" id="{985BC7F8-7731-F637-1280-5A2240076314}"/>
              </a:ext>
            </a:extLst>
          </p:cNvPr>
          <p:cNvSpPr>
            <a:spLocks noGrp="1"/>
          </p:cNvSpPr>
          <p:nvPr>
            <p:ph type="dt" sz="half" idx="10"/>
          </p:nvPr>
        </p:nvSpPr>
        <p:spPr/>
        <p:txBody>
          <a:bodyPr/>
          <a:lstStyle/>
          <a:p>
            <a:fld id="{CBBABB64-E65D-44AF-ADCF-74436EBB166F}" type="datetimeFigureOut">
              <a:rPr lang="en-NZ" smtClean="0"/>
              <a:t>26/03/2024</a:t>
            </a:fld>
            <a:endParaRPr lang="en-NZ"/>
          </a:p>
        </p:txBody>
      </p:sp>
      <p:sp>
        <p:nvSpPr>
          <p:cNvPr id="4" name="Footer Placeholder 3">
            <a:extLst>
              <a:ext uri="{FF2B5EF4-FFF2-40B4-BE49-F238E27FC236}">
                <a16:creationId xmlns:a16="http://schemas.microsoft.com/office/drawing/2014/main" id="{6BF1506C-8286-B8B7-90C5-D3287DE21693}"/>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3795F5D7-9B8B-DE7B-4C09-C30CE93897A9}"/>
              </a:ext>
            </a:extLst>
          </p:cNvPr>
          <p:cNvSpPr>
            <a:spLocks noGrp="1"/>
          </p:cNvSpPr>
          <p:nvPr>
            <p:ph type="sldNum" sz="quarter" idx="12"/>
          </p:nvPr>
        </p:nvSpPr>
        <p:spPr/>
        <p:txBody>
          <a:bodyPr/>
          <a:lstStyle/>
          <a:p>
            <a:fld id="{6039C465-13A9-40A8-9947-F63ED45FEDA8}" type="slidenum">
              <a:rPr lang="en-NZ" smtClean="0"/>
              <a:t>‹#›</a:t>
            </a:fld>
            <a:endParaRPr lang="en-NZ"/>
          </a:p>
        </p:txBody>
      </p:sp>
    </p:spTree>
    <p:extLst>
      <p:ext uri="{BB962C8B-B14F-4D97-AF65-F5344CB8AC3E}">
        <p14:creationId xmlns:p14="http://schemas.microsoft.com/office/powerpoint/2010/main" val="3455513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3D4F5A-7156-E53D-CB1F-ECEE8335416F}"/>
              </a:ext>
            </a:extLst>
          </p:cNvPr>
          <p:cNvSpPr>
            <a:spLocks noGrp="1"/>
          </p:cNvSpPr>
          <p:nvPr>
            <p:ph type="dt" sz="half" idx="10"/>
          </p:nvPr>
        </p:nvSpPr>
        <p:spPr/>
        <p:txBody>
          <a:bodyPr/>
          <a:lstStyle/>
          <a:p>
            <a:fld id="{CBBABB64-E65D-44AF-ADCF-74436EBB166F}" type="datetimeFigureOut">
              <a:rPr lang="en-NZ" smtClean="0"/>
              <a:t>26/03/2024</a:t>
            </a:fld>
            <a:endParaRPr lang="en-NZ"/>
          </a:p>
        </p:txBody>
      </p:sp>
      <p:sp>
        <p:nvSpPr>
          <p:cNvPr id="3" name="Footer Placeholder 2">
            <a:extLst>
              <a:ext uri="{FF2B5EF4-FFF2-40B4-BE49-F238E27FC236}">
                <a16:creationId xmlns:a16="http://schemas.microsoft.com/office/drawing/2014/main" id="{E5FE1537-A0B7-4E43-CB45-A23C4AC00D53}"/>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F8B817CE-6888-473D-C9D5-6AA24DC06633}"/>
              </a:ext>
            </a:extLst>
          </p:cNvPr>
          <p:cNvSpPr>
            <a:spLocks noGrp="1"/>
          </p:cNvSpPr>
          <p:nvPr>
            <p:ph type="sldNum" sz="quarter" idx="12"/>
          </p:nvPr>
        </p:nvSpPr>
        <p:spPr/>
        <p:txBody>
          <a:bodyPr/>
          <a:lstStyle/>
          <a:p>
            <a:fld id="{6039C465-13A9-40A8-9947-F63ED45FEDA8}" type="slidenum">
              <a:rPr lang="en-NZ" smtClean="0"/>
              <a:t>‹#›</a:t>
            </a:fld>
            <a:endParaRPr lang="en-NZ"/>
          </a:p>
        </p:txBody>
      </p:sp>
    </p:spTree>
    <p:extLst>
      <p:ext uri="{BB962C8B-B14F-4D97-AF65-F5344CB8AC3E}">
        <p14:creationId xmlns:p14="http://schemas.microsoft.com/office/powerpoint/2010/main" val="1192815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DE5B-2F54-8015-491E-5A55023066D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Z"/>
          </a:p>
        </p:txBody>
      </p:sp>
      <p:sp>
        <p:nvSpPr>
          <p:cNvPr id="3" name="Content Placeholder 2">
            <a:extLst>
              <a:ext uri="{FF2B5EF4-FFF2-40B4-BE49-F238E27FC236}">
                <a16:creationId xmlns:a16="http://schemas.microsoft.com/office/drawing/2014/main" id="{14FE06AB-CF39-0AA7-0DDA-CFF1217BC6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Z"/>
          </a:p>
        </p:txBody>
      </p:sp>
      <p:sp>
        <p:nvSpPr>
          <p:cNvPr id="4" name="Text Placeholder 3">
            <a:extLst>
              <a:ext uri="{FF2B5EF4-FFF2-40B4-BE49-F238E27FC236}">
                <a16:creationId xmlns:a16="http://schemas.microsoft.com/office/drawing/2014/main" id="{B9E4AE42-913F-7AA2-7686-219A48DED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B501BB1-78AA-6087-D4DE-BD4B05A295BC}"/>
              </a:ext>
            </a:extLst>
          </p:cNvPr>
          <p:cNvSpPr>
            <a:spLocks noGrp="1"/>
          </p:cNvSpPr>
          <p:nvPr>
            <p:ph type="dt" sz="half" idx="10"/>
          </p:nvPr>
        </p:nvSpPr>
        <p:spPr/>
        <p:txBody>
          <a:bodyPr/>
          <a:lstStyle/>
          <a:p>
            <a:fld id="{CBBABB64-E65D-44AF-ADCF-74436EBB166F}" type="datetimeFigureOut">
              <a:rPr lang="en-NZ" smtClean="0"/>
              <a:t>26/03/2024</a:t>
            </a:fld>
            <a:endParaRPr lang="en-NZ"/>
          </a:p>
        </p:txBody>
      </p:sp>
      <p:sp>
        <p:nvSpPr>
          <p:cNvPr id="6" name="Footer Placeholder 5">
            <a:extLst>
              <a:ext uri="{FF2B5EF4-FFF2-40B4-BE49-F238E27FC236}">
                <a16:creationId xmlns:a16="http://schemas.microsoft.com/office/drawing/2014/main" id="{E9E8BE3D-517F-5D29-C55D-2650AF5F8321}"/>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AF1C442B-1DEF-74AA-C9BB-83C91E1552B8}"/>
              </a:ext>
            </a:extLst>
          </p:cNvPr>
          <p:cNvSpPr>
            <a:spLocks noGrp="1"/>
          </p:cNvSpPr>
          <p:nvPr>
            <p:ph type="sldNum" sz="quarter" idx="12"/>
          </p:nvPr>
        </p:nvSpPr>
        <p:spPr/>
        <p:txBody>
          <a:bodyPr/>
          <a:lstStyle/>
          <a:p>
            <a:fld id="{6039C465-13A9-40A8-9947-F63ED45FEDA8}" type="slidenum">
              <a:rPr lang="en-NZ" smtClean="0"/>
              <a:t>‹#›</a:t>
            </a:fld>
            <a:endParaRPr lang="en-NZ"/>
          </a:p>
        </p:txBody>
      </p:sp>
    </p:spTree>
    <p:extLst>
      <p:ext uri="{BB962C8B-B14F-4D97-AF65-F5344CB8AC3E}">
        <p14:creationId xmlns:p14="http://schemas.microsoft.com/office/powerpoint/2010/main" val="4032505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754CF-D4C0-B3CB-89A1-90CA0D1333D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Z"/>
          </a:p>
        </p:txBody>
      </p:sp>
      <p:sp>
        <p:nvSpPr>
          <p:cNvPr id="3" name="Picture Placeholder 2">
            <a:extLst>
              <a:ext uri="{FF2B5EF4-FFF2-40B4-BE49-F238E27FC236}">
                <a16:creationId xmlns:a16="http://schemas.microsoft.com/office/drawing/2014/main" id="{D0EE5585-1A26-AFBA-D83E-19E0E6CD7F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79CAF0B0-258C-8527-86A6-C070B15967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CBFF382-2D07-B4BF-4A6A-AC5DAEE42C02}"/>
              </a:ext>
            </a:extLst>
          </p:cNvPr>
          <p:cNvSpPr>
            <a:spLocks noGrp="1"/>
          </p:cNvSpPr>
          <p:nvPr>
            <p:ph type="dt" sz="half" idx="10"/>
          </p:nvPr>
        </p:nvSpPr>
        <p:spPr/>
        <p:txBody>
          <a:bodyPr/>
          <a:lstStyle/>
          <a:p>
            <a:fld id="{CBBABB64-E65D-44AF-ADCF-74436EBB166F}" type="datetimeFigureOut">
              <a:rPr lang="en-NZ" smtClean="0"/>
              <a:t>26/03/2024</a:t>
            </a:fld>
            <a:endParaRPr lang="en-NZ"/>
          </a:p>
        </p:txBody>
      </p:sp>
      <p:sp>
        <p:nvSpPr>
          <p:cNvPr id="6" name="Footer Placeholder 5">
            <a:extLst>
              <a:ext uri="{FF2B5EF4-FFF2-40B4-BE49-F238E27FC236}">
                <a16:creationId xmlns:a16="http://schemas.microsoft.com/office/drawing/2014/main" id="{80EE5CBE-640D-87CC-5FF7-1CC67CDCC1D0}"/>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855EC198-C56A-14B7-A36E-0177AC29B91C}"/>
              </a:ext>
            </a:extLst>
          </p:cNvPr>
          <p:cNvSpPr>
            <a:spLocks noGrp="1"/>
          </p:cNvSpPr>
          <p:nvPr>
            <p:ph type="sldNum" sz="quarter" idx="12"/>
          </p:nvPr>
        </p:nvSpPr>
        <p:spPr/>
        <p:txBody>
          <a:bodyPr/>
          <a:lstStyle/>
          <a:p>
            <a:fld id="{6039C465-13A9-40A8-9947-F63ED45FEDA8}" type="slidenum">
              <a:rPr lang="en-NZ" smtClean="0"/>
              <a:t>‹#›</a:t>
            </a:fld>
            <a:endParaRPr lang="en-NZ"/>
          </a:p>
        </p:txBody>
      </p:sp>
    </p:spTree>
    <p:extLst>
      <p:ext uri="{BB962C8B-B14F-4D97-AF65-F5344CB8AC3E}">
        <p14:creationId xmlns:p14="http://schemas.microsoft.com/office/powerpoint/2010/main" val="2108454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5655A8-3235-BA9D-A8D0-9FE7E4DC3F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Z"/>
          </a:p>
        </p:txBody>
      </p:sp>
      <p:sp>
        <p:nvSpPr>
          <p:cNvPr id="3" name="Text Placeholder 2">
            <a:extLst>
              <a:ext uri="{FF2B5EF4-FFF2-40B4-BE49-F238E27FC236}">
                <a16:creationId xmlns:a16="http://schemas.microsoft.com/office/drawing/2014/main" id="{FBC0AB16-399C-2AE0-3928-CBCB2241B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Z"/>
          </a:p>
        </p:txBody>
      </p:sp>
      <p:sp>
        <p:nvSpPr>
          <p:cNvPr id="4" name="Date Placeholder 3">
            <a:extLst>
              <a:ext uri="{FF2B5EF4-FFF2-40B4-BE49-F238E27FC236}">
                <a16:creationId xmlns:a16="http://schemas.microsoft.com/office/drawing/2014/main" id="{345B58D4-209A-C553-2707-39DB154F56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ABB64-E65D-44AF-ADCF-74436EBB166F}" type="datetimeFigureOut">
              <a:rPr lang="en-NZ" smtClean="0"/>
              <a:t>26/03/2024</a:t>
            </a:fld>
            <a:endParaRPr lang="en-NZ"/>
          </a:p>
        </p:txBody>
      </p:sp>
      <p:sp>
        <p:nvSpPr>
          <p:cNvPr id="5" name="Footer Placeholder 4">
            <a:extLst>
              <a:ext uri="{FF2B5EF4-FFF2-40B4-BE49-F238E27FC236}">
                <a16:creationId xmlns:a16="http://schemas.microsoft.com/office/drawing/2014/main" id="{2577A2E0-29E2-EF11-8127-8D35312531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C23A08ED-941E-BDB3-7AD7-305AF7A9B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9C465-13A9-40A8-9947-F63ED45FEDA8}" type="slidenum">
              <a:rPr lang="en-NZ" smtClean="0"/>
              <a:t>‹#›</a:t>
            </a:fld>
            <a:endParaRPr lang="en-NZ"/>
          </a:p>
        </p:txBody>
      </p:sp>
    </p:spTree>
    <p:extLst>
      <p:ext uri="{BB962C8B-B14F-4D97-AF65-F5344CB8AC3E}">
        <p14:creationId xmlns:p14="http://schemas.microsoft.com/office/powerpoint/2010/main" val="547063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reativefabrica.com/product/mma-gloves/"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www.istockphoto.com/illustrations/boxing-glove"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hyperlink" Target="https://www.skysports.com/boxing/news/12183/9818788/mayweather-vs-pacquiao-the-countdown-is-well-and-truly-on" TargetMode="External"/><Relationship Id="rId5" Type="http://schemas.openxmlformats.org/officeDocument/2006/relationships/image" Target="../media/image18.jpg"/><Relationship Id="rId4" Type="http://schemas.openxmlformats.org/officeDocument/2006/relationships/hyperlink" Target="https://shopperinfo.netlify.app/post/ufc-261-ppv-buys-how-many/"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hyperlink" Target="https://pixabay.com/en/dollar-money-profit-revenue-2947948/" TargetMode="External"/><Relationship Id="rId5" Type="http://schemas.openxmlformats.org/officeDocument/2006/relationships/image" Target="../media/image20.jpg"/><Relationship Id="rId4" Type="http://schemas.openxmlformats.org/officeDocument/2006/relationships/hyperlink" Target="https://www.publicdomainpictures.net/en/view-image.php?image=31533&amp;picture=business-graphic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hyperlink" Target="https://dis.um.es/~lopezquesada/documentos/IES_1718/LMSGI/curso/UT4/xhtml/xhtml23/html/iniciosesion.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uml.edu/research/public-opinion/polls/2017/mma.aspx" TargetMode="External"/><Relationship Id="rId2" Type="http://schemas.openxmlformats.org/officeDocument/2006/relationships/hyperlink" Target="https://en.wikipedia.org/wiki/Pay-per-view" TargetMode="External"/><Relationship Id="rId1" Type="http://schemas.openxmlformats.org/officeDocument/2006/relationships/slideLayout" Target="../slideLayouts/slideLayout2.xml"/><Relationship Id="rId4" Type="http://schemas.openxmlformats.org/officeDocument/2006/relationships/hyperlink" Target="https://trends.google.com/trends/explore?date=now%201-d&amp;q=%2Fm%2F016r3g,Boxing&amp;hl=e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publicdomainpictures.net/en/view-image.php?image=287098&amp;picture=boxing-gloves"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ngelo.edu/live/events/56038-microsoft-excel-for-business-2-part-series" TargetMode="External"/><Relationship Id="rId7" Type="http://schemas.openxmlformats.org/officeDocument/2006/relationships/hyperlink" Target="https://accesoinfohistoria.blogspot.com/" TargetMode="Externa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www.pngall.com/python-programming-language-png/download/50248"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rawpixel.com/search/competitive" TargetMode="External"/><Relationship Id="rId2" Type="http://schemas.openxmlformats.org/officeDocument/2006/relationships/image" Target="../media/image8.1"/><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https://openclipart.org/detail/3699/female-symbol" TargetMode="External"/><Relationship Id="rId5" Type="http://schemas.openxmlformats.org/officeDocument/2006/relationships/image" Target="../media/image12.png"/><Relationship Id="rId4" Type="http://schemas.openxmlformats.org/officeDocument/2006/relationships/hyperlink" Target="https://openclipart.org/detail/3698/key-west---mallory---square-by-nkinkade-177733"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hyperlink" Target="https://freepngimg.com/png/69608-silhouette-banknote-icons-money-computer-logo" TargetMode="Externa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https://creativecommons.org/licenses/by-nc/3.0/" TargetMode="External"/><Relationship Id="rId4" Type="http://schemas.openxmlformats.org/officeDocument/2006/relationships/hyperlink" Target="https://freepngimg.com/png/3906-money-png-imag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D0F9-D00D-B5C8-07F1-745A2487ACA5}"/>
              </a:ext>
            </a:extLst>
          </p:cNvPr>
          <p:cNvSpPr>
            <a:spLocks noGrp="1"/>
          </p:cNvSpPr>
          <p:nvPr>
            <p:ph type="ctrTitle"/>
          </p:nvPr>
        </p:nvSpPr>
        <p:spPr/>
        <p:txBody>
          <a:bodyPr>
            <a:normAutofit fontScale="90000"/>
          </a:bodyPr>
          <a:lstStyle/>
          <a:p>
            <a:r>
              <a:rPr lang="en-GB"/>
              <a:t>Which sport should our company put our effort towards?</a:t>
            </a:r>
            <a:endParaRPr lang="en-NZ" dirty="0"/>
          </a:p>
        </p:txBody>
      </p:sp>
      <p:sp>
        <p:nvSpPr>
          <p:cNvPr id="3" name="Subtitle 2">
            <a:extLst>
              <a:ext uri="{FF2B5EF4-FFF2-40B4-BE49-F238E27FC236}">
                <a16:creationId xmlns:a16="http://schemas.microsoft.com/office/drawing/2014/main" id="{E8A84BF4-64BC-802A-8E7E-BA407ED31DBD}"/>
              </a:ext>
            </a:extLst>
          </p:cNvPr>
          <p:cNvSpPr>
            <a:spLocks noGrp="1"/>
          </p:cNvSpPr>
          <p:nvPr>
            <p:ph type="subTitle" idx="1"/>
          </p:nvPr>
        </p:nvSpPr>
        <p:spPr/>
        <p:txBody>
          <a:bodyPr/>
          <a:lstStyle/>
          <a:p>
            <a:endParaRPr lang="en-GB"/>
          </a:p>
          <a:p>
            <a:r>
              <a:rPr lang="en-GB"/>
              <a:t>MMA or BOXING?</a:t>
            </a:r>
            <a:endParaRPr lang="en-NZ" dirty="0"/>
          </a:p>
        </p:txBody>
      </p:sp>
      <p:sp>
        <p:nvSpPr>
          <p:cNvPr id="4" name="TextBox 3">
            <a:extLst>
              <a:ext uri="{FF2B5EF4-FFF2-40B4-BE49-F238E27FC236}">
                <a16:creationId xmlns:a16="http://schemas.microsoft.com/office/drawing/2014/main" id="{99F46D83-9940-72BA-4F9E-95550823A26A}"/>
              </a:ext>
            </a:extLst>
          </p:cNvPr>
          <p:cNvSpPr txBox="1"/>
          <p:nvPr/>
        </p:nvSpPr>
        <p:spPr>
          <a:xfrm>
            <a:off x="5161288" y="5349875"/>
            <a:ext cx="1869423" cy="369332"/>
          </a:xfrm>
          <a:prstGeom prst="rect">
            <a:avLst/>
          </a:prstGeom>
          <a:noFill/>
        </p:spPr>
        <p:txBody>
          <a:bodyPr wrap="none" rtlCol="0">
            <a:spAutoFit/>
          </a:bodyPr>
          <a:lstStyle/>
          <a:p>
            <a:r>
              <a:rPr lang="en-GB"/>
              <a:t>Jinda (Jesse) Phan</a:t>
            </a:r>
            <a:endParaRPr lang="en-NZ" dirty="0"/>
          </a:p>
        </p:txBody>
      </p:sp>
      <p:pic>
        <p:nvPicPr>
          <p:cNvPr id="8" name="Picture 7" descr="A pair of boxing gloves">
            <a:extLst>
              <a:ext uri="{FF2B5EF4-FFF2-40B4-BE49-F238E27FC236}">
                <a16:creationId xmlns:a16="http://schemas.microsoft.com/office/drawing/2014/main" id="{725F4E29-332B-FBB2-7E8C-47FC44E024B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73496" y="3093585"/>
            <a:ext cx="4015926" cy="2672668"/>
          </a:xfrm>
          <a:prstGeom prst="rect">
            <a:avLst/>
          </a:prstGeom>
        </p:spPr>
      </p:pic>
      <p:pic>
        <p:nvPicPr>
          <p:cNvPr id="10" name="Picture 9" descr="A pair of red boxing gloves">
            <a:extLst>
              <a:ext uri="{FF2B5EF4-FFF2-40B4-BE49-F238E27FC236}">
                <a16:creationId xmlns:a16="http://schemas.microsoft.com/office/drawing/2014/main" id="{6E875836-0AF4-0EFC-AAE1-3141C9E5826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517372" y="3698986"/>
            <a:ext cx="2150628" cy="1461865"/>
          </a:xfrm>
          <a:prstGeom prst="rect">
            <a:avLst/>
          </a:prstGeom>
        </p:spPr>
      </p:pic>
    </p:spTree>
    <p:extLst>
      <p:ext uri="{BB962C8B-B14F-4D97-AF65-F5344CB8AC3E}">
        <p14:creationId xmlns:p14="http://schemas.microsoft.com/office/powerpoint/2010/main" val="33894311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9EBC61-0768-60D5-79C9-D798D6D6E141}"/>
              </a:ext>
            </a:extLst>
          </p:cNvPr>
          <p:cNvSpPr>
            <a:spLocks noGrp="1"/>
          </p:cNvSpPr>
          <p:nvPr>
            <p:ph type="title"/>
          </p:nvPr>
        </p:nvSpPr>
        <p:spPr>
          <a:xfrm>
            <a:off x="1008184" y="174032"/>
            <a:ext cx="10175631" cy="1111843"/>
          </a:xfrm>
        </p:spPr>
        <p:txBody>
          <a:bodyPr anchor="ctr">
            <a:normAutofit/>
          </a:bodyPr>
          <a:lstStyle/>
          <a:p>
            <a:pPr algn="ctr"/>
            <a:r>
              <a:rPr lang="en-GB" sz="4000" dirty="0"/>
              <a:t>PPV for MMA vs Boxing</a:t>
            </a:r>
            <a:endParaRPr lang="en-NZ" sz="4000" dirty="0"/>
          </a:p>
        </p:txBody>
      </p:sp>
      <p:sp>
        <p:nvSpPr>
          <p:cNvPr id="9" name="Content Placeholder 8">
            <a:extLst>
              <a:ext uri="{FF2B5EF4-FFF2-40B4-BE49-F238E27FC236}">
                <a16:creationId xmlns:a16="http://schemas.microsoft.com/office/drawing/2014/main" id="{27F01E2E-799D-F2DA-7B0D-050F85D777C7}"/>
              </a:ext>
            </a:extLst>
          </p:cNvPr>
          <p:cNvSpPr>
            <a:spLocks noGrp="1"/>
          </p:cNvSpPr>
          <p:nvPr>
            <p:ph idx="1"/>
          </p:nvPr>
        </p:nvSpPr>
        <p:spPr>
          <a:xfrm>
            <a:off x="1008184" y="1459907"/>
            <a:ext cx="10175630" cy="767904"/>
          </a:xfrm>
        </p:spPr>
        <p:txBody>
          <a:bodyPr anchor="ctr">
            <a:normAutofit fontScale="70000" lnSpcReduction="20000"/>
          </a:bodyPr>
          <a:lstStyle/>
          <a:p>
            <a:pPr algn="ctr"/>
            <a:r>
              <a:rPr lang="en-GB" sz="2000" dirty="0"/>
              <a:t>Both sports have roughly the same average PPV buys currently, however the UFC (the premier MMA organisation with around 80% of the market) is increasing its PPV sales faster than Boxing. </a:t>
            </a:r>
          </a:p>
          <a:p>
            <a:pPr algn="ctr"/>
            <a:r>
              <a:rPr lang="en-GB" sz="2000" dirty="0"/>
              <a:t>The UFC is increasing its PPV buys by roughly 1400 PPV buys per month, while boxing is increasing by only 326 PPV buys per month. </a:t>
            </a:r>
            <a:endParaRPr lang="en-US" sz="2000" dirty="0"/>
          </a:p>
        </p:txBody>
      </p:sp>
      <p:pic>
        <p:nvPicPr>
          <p:cNvPr id="5" name="Content Placeholder 4" descr="A group of graphs showing different types of graphs&#10;&#10;Description automatically generated with medium confidence">
            <a:extLst>
              <a:ext uri="{FF2B5EF4-FFF2-40B4-BE49-F238E27FC236}">
                <a16:creationId xmlns:a16="http://schemas.microsoft.com/office/drawing/2014/main" id="{1DA9BF4F-79AC-8C1D-A4C7-D191CDC377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186" y="2405149"/>
            <a:ext cx="7683531" cy="3899393"/>
          </a:xfrm>
          <a:prstGeom prst="rect">
            <a:avLst/>
          </a:prstGeom>
        </p:spPr>
      </p:pic>
      <p:pic>
        <p:nvPicPr>
          <p:cNvPr id="8" name="Picture 7" descr="A person with glasses and a black background&#10;&#10;Description automatically generated">
            <a:extLst>
              <a:ext uri="{FF2B5EF4-FFF2-40B4-BE49-F238E27FC236}">
                <a16:creationId xmlns:a16="http://schemas.microsoft.com/office/drawing/2014/main" id="{90054C96-28FE-B630-8A06-1EAEB084784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3548330"/>
            <a:ext cx="2867608" cy="1613030"/>
          </a:xfrm>
          <a:prstGeom prst="rect">
            <a:avLst/>
          </a:prstGeom>
        </p:spPr>
      </p:pic>
      <p:pic>
        <p:nvPicPr>
          <p:cNvPr id="13" name="Picture 12" descr="Two men standing in front of a lit up sign&#10;&#10;Description automatically generated">
            <a:extLst>
              <a:ext uri="{FF2B5EF4-FFF2-40B4-BE49-F238E27FC236}">
                <a16:creationId xmlns:a16="http://schemas.microsoft.com/office/drawing/2014/main" id="{98E67DF5-05C5-6E63-4F7C-D7390267B0D5}"/>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475531" y="3590838"/>
            <a:ext cx="2716469" cy="1528014"/>
          </a:xfrm>
          <a:prstGeom prst="rect">
            <a:avLst/>
          </a:prstGeom>
        </p:spPr>
      </p:pic>
    </p:spTree>
    <p:extLst>
      <p:ext uri="{BB962C8B-B14F-4D97-AF65-F5344CB8AC3E}">
        <p14:creationId xmlns:p14="http://schemas.microsoft.com/office/powerpoint/2010/main" val="4733634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5B5E8C-E4DC-0EAA-1698-D3794A65A7E8}"/>
              </a:ext>
            </a:extLst>
          </p:cNvPr>
          <p:cNvSpPr>
            <a:spLocks noGrp="1"/>
          </p:cNvSpPr>
          <p:nvPr>
            <p:ph type="title"/>
          </p:nvPr>
        </p:nvSpPr>
        <p:spPr>
          <a:xfrm>
            <a:off x="1008184" y="174032"/>
            <a:ext cx="10175631" cy="1111843"/>
          </a:xfrm>
        </p:spPr>
        <p:txBody>
          <a:bodyPr anchor="ctr">
            <a:normAutofit/>
          </a:bodyPr>
          <a:lstStyle/>
          <a:p>
            <a:pPr algn="ctr"/>
            <a:r>
              <a:rPr lang="en-GB" sz="4000"/>
              <a:t>Revenue for MMA vs Boxing</a:t>
            </a:r>
            <a:endParaRPr lang="en-NZ" sz="4000" dirty="0"/>
          </a:p>
        </p:txBody>
      </p:sp>
      <p:sp>
        <p:nvSpPr>
          <p:cNvPr id="9" name="Content Placeholder 8">
            <a:extLst>
              <a:ext uri="{FF2B5EF4-FFF2-40B4-BE49-F238E27FC236}">
                <a16:creationId xmlns:a16="http://schemas.microsoft.com/office/drawing/2014/main" id="{EAF1DE98-216E-60FC-F6E2-0AA832BF7840}"/>
              </a:ext>
            </a:extLst>
          </p:cNvPr>
          <p:cNvSpPr>
            <a:spLocks noGrp="1"/>
          </p:cNvSpPr>
          <p:nvPr>
            <p:ph idx="1"/>
          </p:nvPr>
        </p:nvSpPr>
        <p:spPr>
          <a:xfrm>
            <a:off x="1008184" y="1459906"/>
            <a:ext cx="10175630" cy="945243"/>
          </a:xfrm>
        </p:spPr>
        <p:txBody>
          <a:bodyPr anchor="ctr">
            <a:normAutofit fontScale="55000" lnSpcReduction="20000"/>
          </a:bodyPr>
          <a:lstStyle/>
          <a:p>
            <a:pPr algn="ctr"/>
            <a:r>
              <a:rPr lang="en-GB" sz="2000"/>
              <a:t>The revenue of UFC events is lower than the revenue for boxing events over 1m PPVs, on average. I could not find any conclusive data on events below 1m PPV buys for boxing, so I had to make do. </a:t>
            </a:r>
          </a:p>
          <a:p>
            <a:pPr algn="ctr"/>
            <a:r>
              <a:rPr lang="en-GB" sz="2000"/>
              <a:t>Boxing and the UFC are both increasing their revenue by an average of $100k USD per year, with boxing (1m PPV) averaging around $134k and the UFC (all events listed) averaging $107k per year. </a:t>
            </a:r>
          </a:p>
          <a:p>
            <a:pPr algn="ctr"/>
            <a:r>
              <a:rPr lang="en-GB" sz="2000"/>
              <a:t>Per event, even if the UFC gets less PPV, they do earn more. </a:t>
            </a:r>
            <a:endParaRPr lang="en-US" sz="2000" dirty="0"/>
          </a:p>
        </p:txBody>
      </p:sp>
      <p:pic>
        <p:nvPicPr>
          <p:cNvPr id="5" name="Content Placeholder 4" descr="A group of graphs showing different types of graphs&#10;&#10;Description automatically generated with medium confidence">
            <a:extLst>
              <a:ext uri="{FF2B5EF4-FFF2-40B4-BE49-F238E27FC236}">
                <a16:creationId xmlns:a16="http://schemas.microsoft.com/office/drawing/2014/main" id="{C0474D84-0768-3F0E-49CD-9D3AA462C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186" y="2405149"/>
            <a:ext cx="7683531" cy="3899393"/>
          </a:xfrm>
          <a:prstGeom prst="rect">
            <a:avLst/>
          </a:prstGeom>
        </p:spPr>
      </p:pic>
      <p:pic>
        <p:nvPicPr>
          <p:cNvPr id="13" name="Picture 12" descr="A graph of a bar graph&#10;&#10;Description automatically generated with medium confidence">
            <a:extLst>
              <a:ext uri="{FF2B5EF4-FFF2-40B4-BE49-F238E27FC236}">
                <a16:creationId xmlns:a16="http://schemas.microsoft.com/office/drawing/2014/main" id="{CB2808C3-C8E4-179A-97E0-B2EAEE2645E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72926" y="3631300"/>
            <a:ext cx="2064573" cy="1447090"/>
          </a:xfrm>
          <a:prstGeom prst="rect">
            <a:avLst/>
          </a:prstGeom>
        </p:spPr>
      </p:pic>
      <p:pic>
        <p:nvPicPr>
          <p:cNvPr id="15" name="Picture 14" descr="A hand holding a dollar sign&#10;&#10;Description automatically generated">
            <a:extLst>
              <a:ext uri="{FF2B5EF4-FFF2-40B4-BE49-F238E27FC236}">
                <a16:creationId xmlns:a16="http://schemas.microsoft.com/office/drawing/2014/main" id="{495683AC-09C5-69EF-FF76-84475D89479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642342" y="3631300"/>
            <a:ext cx="2170635" cy="1447090"/>
          </a:xfrm>
          <a:prstGeom prst="rect">
            <a:avLst/>
          </a:prstGeom>
        </p:spPr>
      </p:pic>
    </p:spTree>
    <p:extLst>
      <p:ext uri="{BB962C8B-B14F-4D97-AF65-F5344CB8AC3E}">
        <p14:creationId xmlns:p14="http://schemas.microsoft.com/office/powerpoint/2010/main" val="19672028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DB4BE8-DDBD-7FB3-10D8-152B6D08B558}"/>
              </a:ext>
            </a:extLst>
          </p:cNvPr>
          <p:cNvSpPr>
            <a:spLocks noGrp="1"/>
          </p:cNvSpPr>
          <p:nvPr>
            <p:ph type="title"/>
          </p:nvPr>
        </p:nvSpPr>
        <p:spPr>
          <a:xfrm>
            <a:off x="1008184" y="174032"/>
            <a:ext cx="10175631" cy="1111843"/>
          </a:xfrm>
        </p:spPr>
        <p:txBody>
          <a:bodyPr anchor="ctr">
            <a:normAutofit/>
          </a:bodyPr>
          <a:lstStyle/>
          <a:p>
            <a:pPr algn="ctr"/>
            <a:r>
              <a:rPr lang="en-GB" sz="4000"/>
              <a:t>Search Interest and MMA vs Boxing</a:t>
            </a:r>
            <a:endParaRPr lang="en-NZ" sz="4000" dirty="0"/>
          </a:p>
        </p:txBody>
      </p:sp>
      <p:sp>
        <p:nvSpPr>
          <p:cNvPr id="9" name="Content Placeholder 8">
            <a:extLst>
              <a:ext uri="{FF2B5EF4-FFF2-40B4-BE49-F238E27FC236}">
                <a16:creationId xmlns:a16="http://schemas.microsoft.com/office/drawing/2014/main" id="{C7CD934F-7962-1B7F-136D-666E906370FE}"/>
              </a:ext>
            </a:extLst>
          </p:cNvPr>
          <p:cNvSpPr>
            <a:spLocks noGrp="1"/>
          </p:cNvSpPr>
          <p:nvPr>
            <p:ph idx="1"/>
          </p:nvPr>
        </p:nvSpPr>
        <p:spPr>
          <a:xfrm>
            <a:off x="1008184" y="1459907"/>
            <a:ext cx="10175630" cy="767904"/>
          </a:xfrm>
        </p:spPr>
        <p:txBody>
          <a:bodyPr anchor="ctr">
            <a:normAutofit fontScale="92500" lnSpcReduction="20000"/>
          </a:bodyPr>
          <a:lstStyle/>
          <a:p>
            <a:pPr algn="ctr"/>
            <a:r>
              <a:rPr lang="en-GB" sz="2000"/>
              <a:t>Both sports have similar relative interest currently, and while boxing’s interest have remained stable, the UFC’s interest have grown rapidly since 2004. This shows an upslope in UFC related content, and an area that would likely benefit from more media. </a:t>
            </a:r>
            <a:endParaRPr lang="en-US" sz="2000" dirty="0"/>
          </a:p>
        </p:txBody>
      </p:sp>
      <p:pic>
        <p:nvPicPr>
          <p:cNvPr id="5" name="Content Placeholder 4" descr="A graph with blue and orange lines&#10;&#10;Description automatically generated">
            <a:extLst>
              <a:ext uri="{FF2B5EF4-FFF2-40B4-BE49-F238E27FC236}">
                <a16:creationId xmlns:a16="http://schemas.microsoft.com/office/drawing/2014/main" id="{3CC94509-A182-04DF-681F-8B1322A258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186" y="2405149"/>
            <a:ext cx="7683531" cy="3899393"/>
          </a:xfrm>
          <a:prstGeom prst="rect">
            <a:avLst/>
          </a:prstGeom>
        </p:spPr>
      </p:pic>
      <p:pic>
        <p:nvPicPr>
          <p:cNvPr id="17" name="Picture 16" descr="A colorful letter g&#10;&#10;Description automatically generated">
            <a:extLst>
              <a:ext uri="{FF2B5EF4-FFF2-40B4-BE49-F238E27FC236}">
                <a16:creationId xmlns:a16="http://schemas.microsoft.com/office/drawing/2014/main" id="{FC107BF5-40F3-880D-D504-B25D0250C0A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2420" y="2983245"/>
            <a:ext cx="2743200" cy="2743200"/>
          </a:xfrm>
          <a:prstGeom prst="rect">
            <a:avLst/>
          </a:prstGeom>
        </p:spPr>
      </p:pic>
      <p:pic>
        <p:nvPicPr>
          <p:cNvPr id="19" name="Picture 18" descr="A colorful letter g&#10;&#10;Description automatically generated">
            <a:extLst>
              <a:ext uri="{FF2B5EF4-FFF2-40B4-BE49-F238E27FC236}">
                <a16:creationId xmlns:a16="http://schemas.microsoft.com/office/drawing/2014/main" id="{FBAD24A7-863A-EB30-725A-8A5E1CD8B0B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360283" y="2983245"/>
            <a:ext cx="2743200" cy="2743200"/>
          </a:xfrm>
          <a:prstGeom prst="rect">
            <a:avLst/>
          </a:prstGeom>
        </p:spPr>
      </p:pic>
    </p:spTree>
    <p:extLst>
      <p:ext uri="{BB962C8B-B14F-4D97-AF65-F5344CB8AC3E}">
        <p14:creationId xmlns:p14="http://schemas.microsoft.com/office/powerpoint/2010/main" val="39488367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E3BF3-81F7-A8AA-4422-7556FD07C35B}"/>
              </a:ext>
            </a:extLst>
          </p:cNvPr>
          <p:cNvSpPr>
            <a:spLocks noGrp="1"/>
          </p:cNvSpPr>
          <p:nvPr>
            <p:ph type="title"/>
          </p:nvPr>
        </p:nvSpPr>
        <p:spPr/>
        <p:txBody>
          <a:bodyPr/>
          <a:lstStyle/>
          <a:p>
            <a:r>
              <a:rPr lang="en-GB" dirty="0"/>
              <a:t>Direction</a:t>
            </a:r>
            <a:endParaRPr lang="en-NZ" dirty="0"/>
          </a:p>
        </p:txBody>
      </p:sp>
      <p:sp>
        <p:nvSpPr>
          <p:cNvPr id="3" name="Content Placeholder 2">
            <a:extLst>
              <a:ext uri="{FF2B5EF4-FFF2-40B4-BE49-F238E27FC236}">
                <a16:creationId xmlns:a16="http://schemas.microsoft.com/office/drawing/2014/main" id="{8B382117-614B-CA3C-4F57-41D314592307}"/>
              </a:ext>
            </a:extLst>
          </p:cNvPr>
          <p:cNvSpPr>
            <a:spLocks noGrp="1"/>
          </p:cNvSpPr>
          <p:nvPr>
            <p:ph idx="1"/>
          </p:nvPr>
        </p:nvSpPr>
        <p:spPr/>
        <p:txBody>
          <a:bodyPr/>
          <a:lstStyle/>
          <a:p>
            <a:r>
              <a:rPr lang="en-GB" dirty="0"/>
              <a:t>Based on the analysis, I believe that both Boxing and MMA are viable options for our media companies.</a:t>
            </a:r>
          </a:p>
          <a:p>
            <a:r>
              <a:rPr lang="en-NZ" dirty="0"/>
              <a:t>All age groups, all genders measured, and overall fans are more interested in boxing and with more fans, could mean more profits.</a:t>
            </a:r>
          </a:p>
          <a:p>
            <a:r>
              <a:rPr lang="en-NZ" dirty="0"/>
              <a:t>However, revenue, PPV and search interest show that MMA is growing at a faster rate, and to invest early could mean more profit. </a:t>
            </a:r>
          </a:p>
          <a:p>
            <a:r>
              <a:rPr lang="en-NZ" dirty="0"/>
              <a:t>Fans like both sports similarly throughout all income brackets</a:t>
            </a:r>
          </a:p>
        </p:txBody>
      </p:sp>
    </p:spTree>
    <p:extLst>
      <p:ext uri="{BB962C8B-B14F-4D97-AF65-F5344CB8AC3E}">
        <p14:creationId xmlns:p14="http://schemas.microsoft.com/office/powerpoint/2010/main" val="4199837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A930-61D7-624F-D12B-D338B8EF73A7}"/>
              </a:ext>
            </a:extLst>
          </p:cNvPr>
          <p:cNvSpPr>
            <a:spLocks noGrp="1"/>
          </p:cNvSpPr>
          <p:nvPr>
            <p:ph type="title"/>
          </p:nvPr>
        </p:nvSpPr>
        <p:spPr/>
        <p:txBody>
          <a:bodyPr/>
          <a:lstStyle/>
          <a:p>
            <a:r>
              <a:rPr lang="en-GB" dirty="0"/>
              <a:t>References/Data Resources</a:t>
            </a:r>
            <a:endParaRPr lang="en-NZ" dirty="0"/>
          </a:p>
        </p:txBody>
      </p:sp>
      <p:sp>
        <p:nvSpPr>
          <p:cNvPr id="3" name="Content Placeholder 2">
            <a:extLst>
              <a:ext uri="{FF2B5EF4-FFF2-40B4-BE49-F238E27FC236}">
                <a16:creationId xmlns:a16="http://schemas.microsoft.com/office/drawing/2014/main" id="{B934CD0C-9127-C7E8-F876-DE9ED8FAACC1}"/>
              </a:ext>
            </a:extLst>
          </p:cNvPr>
          <p:cNvSpPr>
            <a:spLocks noGrp="1"/>
          </p:cNvSpPr>
          <p:nvPr>
            <p:ph idx="1"/>
          </p:nvPr>
        </p:nvSpPr>
        <p:spPr/>
        <p:txBody>
          <a:bodyPr/>
          <a:lstStyle/>
          <a:p>
            <a:r>
              <a:rPr lang="en-GB" dirty="0"/>
              <a:t>Wikipedia (</a:t>
            </a:r>
            <a:r>
              <a:rPr lang="en-GB" dirty="0" err="1"/>
              <a:t>n.d</a:t>
            </a:r>
            <a:r>
              <a:rPr lang="en-GB" dirty="0"/>
              <a:t>). </a:t>
            </a:r>
            <a:r>
              <a:rPr lang="en-GB" i="1" dirty="0"/>
              <a:t>Pay-per-view </a:t>
            </a:r>
            <a:r>
              <a:rPr lang="en-GB" dirty="0"/>
              <a:t>[Data Set]. </a:t>
            </a:r>
            <a:r>
              <a:rPr lang="en-GB" dirty="0">
                <a:hlinkClick r:id="rId2"/>
              </a:rPr>
              <a:t>https://en.wikipedia.org/wiki/Pay-per-view</a:t>
            </a:r>
            <a:r>
              <a:rPr lang="en-GB" dirty="0"/>
              <a:t> [Retrieved 24/03/2024]</a:t>
            </a:r>
          </a:p>
          <a:p>
            <a:r>
              <a:rPr lang="en-GB" dirty="0"/>
              <a:t>Dyck, J.J. (2017). </a:t>
            </a:r>
            <a:r>
              <a:rPr lang="en-GB" i="1" dirty="0"/>
              <a:t>Survey: MMA, boxing reaching new generation of sports fans. </a:t>
            </a:r>
            <a:r>
              <a:rPr lang="en-GB" dirty="0">
                <a:hlinkClick r:id="rId3"/>
              </a:rPr>
              <a:t>https://www.uml.edu/research/public-opinion/polls/2017/mma.aspx</a:t>
            </a:r>
            <a:endParaRPr lang="en-GB" dirty="0"/>
          </a:p>
          <a:p>
            <a:r>
              <a:rPr lang="en-GB" dirty="0"/>
              <a:t>Google (</a:t>
            </a:r>
            <a:r>
              <a:rPr lang="en-GB" dirty="0" err="1"/>
              <a:t>n.d</a:t>
            </a:r>
            <a:r>
              <a:rPr lang="en-GB" dirty="0"/>
              <a:t>). </a:t>
            </a:r>
            <a:r>
              <a:rPr lang="en-GB" i="1" dirty="0"/>
              <a:t>Ultimate Fighting Championship, Boxing – Explore – Google Trends.</a:t>
            </a:r>
            <a:r>
              <a:rPr lang="en-GB" dirty="0"/>
              <a:t> </a:t>
            </a:r>
            <a:r>
              <a:rPr lang="en-GB" dirty="0">
                <a:hlinkClick r:id="rId4"/>
              </a:rPr>
              <a:t>https://trends.google.com/trends/explore?date=now%201-d&amp;q=%2Fm%2F016r3g,Boxing&amp;hl=en</a:t>
            </a:r>
            <a:r>
              <a:rPr lang="en-GB" dirty="0"/>
              <a:t> [Retrieved 24/03/2024]</a:t>
            </a:r>
            <a:endParaRPr lang="en-NZ" dirty="0"/>
          </a:p>
        </p:txBody>
      </p:sp>
    </p:spTree>
    <p:extLst>
      <p:ext uri="{BB962C8B-B14F-4D97-AF65-F5344CB8AC3E}">
        <p14:creationId xmlns:p14="http://schemas.microsoft.com/office/powerpoint/2010/main" val="18513620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4FE4C2-C85F-4BF8-EBD4-8C21B9C112F4}"/>
              </a:ext>
            </a:extLst>
          </p:cNvPr>
          <p:cNvSpPr>
            <a:spLocks noGrp="1"/>
          </p:cNvSpPr>
          <p:nvPr>
            <p:ph type="title"/>
          </p:nvPr>
        </p:nvSpPr>
        <p:spPr>
          <a:xfrm>
            <a:off x="836679" y="723898"/>
            <a:ext cx="6002110" cy="1495425"/>
          </a:xfrm>
        </p:spPr>
        <p:txBody>
          <a:bodyPr>
            <a:normAutofit/>
          </a:bodyPr>
          <a:lstStyle/>
          <a:p>
            <a:r>
              <a:rPr lang="en-GB" sz="4000" b="1"/>
              <a:t>Why</a:t>
            </a:r>
            <a:r>
              <a:rPr lang="en-GB" sz="4000"/>
              <a:t>?</a:t>
            </a:r>
            <a:endParaRPr lang="en-NZ" sz="4000"/>
          </a:p>
        </p:txBody>
      </p:sp>
      <p:sp>
        <p:nvSpPr>
          <p:cNvPr id="3" name="Content Placeholder 2">
            <a:extLst>
              <a:ext uri="{FF2B5EF4-FFF2-40B4-BE49-F238E27FC236}">
                <a16:creationId xmlns:a16="http://schemas.microsoft.com/office/drawing/2014/main" id="{B81DE3C6-440B-5096-CF44-0D8064A0CEEE}"/>
              </a:ext>
            </a:extLst>
          </p:cNvPr>
          <p:cNvSpPr>
            <a:spLocks noGrp="1"/>
          </p:cNvSpPr>
          <p:nvPr>
            <p:ph idx="1"/>
          </p:nvPr>
        </p:nvSpPr>
        <p:spPr>
          <a:xfrm>
            <a:off x="836680" y="2405067"/>
            <a:ext cx="6002110" cy="3729034"/>
          </a:xfrm>
        </p:spPr>
        <p:txBody>
          <a:bodyPr>
            <a:normAutofit/>
          </a:bodyPr>
          <a:lstStyle/>
          <a:p>
            <a:r>
              <a:rPr lang="en-GB" sz="2000"/>
              <a:t>Want to get into a combat sport and get into a niche. </a:t>
            </a:r>
          </a:p>
          <a:p>
            <a:endParaRPr lang="en-GB" sz="2000"/>
          </a:p>
          <a:p>
            <a:r>
              <a:rPr lang="en-GB" sz="2000"/>
              <a:t>Other sports are too competitive with media companies, and going this pathway we can get exclusive media rights</a:t>
            </a:r>
          </a:p>
          <a:p>
            <a:endParaRPr lang="en-GB" sz="2000"/>
          </a:p>
          <a:p>
            <a:r>
              <a:rPr lang="en-GB" sz="2000"/>
              <a:t>Able to earn more money into the company and gain public support</a:t>
            </a:r>
          </a:p>
          <a:p>
            <a:pPr marL="0" indent="0">
              <a:buNone/>
            </a:pPr>
            <a:endParaRPr lang="en-GB" sz="2000"/>
          </a:p>
        </p:txBody>
      </p:sp>
      <p:pic>
        <p:nvPicPr>
          <p:cNvPr id="5" name="Picture 4" descr="A pair of red boxing gloves">
            <a:extLst>
              <a:ext uri="{FF2B5EF4-FFF2-40B4-BE49-F238E27FC236}">
                <a16:creationId xmlns:a16="http://schemas.microsoft.com/office/drawing/2014/main" id="{CB5587C2-F7B0-8DA5-69C1-0918913C8D8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619" r="1907"/>
          <a:stretch/>
        </p:blipFill>
        <p:spPr>
          <a:xfrm>
            <a:off x="7199440" y="10"/>
            <a:ext cx="4992560" cy="6857990"/>
          </a:xfrm>
          <a:prstGeom prst="rect">
            <a:avLst/>
          </a:prstGeom>
          <a:effectLst/>
        </p:spPr>
      </p:pic>
    </p:spTree>
    <p:extLst>
      <p:ext uri="{BB962C8B-B14F-4D97-AF65-F5344CB8AC3E}">
        <p14:creationId xmlns:p14="http://schemas.microsoft.com/office/powerpoint/2010/main" val="39674132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DC09A0A-5EF7-45F4-B8EE-54903540B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C55977-A8E7-9673-80B6-F70DD23D2364}"/>
              </a:ext>
            </a:extLst>
          </p:cNvPr>
          <p:cNvSpPr>
            <a:spLocks noGrp="1"/>
          </p:cNvSpPr>
          <p:nvPr>
            <p:ph type="title"/>
          </p:nvPr>
        </p:nvSpPr>
        <p:spPr>
          <a:xfrm>
            <a:off x="5336238" y="507283"/>
            <a:ext cx="6017562" cy="1544062"/>
          </a:xfrm>
        </p:spPr>
        <p:txBody>
          <a:bodyPr>
            <a:normAutofit/>
          </a:bodyPr>
          <a:lstStyle/>
          <a:p>
            <a:r>
              <a:rPr lang="en-GB" sz="4000" b="1"/>
              <a:t>Tools</a:t>
            </a:r>
            <a:endParaRPr lang="en-NZ" sz="4000" b="1"/>
          </a:p>
        </p:txBody>
      </p:sp>
      <p:pic>
        <p:nvPicPr>
          <p:cNvPr id="5" name="Picture 4" descr="A green sign with white text">
            <a:extLst>
              <a:ext uri="{FF2B5EF4-FFF2-40B4-BE49-F238E27FC236}">
                <a16:creationId xmlns:a16="http://schemas.microsoft.com/office/drawing/2014/main" id="{D38E06CB-B8A9-4CA9-6138-8567B1E1F1E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8740" y="558604"/>
            <a:ext cx="4795285" cy="2397642"/>
          </a:xfrm>
          <a:prstGeom prst="rect">
            <a:avLst/>
          </a:prstGeom>
        </p:spPr>
      </p:pic>
      <p:pic>
        <p:nvPicPr>
          <p:cNvPr id="7" name="Picture 6" descr="A blue and yellow snake logo&#10;&#10;Description automatically generated">
            <a:extLst>
              <a:ext uri="{FF2B5EF4-FFF2-40B4-BE49-F238E27FC236}">
                <a16:creationId xmlns:a16="http://schemas.microsoft.com/office/drawing/2014/main" id="{39439CBA-E1B4-2DD3-6BCF-11D9ED50A3B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95335" y="3659660"/>
            <a:ext cx="2331720" cy="2322647"/>
          </a:xfrm>
          <a:prstGeom prst="rect">
            <a:avLst/>
          </a:prstGeom>
        </p:spPr>
      </p:pic>
      <p:pic>
        <p:nvPicPr>
          <p:cNvPr id="10" name="Picture 9" descr="A red folder with a white letter and a pie chart&#10;&#10;Description automatically generated">
            <a:extLst>
              <a:ext uri="{FF2B5EF4-FFF2-40B4-BE49-F238E27FC236}">
                <a16:creationId xmlns:a16="http://schemas.microsoft.com/office/drawing/2014/main" id="{0AF2E215-0D28-6F70-0519-1709C22E09B0}"/>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2674260" y="3675527"/>
            <a:ext cx="2331720" cy="2290914"/>
          </a:xfrm>
          <a:prstGeom prst="rect">
            <a:avLst/>
          </a:prstGeom>
        </p:spPr>
      </p:pic>
      <p:sp>
        <p:nvSpPr>
          <p:cNvPr id="3" name="Content Placeholder 2">
            <a:extLst>
              <a:ext uri="{FF2B5EF4-FFF2-40B4-BE49-F238E27FC236}">
                <a16:creationId xmlns:a16="http://schemas.microsoft.com/office/drawing/2014/main" id="{C9DCFFC3-3913-74BA-A07B-0AB5A1FD22F4}"/>
              </a:ext>
            </a:extLst>
          </p:cNvPr>
          <p:cNvSpPr>
            <a:spLocks noGrp="1"/>
          </p:cNvSpPr>
          <p:nvPr>
            <p:ph idx="1"/>
          </p:nvPr>
        </p:nvSpPr>
        <p:spPr>
          <a:xfrm>
            <a:off x="5336238" y="2230733"/>
            <a:ext cx="6017562" cy="3946229"/>
          </a:xfrm>
        </p:spPr>
        <p:txBody>
          <a:bodyPr>
            <a:normAutofit/>
          </a:bodyPr>
          <a:lstStyle/>
          <a:p>
            <a:r>
              <a:rPr lang="en-GB" sz="2000"/>
              <a:t>Python:</a:t>
            </a:r>
          </a:p>
          <a:p>
            <a:pPr lvl="1"/>
            <a:r>
              <a:rPr lang="en-GB" sz="2000"/>
              <a:t>Able to create the graphs and scrape the data using the same source</a:t>
            </a:r>
          </a:p>
          <a:p>
            <a:pPr lvl="1"/>
            <a:r>
              <a:rPr lang="en-GB" sz="2000"/>
              <a:t>Create visually appealing graphs easily using Matplotlib and Pandas data frames</a:t>
            </a:r>
          </a:p>
          <a:p>
            <a:r>
              <a:rPr lang="en-NZ" sz="2000"/>
              <a:t>Excel:</a:t>
            </a:r>
          </a:p>
          <a:p>
            <a:pPr lvl="1"/>
            <a:r>
              <a:rPr lang="en-NZ" sz="2000"/>
              <a:t>Use spreadsheets to store data for use in other scripts</a:t>
            </a:r>
          </a:p>
          <a:p>
            <a:r>
              <a:rPr lang="en-NZ" sz="2000"/>
              <a:t>PowerPoint</a:t>
            </a:r>
          </a:p>
          <a:p>
            <a:pPr lvl="1"/>
            <a:r>
              <a:rPr lang="en-NZ" sz="2000"/>
              <a:t>Visualise the data, and share information easily</a:t>
            </a:r>
          </a:p>
        </p:txBody>
      </p:sp>
    </p:spTree>
    <p:extLst>
      <p:ext uri="{BB962C8B-B14F-4D97-AF65-F5344CB8AC3E}">
        <p14:creationId xmlns:p14="http://schemas.microsoft.com/office/powerpoint/2010/main" val="8551048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5829F-0D6E-3432-648A-19AF49855CC8}"/>
              </a:ext>
            </a:extLst>
          </p:cNvPr>
          <p:cNvSpPr>
            <a:spLocks noGrp="1"/>
          </p:cNvSpPr>
          <p:nvPr>
            <p:ph type="title"/>
          </p:nvPr>
        </p:nvSpPr>
        <p:spPr/>
        <p:txBody>
          <a:bodyPr/>
          <a:lstStyle/>
          <a:p>
            <a:r>
              <a:rPr lang="en-GB" dirty="0"/>
              <a:t>Process</a:t>
            </a:r>
            <a:endParaRPr lang="en-NZ" dirty="0"/>
          </a:p>
        </p:txBody>
      </p:sp>
      <p:sp>
        <p:nvSpPr>
          <p:cNvPr id="3" name="Content Placeholder 2">
            <a:extLst>
              <a:ext uri="{FF2B5EF4-FFF2-40B4-BE49-F238E27FC236}">
                <a16:creationId xmlns:a16="http://schemas.microsoft.com/office/drawing/2014/main" id="{F8690C4F-D93B-FF2D-5AE4-5381FF93C9B6}"/>
              </a:ext>
            </a:extLst>
          </p:cNvPr>
          <p:cNvSpPr>
            <a:spLocks noGrp="1"/>
          </p:cNvSpPr>
          <p:nvPr>
            <p:ph idx="1"/>
          </p:nvPr>
        </p:nvSpPr>
        <p:spPr>
          <a:xfrm>
            <a:off x="838200" y="1825625"/>
            <a:ext cx="10515600" cy="4351338"/>
          </a:xfrm>
        </p:spPr>
        <p:txBody>
          <a:bodyPr>
            <a:normAutofit fontScale="92500"/>
          </a:bodyPr>
          <a:lstStyle/>
          <a:p>
            <a:pPr rtl="0">
              <a:spcBef>
                <a:spcPts val="0"/>
              </a:spcBef>
              <a:spcAft>
                <a:spcPts val="0"/>
              </a:spcAft>
            </a:pPr>
            <a:r>
              <a:rPr lang="en-GB" dirty="0"/>
              <a:t>The survey data has already been prepared by UMass Lowell. I used Python to retrieve the Wikipedia data (data was from reputable sources and/or estimations from media companies). To clean the data, I removed the annotations, formatted the date and names, and made sure that values that are not applicable do not show up in the result. </a:t>
            </a:r>
          </a:p>
          <a:p>
            <a:pPr rtl="0">
              <a:spcBef>
                <a:spcPts val="0"/>
              </a:spcBef>
              <a:spcAft>
                <a:spcPts val="0"/>
              </a:spcAft>
            </a:pPr>
            <a:endParaRPr lang="en-GB" dirty="0"/>
          </a:p>
          <a:p>
            <a:pPr rtl="0">
              <a:spcBef>
                <a:spcPts val="0"/>
              </a:spcBef>
              <a:spcAft>
                <a:spcPts val="0"/>
              </a:spcAft>
            </a:pPr>
            <a:r>
              <a:rPr lang="en-GB" dirty="0"/>
              <a:t>Biases have been removed by the survey being anonymous, objective (search and PPV numbers) and credible (cited from reputable sources, and trusted voices in the world i.e. UMass Lowell). The data is as reliable as any other public source, as a lot of the information is kept away from public consumption and therefore, we must rely a lot on estimations. </a:t>
            </a:r>
          </a:p>
          <a:p>
            <a:pPr rtl="0">
              <a:spcBef>
                <a:spcPts val="0"/>
              </a:spcBef>
              <a:spcAft>
                <a:spcPts val="0"/>
              </a:spcAft>
            </a:pPr>
            <a:endParaRPr lang="en-NZ" dirty="0"/>
          </a:p>
        </p:txBody>
      </p:sp>
    </p:spTree>
    <p:extLst>
      <p:ext uri="{BB962C8B-B14F-4D97-AF65-F5344CB8AC3E}">
        <p14:creationId xmlns:p14="http://schemas.microsoft.com/office/powerpoint/2010/main" val="41955606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roup of pie charts&#10;&#10;Description automatically generated">
            <a:extLst>
              <a:ext uri="{FF2B5EF4-FFF2-40B4-BE49-F238E27FC236}">
                <a16:creationId xmlns:a16="http://schemas.microsoft.com/office/drawing/2014/main" id="{63D18C90-A31E-035D-FE3C-B0DCD7BF9F6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889" r="4889"/>
          <a:stretch/>
        </p:blipFill>
        <p:spPr>
          <a:xfrm>
            <a:off x="-1" y="0"/>
            <a:ext cx="12192001" cy="6858000"/>
          </a:xfrm>
          <a:prstGeom prst="rect">
            <a:avLst/>
          </a:prstGeom>
        </p:spPr>
      </p:pic>
    </p:spTree>
    <p:extLst>
      <p:ext uri="{BB962C8B-B14F-4D97-AF65-F5344CB8AC3E}">
        <p14:creationId xmlns:p14="http://schemas.microsoft.com/office/powerpoint/2010/main" val="23070381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hild wearing boxing gloves&#10;&#10;Description automatically generated">
            <a:extLst>
              <a:ext uri="{FF2B5EF4-FFF2-40B4-BE49-F238E27FC236}">
                <a16:creationId xmlns:a16="http://schemas.microsoft.com/office/drawing/2014/main" id="{5B631A81-20AB-E12A-FBEB-47284285CBA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5882" b="-1"/>
          <a:stretch/>
        </p:blipFill>
        <p:spPr>
          <a:xfrm>
            <a:off x="2522356"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758D72-7CEC-75AE-AA07-9C22F15BC078}"/>
              </a:ext>
            </a:extLst>
          </p:cNvPr>
          <p:cNvSpPr>
            <a:spLocks noGrp="1"/>
          </p:cNvSpPr>
          <p:nvPr>
            <p:ph type="title"/>
          </p:nvPr>
        </p:nvSpPr>
        <p:spPr>
          <a:xfrm>
            <a:off x="838200" y="365125"/>
            <a:ext cx="3822189" cy="1899912"/>
          </a:xfrm>
        </p:spPr>
        <p:txBody>
          <a:bodyPr>
            <a:normAutofit/>
          </a:bodyPr>
          <a:lstStyle/>
          <a:p>
            <a:r>
              <a:rPr lang="en-GB" sz="4000"/>
              <a:t>Age and Boxing/MMA</a:t>
            </a:r>
            <a:endParaRPr lang="en-NZ" sz="4000"/>
          </a:p>
        </p:txBody>
      </p:sp>
      <p:sp>
        <p:nvSpPr>
          <p:cNvPr id="3" name="Content Placeholder 2">
            <a:extLst>
              <a:ext uri="{FF2B5EF4-FFF2-40B4-BE49-F238E27FC236}">
                <a16:creationId xmlns:a16="http://schemas.microsoft.com/office/drawing/2014/main" id="{00DF1FC6-7385-5D5C-3BDD-01DE58193C4E}"/>
              </a:ext>
            </a:extLst>
          </p:cNvPr>
          <p:cNvSpPr>
            <a:spLocks noGrp="1"/>
          </p:cNvSpPr>
          <p:nvPr>
            <p:ph idx="1"/>
          </p:nvPr>
        </p:nvSpPr>
        <p:spPr>
          <a:xfrm>
            <a:off x="838200" y="2434201"/>
            <a:ext cx="3822189" cy="3742762"/>
          </a:xfrm>
        </p:spPr>
        <p:txBody>
          <a:bodyPr>
            <a:normAutofit/>
          </a:bodyPr>
          <a:lstStyle/>
          <a:p>
            <a:r>
              <a:rPr lang="en-GB" sz="2000"/>
              <a:t>Younger people are more likely to be fans of MMA and Boxing compared to older people. Boxing tends to have more fans than MMA for all age groups, though only by 2-4%. </a:t>
            </a:r>
            <a:endParaRPr lang="en-NZ" sz="2000"/>
          </a:p>
        </p:txBody>
      </p:sp>
    </p:spTree>
    <p:extLst>
      <p:ext uri="{BB962C8B-B14F-4D97-AF65-F5344CB8AC3E}">
        <p14:creationId xmlns:p14="http://schemas.microsoft.com/office/powerpoint/2010/main" val="27413218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5A488-DDCA-F8CB-48E1-9B18F25BE76F}"/>
              </a:ext>
            </a:extLst>
          </p:cNvPr>
          <p:cNvSpPr>
            <a:spLocks noGrp="1"/>
          </p:cNvSpPr>
          <p:nvPr>
            <p:ph type="title"/>
          </p:nvPr>
        </p:nvSpPr>
        <p:spPr>
          <a:xfrm>
            <a:off x="1008184" y="174032"/>
            <a:ext cx="10175631" cy="1111843"/>
          </a:xfrm>
        </p:spPr>
        <p:txBody>
          <a:bodyPr anchor="ctr">
            <a:normAutofit/>
          </a:bodyPr>
          <a:lstStyle/>
          <a:p>
            <a:pPr algn="ctr"/>
            <a:r>
              <a:rPr lang="en-GB" sz="4000" dirty="0"/>
              <a:t>What percentage of people are fans?</a:t>
            </a:r>
            <a:endParaRPr lang="en-NZ" sz="4000" dirty="0"/>
          </a:p>
        </p:txBody>
      </p:sp>
      <p:sp>
        <p:nvSpPr>
          <p:cNvPr id="17" name="Content Placeholder 8">
            <a:extLst>
              <a:ext uri="{FF2B5EF4-FFF2-40B4-BE49-F238E27FC236}">
                <a16:creationId xmlns:a16="http://schemas.microsoft.com/office/drawing/2014/main" id="{156AA242-8CDB-1449-805B-42BD67AAF173}"/>
              </a:ext>
            </a:extLst>
          </p:cNvPr>
          <p:cNvSpPr>
            <a:spLocks noGrp="1"/>
          </p:cNvSpPr>
          <p:nvPr>
            <p:ph idx="1"/>
          </p:nvPr>
        </p:nvSpPr>
        <p:spPr>
          <a:xfrm>
            <a:off x="1008184" y="1459907"/>
            <a:ext cx="10175630" cy="767904"/>
          </a:xfrm>
        </p:spPr>
        <p:txBody>
          <a:bodyPr anchor="ctr">
            <a:normAutofit/>
          </a:bodyPr>
          <a:lstStyle/>
          <a:p>
            <a:pPr algn="ctr"/>
            <a:r>
              <a:rPr lang="en-GB" sz="2000" dirty="0"/>
              <a:t>28% of Americans are fans of Boxing, while 25% are fans of MMA. This shows an advantage towards Boxing, though only by 3%</a:t>
            </a:r>
            <a:endParaRPr lang="en-US" sz="2000" dirty="0"/>
          </a:p>
        </p:txBody>
      </p:sp>
      <p:pic>
        <p:nvPicPr>
          <p:cNvPr id="5" name="Content Placeholder 4" descr="Pie Chart showing if Americans are fans of MMA and Boxing">
            <a:extLst>
              <a:ext uri="{FF2B5EF4-FFF2-40B4-BE49-F238E27FC236}">
                <a16:creationId xmlns:a16="http://schemas.microsoft.com/office/drawing/2014/main" id="{0386E93D-F143-6E45-D25E-2C152F9C85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186" y="2405149"/>
            <a:ext cx="7683531" cy="3899393"/>
          </a:xfrm>
          <a:prstGeom prst="rect">
            <a:avLst/>
          </a:prstGeom>
        </p:spPr>
      </p:pic>
    </p:spTree>
    <p:extLst>
      <p:ext uri="{BB962C8B-B14F-4D97-AF65-F5344CB8AC3E}">
        <p14:creationId xmlns:p14="http://schemas.microsoft.com/office/powerpoint/2010/main" val="23090860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E18E4DBA-35B9-4EA5-9C44-11ADA92E00D1}"/>
              </a:ext>
            </a:extLst>
          </p:cNvPr>
          <p:cNvSpPr>
            <a:spLocks noGrp="1"/>
          </p:cNvSpPr>
          <p:nvPr>
            <p:ph type="title"/>
          </p:nvPr>
        </p:nvSpPr>
        <p:spPr>
          <a:xfrm>
            <a:off x="1008184" y="174032"/>
            <a:ext cx="10175631" cy="1111843"/>
          </a:xfrm>
        </p:spPr>
        <p:txBody>
          <a:bodyPr anchor="ctr">
            <a:normAutofit/>
          </a:bodyPr>
          <a:lstStyle/>
          <a:p>
            <a:pPr algn="ctr"/>
            <a:r>
              <a:rPr lang="en-GB" sz="4000" dirty="0"/>
              <a:t>Gender and MMA/Boxing</a:t>
            </a:r>
            <a:endParaRPr lang="en-NZ" sz="4000" dirty="0"/>
          </a:p>
        </p:txBody>
      </p:sp>
      <p:sp>
        <p:nvSpPr>
          <p:cNvPr id="13" name="Content Placeholder 12">
            <a:extLst>
              <a:ext uri="{FF2B5EF4-FFF2-40B4-BE49-F238E27FC236}">
                <a16:creationId xmlns:a16="http://schemas.microsoft.com/office/drawing/2014/main" id="{1EF1E849-34E1-A309-C77B-2BF9A153F8FC}"/>
              </a:ext>
            </a:extLst>
          </p:cNvPr>
          <p:cNvSpPr>
            <a:spLocks noGrp="1"/>
          </p:cNvSpPr>
          <p:nvPr>
            <p:ph idx="1"/>
          </p:nvPr>
        </p:nvSpPr>
        <p:spPr>
          <a:xfrm>
            <a:off x="1008184" y="1459907"/>
            <a:ext cx="10175630" cy="767904"/>
          </a:xfrm>
        </p:spPr>
        <p:txBody>
          <a:bodyPr anchor="ctr">
            <a:normAutofit fontScale="77500" lnSpcReduction="20000"/>
          </a:bodyPr>
          <a:lstStyle/>
          <a:p>
            <a:pPr algn="ctr"/>
            <a:r>
              <a:rPr lang="en-GB" sz="2000" dirty="0"/>
              <a:t>Males are more likely to be fans of both MMA and Boxing, by over 10%. </a:t>
            </a:r>
          </a:p>
          <a:p>
            <a:pPr algn="ctr"/>
            <a:r>
              <a:rPr lang="en-GB" sz="2000" dirty="0"/>
              <a:t>Boxing seems to have the advantage in </a:t>
            </a:r>
            <a:r>
              <a:rPr lang="en-GB" sz="2000" dirty="0" err="1"/>
              <a:t>fanship</a:t>
            </a:r>
            <a:r>
              <a:rPr lang="en-GB" sz="2000" dirty="0"/>
              <a:t> in both genders, at 36% for males and 20% for females, compared to 33.7% of males and 17% of females being fans of MMA. </a:t>
            </a:r>
            <a:endParaRPr lang="en-US" sz="2000" dirty="0"/>
          </a:p>
        </p:txBody>
      </p:sp>
      <p:pic>
        <p:nvPicPr>
          <p:cNvPr id="9" name="Content Placeholder 8" descr="Graphs showing fans of MMA and Boxing by gender">
            <a:extLst>
              <a:ext uri="{FF2B5EF4-FFF2-40B4-BE49-F238E27FC236}">
                <a16:creationId xmlns:a16="http://schemas.microsoft.com/office/drawing/2014/main" id="{91445869-4769-BA05-216A-57D084A1B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186" y="2405149"/>
            <a:ext cx="7683531" cy="3899393"/>
          </a:xfrm>
          <a:prstGeom prst="rect">
            <a:avLst/>
          </a:prstGeom>
        </p:spPr>
      </p:pic>
      <p:pic>
        <p:nvPicPr>
          <p:cNvPr id="12" name="Picture 11" descr="A white symbol with a male symbol&#10;&#10;Description automatically generated">
            <a:extLst>
              <a:ext uri="{FF2B5EF4-FFF2-40B4-BE49-F238E27FC236}">
                <a16:creationId xmlns:a16="http://schemas.microsoft.com/office/drawing/2014/main" id="{24D7AE08-2871-CF31-D6D9-6846E9C2551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08184" y="3429000"/>
            <a:ext cx="1459907" cy="1459907"/>
          </a:xfrm>
          <a:prstGeom prst="rect">
            <a:avLst/>
          </a:prstGeom>
        </p:spPr>
      </p:pic>
      <p:pic>
        <p:nvPicPr>
          <p:cNvPr id="18" name="Picture 17" descr="A white symbol with a black background&#10;&#10;Description automatically generated">
            <a:extLst>
              <a:ext uri="{FF2B5EF4-FFF2-40B4-BE49-F238E27FC236}">
                <a16:creationId xmlns:a16="http://schemas.microsoft.com/office/drawing/2014/main" id="{00058C18-4A30-6152-B257-5574401EF22C}"/>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0078799" y="3331053"/>
            <a:ext cx="1098920" cy="1655800"/>
          </a:xfrm>
          <a:prstGeom prst="rect">
            <a:avLst/>
          </a:prstGeom>
        </p:spPr>
      </p:pic>
    </p:spTree>
    <p:extLst>
      <p:ext uri="{BB962C8B-B14F-4D97-AF65-F5344CB8AC3E}">
        <p14:creationId xmlns:p14="http://schemas.microsoft.com/office/powerpoint/2010/main" val="2286557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8C5E28-1C38-D6B4-6F76-F34FC8E61ACD}"/>
              </a:ext>
            </a:extLst>
          </p:cNvPr>
          <p:cNvSpPr>
            <a:spLocks noGrp="1"/>
          </p:cNvSpPr>
          <p:nvPr>
            <p:ph type="title"/>
          </p:nvPr>
        </p:nvSpPr>
        <p:spPr>
          <a:xfrm>
            <a:off x="1008184" y="174032"/>
            <a:ext cx="10175631" cy="1111843"/>
          </a:xfrm>
        </p:spPr>
        <p:txBody>
          <a:bodyPr anchor="ctr">
            <a:normAutofit/>
          </a:bodyPr>
          <a:lstStyle/>
          <a:p>
            <a:pPr algn="ctr"/>
            <a:r>
              <a:rPr lang="en-GB" sz="4000" dirty="0"/>
              <a:t>Income and MMA/Boxing</a:t>
            </a:r>
            <a:endParaRPr lang="en-NZ" sz="4000" dirty="0"/>
          </a:p>
        </p:txBody>
      </p:sp>
      <p:sp>
        <p:nvSpPr>
          <p:cNvPr id="9" name="Content Placeholder 8">
            <a:extLst>
              <a:ext uri="{FF2B5EF4-FFF2-40B4-BE49-F238E27FC236}">
                <a16:creationId xmlns:a16="http://schemas.microsoft.com/office/drawing/2014/main" id="{1EA30903-BAC3-19DE-19AA-5E13149B188D}"/>
              </a:ext>
            </a:extLst>
          </p:cNvPr>
          <p:cNvSpPr>
            <a:spLocks noGrp="1"/>
          </p:cNvSpPr>
          <p:nvPr>
            <p:ph idx="1"/>
          </p:nvPr>
        </p:nvSpPr>
        <p:spPr>
          <a:xfrm>
            <a:off x="1008184" y="1459907"/>
            <a:ext cx="10175630" cy="767904"/>
          </a:xfrm>
        </p:spPr>
        <p:txBody>
          <a:bodyPr anchor="ctr">
            <a:normAutofit lnSpcReduction="10000"/>
          </a:bodyPr>
          <a:lstStyle/>
          <a:p>
            <a:pPr algn="ctr"/>
            <a:r>
              <a:rPr lang="en-GB" sz="1800" b="0" i="0" u="none" strike="noStrike" dirty="0">
                <a:solidFill>
                  <a:srgbClr val="000000"/>
                </a:solidFill>
                <a:effectLst/>
                <a:latin typeface="Arial" panose="020B0604020202020204" pitchFamily="34" charset="0"/>
              </a:rPr>
              <a:t>People who earn less are more likely to be fans of both sports, and they have very similar fan percentages for all income brackets (max is +0.2% difference for boxing for people who earn 100k+)</a:t>
            </a:r>
            <a:endParaRPr lang="en-US" sz="2000" dirty="0"/>
          </a:p>
        </p:txBody>
      </p:sp>
      <p:pic>
        <p:nvPicPr>
          <p:cNvPr id="5" name="Content Placeholder 4" descr="Pie Chart showing Income Level and MMA/Boxing interest">
            <a:extLst>
              <a:ext uri="{FF2B5EF4-FFF2-40B4-BE49-F238E27FC236}">
                <a16:creationId xmlns:a16="http://schemas.microsoft.com/office/drawing/2014/main" id="{52D7CA10-3E67-D8AC-B034-C68C4BF3BC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186" y="2405149"/>
            <a:ext cx="7683531" cy="3899393"/>
          </a:xfrm>
          <a:prstGeom prst="rect">
            <a:avLst/>
          </a:prstGeom>
        </p:spPr>
      </p:pic>
      <p:pic>
        <p:nvPicPr>
          <p:cNvPr id="7" name="Picture 6" descr="A stack of money with a yellow band&#10;&#10;Description automatically generated">
            <a:extLst>
              <a:ext uri="{FF2B5EF4-FFF2-40B4-BE49-F238E27FC236}">
                <a16:creationId xmlns:a16="http://schemas.microsoft.com/office/drawing/2014/main" id="{B66BFF55-37E0-6761-1FD5-D1F13436F96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64017" y="3429000"/>
            <a:ext cx="2137445" cy="1684176"/>
          </a:xfrm>
          <a:prstGeom prst="rect">
            <a:avLst/>
          </a:prstGeom>
        </p:spPr>
      </p:pic>
      <p:sp>
        <p:nvSpPr>
          <p:cNvPr id="8" name="TextBox 7">
            <a:extLst>
              <a:ext uri="{FF2B5EF4-FFF2-40B4-BE49-F238E27FC236}">
                <a16:creationId xmlns:a16="http://schemas.microsoft.com/office/drawing/2014/main" id="{95A7DBBA-B39E-ED49-6CE1-D7A0AB2BE495}"/>
              </a:ext>
            </a:extLst>
          </p:cNvPr>
          <p:cNvSpPr txBox="1"/>
          <p:nvPr/>
        </p:nvSpPr>
        <p:spPr>
          <a:xfrm>
            <a:off x="2219945" y="6882032"/>
            <a:ext cx="3089117" cy="230832"/>
          </a:xfrm>
          <a:prstGeom prst="rect">
            <a:avLst/>
          </a:prstGeom>
          <a:noFill/>
        </p:spPr>
        <p:txBody>
          <a:bodyPr wrap="square" rtlCol="0">
            <a:spAutoFit/>
          </a:bodyPr>
          <a:lstStyle/>
          <a:p>
            <a:r>
              <a:rPr lang="en-NZ" sz="900">
                <a:hlinkClick r:id="rId4" tooltip="https://freepngimg.com/png/3906-money-png-image"/>
              </a:rPr>
              <a:t>This Photo</a:t>
            </a:r>
            <a:r>
              <a:rPr lang="en-NZ" sz="900"/>
              <a:t> by Unknown Author is licensed under </a:t>
            </a:r>
            <a:r>
              <a:rPr lang="en-NZ" sz="900">
                <a:hlinkClick r:id="rId5" tooltip="https://creativecommons.org/licenses/by-nc/3.0/"/>
              </a:rPr>
              <a:t>CC BY-NC</a:t>
            </a:r>
            <a:endParaRPr lang="en-NZ" sz="900"/>
          </a:p>
        </p:txBody>
      </p:sp>
      <p:pic>
        <p:nvPicPr>
          <p:cNvPr id="11" name="Picture 10" descr="A black and white image of a dollar sign&#10;&#10;Description automatically generated">
            <a:extLst>
              <a:ext uri="{FF2B5EF4-FFF2-40B4-BE49-F238E27FC236}">
                <a16:creationId xmlns:a16="http://schemas.microsoft.com/office/drawing/2014/main" id="{9E86AF40-83C8-0C0F-E419-77317EAD0419}"/>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9545160" y="3244238"/>
            <a:ext cx="2276726" cy="2053700"/>
          </a:xfrm>
          <a:prstGeom prst="rect">
            <a:avLst/>
          </a:prstGeom>
        </p:spPr>
      </p:pic>
      <p:sp>
        <p:nvSpPr>
          <p:cNvPr id="13" name="TextBox 12">
            <a:extLst>
              <a:ext uri="{FF2B5EF4-FFF2-40B4-BE49-F238E27FC236}">
                <a16:creationId xmlns:a16="http://schemas.microsoft.com/office/drawing/2014/main" id="{63B76967-7F57-0E8C-7F99-82C7D465AB61}"/>
              </a:ext>
            </a:extLst>
          </p:cNvPr>
          <p:cNvSpPr txBox="1"/>
          <p:nvPr/>
        </p:nvSpPr>
        <p:spPr>
          <a:xfrm>
            <a:off x="2920425" y="7032032"/>
            <a:ext cx="2698366" cy="369332"/>
          </a:xfrm>
          <a:prstGeom prst="rect">
            <a:avLst/>
          </a:prstGeom>
          <a:noFill/>
        </p:spPr>
        <p:txBody>
          <a:bodyPr wrap="square" rtlCol="0">
            <a:spAutoFit/>
          </a:bodyPr>
          <a:lstStyle/>
          <a:p>
            <a:r>
              <a:rPr lang="en-NZ" sz="900">
                <a:hlinkClick r:id="rId7" tooltip="https://freepngimg.com/png/69608-silhouette-banknote-icons-money-computer-logo"/>
              </a:rPr>
              <a:t>This Photo</a:t>
            </a:r>
            <a:r>
              <a:rPr lang="en-NZ" sz="900"/>
              <a:t> by Unknown Author is licensed under </a:t>
            </a:r>
            <a:r>
              <a:rPr lang="en-NZ" sz="900">
                <a:hlinkClick r:id="rId5" tooltip="https://creativecommons.org/licenses/by-nc/3.0/"/>
              </a:rPr>
              <a:t>CC BY-NC</a:t>
            </a:r>
            <a:endParaRPr lang="en-NZ" sz="900"/>
          </a:p>
        </p:txBody>
      </p:sp>
    </p:spTree>
    <p:extLst>
      <p:ext uri="{BB962C8B-B14F-4D97-AF65-F5344CB8AC3E}">
        <p14:creationId xmlns:p14="http://schemas.microsoft.com/office/powerpoint/2010/main" val="10807329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883</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Which sport should our company put our effort towards?</vt:lpstr>
      <vt:lpstr>Why?</vt:lpstr>
      <vt:lpstr>Tools</vt:lpstr>
      <vt:lpstr>Process</vt:lpstr>
      <vt:lpstr>PowerPoint Presentation</vt:lpstr>
      <vt:lpstr>Age and Boxing/MMA</vt:lpstr>
      <vt:lpstr>What percentage of people are fans?</vt:lpstr>
      <vt:lpstr>Gender and MMA/Boxing</vt:lpstr>
      <vt:lpstr>Income and MMA/Boxing</vt:lpstr>
      <vt:lpstr>PPV for MMA vs Boxing</vt:lpstr>
      <vt:lpstr>Revenue for MMA vs Boxing</vt:lpstr>
      <vt:lpstr>Search Interest and MMA vs Boxing</vt:lpstr>
      <vt:lpstr>Direction</vt:lpstr>
      <vt:lpstr>References/Data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Which sport should our company put our effort towards?</dc:title>
  <dc:creator>Jesse Phan</dc:creator>
  <cp:lastModifiedBy>Jesse Phan</cp:lastModifiedBy>
  <cp:revision>2</cp:revision>
  <dcterms:created xsi:type="dcterms:W3CDTF">2024-03-26T05:43:32Z</dcterms:created>
  <dcterms:modified xsi:type="dcterms:W3CDTF">2024-03-26T06:37:39Z</dcterms:modified>
</cp:coreProperties>
</file>