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8" r:id="rId2"/>
    <p:sldId id="303" r:id="rId3"/>
    <p:sldId id="304" r:id="rId4"/>
    <p:sldId id="306" r:id="rId5"/>
    <p:sldId id="307" r:id="rId6"/>
    <p:sldId id="308" r:id="rId7"/>
    <p:sldId id="310" r:id="rId8"/>
    <p:sldId id="311" r:id="rId9"/>
    <p:sldId id="309" r:id="rId10"/>
    <p:sldId id="312" r:id="rId11"/>
    <p:sldId id="313" r:id="rId12"/>
    <p:sldId id="314" r:id="rId13"/>
    <p:sldId id="260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Electrolize" panose="020B0604020202020204" charset="0"/>
      <p:regular r:id="rId17"/>
    </p:embeddedFont>
    <p:embeddedFont>
      <p:font typeface="Teko" panose="020B0604020202020204" charset="0"/>
      <p:regular r:id="rId18"/>
      <p:bold r:id="rId19"/>
    </p:embeddedFont>
    <p:embeddedFont>
      <p:font typeface="Teko Medium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D114C-8ED4-408E-872D-9D058B30A6B9}">
  <a:tblStyle styleId="{35AD114C-8ED4-408E-872D-9D058B30A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8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8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3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9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5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55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7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80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1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24"/>
          <p:cNvGrpSpPr/>
          <p:nvPr/>
        </p:nvGrpSpPr>
        <p:grpSpPr>
          <a:xfrm>
            <a:off x="4424363" y="4581142"/>
            <a:ext cx="300770" cy="54726"/>
            <a:chOff x="4770650" y="685575"/>
            <a:chExt cx="158250" cy="28800"/>
          </a:xfrm>
        </p:grpSpPr>
        <p:sp>
          <p:nvSpPr>
            <p:cNvPr id="267" name="Google Shape;267;p2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9" r:id="rId4"/>
    <p:sldLayoutId id="2147483670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2905924" y="372237"/>
            <a:ext cx="347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BÁO CÁO GIỮA KÌ</a:t>
            </a:r>
            <a:endParaRPr sz="2800" b="1" dirty="0">
              <a:latin typeface="+mj-lt"/>
            </a:endParaRPr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130525"/>
            <a:ext cx="4210803" cy="931613"/>
            <a:chOff x="6135243" y="509694"/>
            <a:chExt cx="4210803" cy="931613"/>
          </a:xfrm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8420072" y="167886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69;p35">
            <a:extLst>
              <a:ext uri="{FF2B5EF4-FFF2-40B4-BE49-F238E27FC236}">
                <a16:creationId xmlns:a16="http://schemas.microsoft.com/office/drawing/2014/main" id="{651C64E1-1763-05F1-1F8A-D2ACE14E56FD}"/>
              </a:ext>
            </a:extLst>
          </p:cNvPr>
          <p:cNvSpPr txBox="1">
            <a:spLocks/>
          </p:cNvSpPr>
          <p:nvPr/>
        </p:nvSpPr>
        <p:spPr>
          <a:xfrm>
            <a:off x="2058404" y="964072"/>
            <a:ext cx="5027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000" b="1" dirty="0">
                <a:latin typeface="+mj-lt"/>
              </a:rPr>
              <a:t>XỬ LÝ TÍN HIỆU SỐ</a:t>
            </a:r>
          </a:p>
        </p:txBody>
      </p:sp>
      <p:sp>
        <p:nvSpPr>
          <p:cNvPr id="27" name="Google Shape;769;p35">
            <a:extLst>
              <a:ext uri="{FF2B5EF4-FFF2-40B4-BE49-F238E27FC236}">
                <a16:creationId xmlns:a16="http://schemas.microsoft.com/office/drawing/2014/main" id="{0D36CD40-EE37-8D29-380D-7C2D40137DFE}"/>
              </a:ext>
            </a:extLst>
          </p:cNvPr>
          <p:cNvSpPr txBox="1">
            <a:spLocks/>
          </p:cNvSpPr>
          <p:nvPr/>
        </p:nvSpPr>
        <p:spPr>
          <a:xfrm>
            <a:off x="742583" y="1728705"/>
            <a:ext cx="77632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2000" b="1" dirty="0" err="1">
                <a:latin typeface="+mj-lt"/>
              </a:rPr>
              <a:t>Tìm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tần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số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cơ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bản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của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tiếng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nói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sử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dụng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hàm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tự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tương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quan</a:t>
            </a:r>
            <a:r>
              <a:rPr lang="en-US" sz="2000" b="1" dirty="0">
                <a:latin typeface="+mj-lt"/>
              </a:rPr>
              <a:t> (Autocorrelation function) </a:t>
            </a:r>
          </a:p>
        </p:txBody>
      </p:sp>
      <p:sp>
        <p:nvSpPr>
          <p:cNvPr id="29" name="Google Shape;1042;p37">
            <a:extLst>
              <a:ext uri="{FF2B5EF4-FFF2-40B4-BE49-F238E27FC236}">
                <a16:creationId xmlns:a16="http://schemas.microsoft.com/office/drawing/2014/main" id="{97BA6209-46B9-4458-8496-5DC5F5910F16}"/>
              </a:ext>
            </a:extLst>
          </p:cNvPr>
          <p:cNvSpPr/>
          <p:nvPr/>
        </p:nvSpPr>
        <p:spPr>
          <a:xfrm rot="5211908">
            <a:off x="-2668697" y="3744706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575;p50">
            <a:extLst>
              <a:ext uri="{FF2B5EF4-FFF2-40B4-BE49-F238E27FC236}">
                <a16:creationId xmlns:a16="http://schemas.microsoft.com/office/drawing/2014/main" id="{091076A5-6739-4246-150E-01C768FC9A9C}"/>
              </a:ext>
            </a:extLst>
          </p:cNvPr>
          <p:cNvSpPr/>
          <p:nvPr/>
        </p:nvSpPr>
        <p:spPr>
          <a:xfrm rot="17652074">
            <a:off x="7125646" y="-2032990"/>
            <a:ext cx="4397799" cy="3813184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9;p35">
            <a:extLst>
              <a:ext uri="{FF2B5EF4-FFF2-40B4-BE49-F238E27FC236}">
                <a16:creationId xmlns:a16="http://schemas.microsoft.com/office/drawing/2014/main" id="{A449A6B4-49F4-848B-2086-DFAD6A23080F}"/>
              </a:ext>
            </a:extLst>
          </p:cNvPr>
          <p:cNvSpPr txBox="1">
            <a:spLocks/>
          </p:cNvSpPr>
          <p:nvPr/>
        </p:nvSpPr>
        <p:spPr>
          <a:xfrm>
            <a:off x="1921205" y="2529131"/>
            <a:ext cx="2536495" cy="39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 err="1">
                <a:latin typeface="+mj-lt"/>
              </a:rPr>
              <a:t>Giảng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viên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hướng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dẫn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32" name="Google Shape;769;p35">
            <a:extLst>
              <a:ext uri="{FF2B5EF4-FFF2-40B4-BE49-F238E27FC236}">
                <a16:creationId xmlns:a16="http://schemas.microsoft.com/office/drawing/2014/main" id="{4F618018-A99A-2F22-3969-E572E2FBB85B}"/>
              </a:ext>
            </a:extLst>
          </p:cNvPr>
          <p:cNvSpPr txBox="1">
            <a:spLocks/>
          </p:cNvSpPr>
          <p:nvPr/>
        </p:nvSpPr>
        <p:spPr>
          <a:xfrm>
            <a:off x="1921205" y="3032060"/>
            <a:ext cx="2475535" cy="41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 err="1">
                <a:latin typeface="+mj-lt"/>
              </a:rPr>
              <a:t>Sinh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viên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thực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hiện</a:t>
            </a:r>
            <a:r>
              <a:rPr lang="en-US" sz="1800" dirty="0">
                <a:latin typeface="+mj-lt"/>
              </a:rPr>
              <a:t>:</a:t>
            </a:r>
          </a:p>
        </p:txBody>
      </p:sp>
      <p:sp>
        <p:nvSpPr>
          <p:cNvPr id="33" name="Google Shape;769;p35">
            <a:extLst>
              <a:ext uri="{FF2B5EF4-FFF2-40B4-BE49-F238E27FC236}">
                <a16:creationId xmlns:a16="http://schemas.microsoft.com/office/drawing/2014/main" id="{CA4F31ED-7181-BC55-C7D7-A39132EDB856}"/>
              </a:ext>
            </a:extLst>
          </p:cNvPr>
          <p:cNvSpPr txBox="1">
            <a:spLocks/>
          </p:cNvSpPr>
          <p:nvPr/>
        </p:nvSpPr>
        <p:spPr>
          <a:xfrm>
            <a:off x="1922036" y="3513243"/>
            <a:ext cx="983887" cy="41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>
                <a:latin typeface="+mj-lt"/>
              </a:rPr>
              <a:t>MSSV:</a:t>
            </a:r>
          </a:p>
        </p:txBody>
      </p:sp>
      <p:sp>
        <p:nvSpPr>
          <p:cNvPr id="34" name="Google Shape;769;p35">
            <a:extLst>
              <a:ext uri="{FF2B5EF4-FFF2-40B4-BE49-F238E27FC236}">
                <a16:creationId xmlns:a16="http://schemas.microsoft.com/office/drawing/2014/main" id="{1171C368-B066-0002-4E51-2B3776BD9A1D}"/>
              </a:ext>
            </a:extLst>
          </p:cNvPr>
          <p:cNvSpPr txBox="1">
            <a:spLocks/>
          </p:cNvSpPr>
          <p:nvPr/>
        </p:nvSpPr>
        <p:spPr>
          <a:xfrm>
            <a:off x="4744351" y="2528567"/>
            <a:ext cx="2330034" cy="39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>
                <a:latin typeface="+mj-lt"/>
              </a:rPr>
              <a:t>TS. </a:t>
            </a:r>
            <a:r>
              <a:rPr lang="en-US" sz="1800" dirty="0" err="1">
                <a:latin typeface="+mj-lt"/>
              </a:rPr>
              <a:t>Ninh</a:t>
            </a:r>
            <a:r>
              <a:rPr lang="en-US" sz="1800" dirty="0">
                <a:latin typeface="+mj-lt"/>
              </a:rPr>
              <a:t> Khánh Duy</a:t>
            </a:r>
          </a:p>
        </p:txBody>
      </p:sp>
      <p:sp>
        <p:nvSpPr>
          <p:cNvPr id="35" name="Google Shape;769;p35">
            <a:extLst>
              <a:ext uri="{FF2B5EF4-FFF2-40B4-BE49-F238E27FC236}">
                <a16:creationId xmlns:a16="http://schemas.microsoft.com/office/drawing/2014/main" id="{D144C3E4-85ED-F31A-85AA-ACE63AAB6BA6}"/>
              </a:ext>
            </a:extLst>
          </p:cNvPr>
          <p:cNvSpPr txBox="1">
            <a:spLocks/>
          </p:cNvSpPr>
          <p:nvPr/>
        </p:nvSpPr>
        <p:spPr>
          <a:xfrm>
            <a:off x="4753641" y="3036942"/>
            <a:ext cx="1820763" cy="39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>
                <a:latin typeface="+mj-lt"/>
              </a:rPr>
              <a:t>Lê Hoàng Long</a:t>
            </a:r>
          </a:p>
        </p:txBody>
      </p:sp>
      <p:sp>
        <p:nvSpPr>
          <p:cNvPr id="36" name="Google Shape;769;p35">
            <a:extLst>
              <a:ext uri="{FF2B5EF4-FFF2-40B4-BE49-F238E27FC236}">
                <a16:creationId xmlns:a16="http://schemas.microsoft.com/office/drawing/2014/main" id="{FCD9A081-2A7C-1741-5A5B-D15F49FEED5B}"/>
              </a:ext>
            </a:extLst>
          </p:cNvPr>
          <p:cNvSpPr txBox="1">
            <a:spLocks/>
          </p:cNvSpPr>
          <p:nvPr/>
        </p:nvSpPr>
        <p:spPr>
          <a:xfrm>
            <a:off x="4731992" y="3520721"/>
            <a:ext cx="1506087" cy="39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>
                <a:latin typeface="+mj-lt"/>
              </a:rPr>
              <a:t>102200345</a:t>
            </a:r>
          </a:p>
        </p:txBody>
      </p:sp>
      <p:sp>
        <p:nvSpPr>
          <p:cNvPr id="37" name="Google Shape;769;p35">
            <a:extLst>
              <a:ext uri="{FF2B5EF4-FFF2-40B4-BE49-F238E27FC236}">
                <a16:creationId xmlns:a16="http://schemas.microsoft.com/office/drawing/2014/main" id="{5C8FC8AE-7349-2603-C3EB-1ECE658BEC89}"/>
              </a:ext>
            </a:extLst>
          </p:cNvPr>
          <p:cNvSpPr txBox="1">
            <a:spLocks/>
          </p:cNvSpPr>
          <p:nvPr/>
        </p:nvSpPr>
        <p:spPr>
          <a:xfrm>
            <a:off x="1941121" y="4000868"/>
            <a:ext cx="1419637" cy="41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 err="1">
                <a:latin typeface="+mj-lt"/>
              </a:rPr>
              <a:t>Nhóm</a:t>
            </a:r>
            <a:r>
              <a:rPr lang="en-US" sz="1800" dirty="0">
                <a:latin typeface="+mj-lt"/>
              </a:rPr>
              <a:t> HP:</a:t>
            </a:r>
          </a:p>
        </p:txBody>
      </p:sp>
      <p:sp>
        <p:nvSpPr>
          <p:cNvPr id="38" name="Google Shape;769;p35">
            <a:extLst>
              <a:ext uri="{FF2B5EF4-FFF2-40B4-BE49-F238E27FC236}">
                <a16:creationId xmlns:a16="http://schemas.microsoft.com/office/drawing/2014/main" id="{A09ACD54-9AB6-C344-94FD-FE8C9AA3B795}"/>
              </a:ext>
            </a:extLst>
          </p:cNvPr>
          <p:cNvSpPr txBox="1">
            <a:spLocks/>
          </p:cNvSpPr>
          <p:nvPr/>
        </p:nvSpPr>
        <p:spPr>
          <a:xfrm>
            <a:off x="4753641" y="3982470"/>
            <a:ext cx="1289897" cy="39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>
                <a:latin typeface="+mj-lt"/>
              </a:rPr>
              <a:t>20.16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1199378" y="214202"/>
            <a:ext cx="18643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KẾT QUẢ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1082172" y="210661"/>
            <a:ext cx="2098739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69;p35">
            <a:extLst>
              <a:ext uri="{FF2B5EF4-FFF2-40B4-BE49-F238E27FC236}">
                <a16:creationId xmlns:a16="http://schemas.microsoft.com/office/drawing/2014/main" id="{D1DEDD7E-8B6C-D156-67A9-210602D058B0}"/>
              </a:ext>
            </a:extLst>
          </p:cNvPr>
          <p:cNvSpPr txBox="1">
            <a:spLocks/>
          </p:cNvSpPr>
          <p:nvPr/>
        </p:nvSpPr>
        <p:spPr>
          <a:xfrm>
            <a:off x="3518745" y="4587712"/>
            <a:ext cx="2106510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phone_F1.wav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67345-81E5-EEDE-0A72-28EAC9EA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00" y="942344"/>
            <a:ext cx="6312264" cy="34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1199378" y="214202"/>
            <a:ext cx="18643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KẾT QUẢ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1082172" y="210661"/>
            <a:ext cx="2098739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69;p35">
            <a:extLst>
              <a:ext uri="{FF2B5EF4-FFF2-40B4-BE49-F238E27FC236}">
                <a16:creationId xmlns:a16="http://schemas.microsoft.com/office/drawing/2014/main" id="{D1DEDD7E-8B6C-D156-67A9-210602D058B0}"/>
              </a:ext>
            </a:extLst>
          </p:cNvPr>
          <p:cNvSpPr txBox="1">
            <a:spLocks/>
          </p:cNvSpPr>
          <p:nvPr/>
        </p:nvSpPr>
        <p:spPr>
          <a:xfrm>
            <a:off x="3518745" y="4587712"/>
            <a:ext cx="2106510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studio_M1.wav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CDFD7-4809-4E13-C6D9-D1D80879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75" y="1134867"/>
            <a:ext cx="5944335" cy="33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4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1199378" y="214202"/>
            <a:ext cx="18643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KẾT QUẢ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1082172" y="210661"/>
            <a:ext cx="2098739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69;p35">
            <a:extLst>
              <a:ext uri="{FF2B5EF4-FFF2-40B4-BE49-F238E27FC236}">
                <a16:creationId xmlns:a16="http://schemas.microsoft.com/office/drawing/2014/main" id="{D1DEDD7E-8B6C-D156-67A9-210602D058B0}"/>
              </a:ext>
            </a:extLst>
          </p:cNvPr>
          <p:cNvSpPr txBox="1">
            <a:spLocks/>
          </p:cNvSpPr>
          <p:nvPr/>
        </p:nvSpPr>
        <p:spPr>
          <a:xfrm>
            <a:off x="3518745" y="4587712"/>
            <a:ext cx="2106510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studio_F1.wav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D7D3A-02A9-90B7-8350-5CCE6526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41" y="954604"/>
            <a:ext cx="6411917" cy="35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336091" y="272320"/>
            <a:ext cx="4058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PHÁT BIỂU BÀI TOÁN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259135" y="265047"/>
            <a:ext cx="4211953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69;p35">
            <a:extLst>
              <a:ext uri="{FF2B5EF4-FFF2-40B4-BE49-F238E27FC236}">
                <a16:creationId xmlns:a16="http://schemas.microsoft.com/office/drawing/2014/main" id="{CAE5B114-0A32-4F68-99B1-13B44A7FD96A}"/>
              </a:ext>
            </a:extLst>
          </p:cNvPr>
          <p:cNvSpPr txBox="1">
            <a:spLocks/>
          </p:cNvSpPr>
          <p:nvPr/>
        </p:nvSpPr>
        <p:spPr>
          <a:xfrm>
            <a:off x="259135" y="985435"/>
            <a:ext cx="7032076" cy="39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b="1" dirty="0">
                <a:latin typeface="+mj-lt"/>
              </a:rPr>
              <a:t>INPUT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err="1">
                <a:latin typeface="+mj-lt"/>
              </a:rPr>
              <a:t>Tín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hiệu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tiếng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nói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chứa</a:t>
            </a:r>
            <a:r>
              <a:rPr lang="en-US" sz="1800" dirty="0">
                <a:latin typeface="+mj-lt"/>
              </a:rPr>
              <a:t> Voiced, Unvoiced </a:t>
            </a:r>
            <a:r>
              <a:rPr lang="en-US" sz="1800" dirty="0" err="1">
                <a:latin typeface="+mj-lt"/>
              </a:rPr>
              <a:t>và</a:t>
            </a:r>
            <a:r>
              <a:rPr lang="en-US" sz="1800" dirty="0">
                <a:latin typeface="+mj-lt"/>
              </a:rPr>
              <a:t> Speech Silent</a:t>
            </a:r>
          </a:p>
        </p:txBody>
      </p:sp>
      <p:sp>
        <p:nvSpPr>
          <p:cNvPr id="4" name="Google Shape;769;p35">
            <a:extLst>
              <a:ext uri="{FF2B5EF4-FFF2-40B4-BE49-F238E27FC236}">
                <a16:creationId xmlns:a16="http://schemas.microsoft.com/office/drawing/2014/main" id="{C743D705-12AB-4BFF-7559-48AF43E5EAE3}"/>
              </a:ext>
            </a:extLst>
          </p:cNvPr>
          <p:cNvSpPr txBox="1">
            <a:spLocks/>
          </p:cNvSpPr>
          <p:nvPr/>
        </p:nvSpPr>
        <p:spPr>
          <a:xfrm>
            <a:off x="259136" y="2639185"/>
            <a:ext cx="5893840" cy="39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b="1" dirty="0">
                <a:latin typeface="+mj-lt"/>
              </a:rPr>
              <a:t>OUTPUT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err="1">
                <a:latin typeface="+mj-lt"/>
              </a:rPr>
              <a:t>Tần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số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cơ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bản</a:t>
            </a:r>
            <a:r>
              <a:rPr lang="en-US" sz="1800" dirty="0">
                <a:latin typeface="+mj-lt"/>
              </a:rPr>
              <a:t> F0 </a:t>
            </a:r>
            <a:r>
              <a:rPr lang="en-US" sz="1800" dirty="0" err="1">
                <a:latin typeface="+mj-lt"/>
              </a:rPr>
              <a:t>của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tiếng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nói</a:t>
            </a:r>
            <a:r>
              <a:rPr lang="en-US" sz="1800" dirty="0">
                <a:latin typeface="+mj-lt"/>
              </a:rPr>
              <a:t>, Mean </a:t>
            </a:r>
            <a:r>
              <a:rPr lang="en-US" sz="1800" dirty="0" err="1">
                <a:latin typeface="+mj-lt"/>
              </a:rPr>
              <a:t>và</a:t>
            </a:r>
            <a:r>
              <a:rPr lang="en-US" sz="1800" dirty="0">
                <a:latin typeface="+mj-lt"/>
              </a:rPr>
              <a:t> Std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D89FD-A7C6-38CD-5717-FD4E82F9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94" y="1477092"/>
            <a:ext cx="6864795" cy="106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23CDE-01B5-6C9F-05FB-5AB01499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1" y="3091501"/>
            <a:ext cx="8412259" cy="19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6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"/>
          <p:cNvSpPr/>
          <p:nvPr/>
        </p:nvSpPr>
        <p:spPr>
          <a:xfrm>
            <a:off x="166241" y="1931423"/>
            <a:ext cx="3980882" cy="946219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36"/>
          <p:cNvGrpSpPr/>
          <p:nvPr/>
        </p:nvGrpSpPr>
        <p:grpSpPr>
          <a:xfrm>
            <a:off x="463613" y="2029338"/>
            <a:ext cx="634826" cy="739981"/>
            <a:chOff x="7233182" y="3306545"/>
            <a:chExt cx="287625" cy="375650"/>
          </a:xfrm>
        </p:grpSpPr>
        <p:sp>
          <p:nvSpPr>
            <p:cNvPr id="1026" name="Google Shape;1026;p36"/>
            <p:cNvSpPr/>
            <p:nvPr/>
          </p:nvSpPr>
          <p:spPr>
            <a:xfrm>
              <a:off x="7277222" y="3306545"/>
              <a:ext cx="199573" cy="132092"/>
            </a:xfrm>
            <a:custGeom>
              <a:avLst/>
              <a:gdLst/>
              <a:ahLst/>
              <a:cxnLst/>
              <a:rect l="l" t="t" r="r" b="b"/>
              <a:pathLst>
                <a:path w="7305" h="4835" extrusionOk="0">
                  <a:moveTo>
                    <a:pt x="2821" y="3223"/>
                  </a:moveTo>
                  <a:lnTo>
                    <a:pt x="2821" y="4028"/>
                  </a:lnTo>
                  <a:lnTo>
                    <a:pt x="2015" y="4028"/>
                  </a:lnTo>
                  <a:lnTo>
                    <a:pt x="2015" y="3223"/>
                  </a:lnTo>
                  <a:close/>
                  <a:moveTo>
                    <a:pt x="5291" y="3223"/>
                  </a:moveTo>
                  <a:lnTo>
                    <a:pt x="5291" y="4028"/>
                  </a:lnTo>
                  <a:lnTo>
                    <a:pt x="4485" y="4028"/>
                  </a:lnTo>
                  <a:lnTo>
                    <a:pt x="4485" y="3223"/>
                  </a:lnTo>
                  <a:close/>
                  <a:moveTo>
                    <a:pt x="3652" y="1"/>
                  </a:moveTo>
                  <a:cubicBezTo>
                    <a:pt x="1637" y="1"/>
                    <a:pt x="0" y="1640"/>
                    <a:pt x="0" y="3652"/>
                  </a:cubicBezTo>
                  <a:lnTo>
                    <a:pt x="0" y="4834"/>
                  </a:lnTo>
                  <a:lnTo>
                    <a:pt x="7304" y="4834"/>
                  </a:lnTo>
                  <a:lnTo>
                    <a:pt x="7304" y="3652"/>
                  </a:lnTo>
                  <a:cubicBezTo>
                    <a:pt x="7304" y="1637"/>
                    <a:pt x="5665" y="1"/>
                    <a:pt x="3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7332927" y="3616135"/>
              <a:ext cx="88107" cy="66060"/>
            </a:xfrm>
            <a:custGeom>
              <a:avLst/>
              <a:gdLst/>
              <a:ahLst/>
              <a:cxnLst/>
              <a:rect l="l" t="t" r="r" b="b"/>
              <a:pathLst>
                <a:path w="3225" h="2418" extrusionOk="0">
                  <a:moveTo>
                    <a:pt x="1" y="0"/>
                  </a:moveTo>
                  <a:lnTo>
                    <a:pt x="1" y="806"/>
                  </a:lnTo>
                  <a:cubicBezTo>
                    <a:pt x="1" y="1694"/>
                    <a:pt x="725" y="2418"/>
                    <a:pt x="1613" y="2418"/>
                  </a:cubicBezTo>
                  <a:cubicBezTo>
                    <a:pt x="2501" y="2418"/>
                    <a:pt x="3224" y="1694"/>
                    <a:pt x="3224" y="806"/>
                  </a:cubicBezTo>
                  <a:lnTo>
                    <a:pt x="3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7233182" y="3460630"/>
              <a:ext cx="287625" cy="133513"/>
            </a:xfrm>
            <a:custGeom>
              <a:avLst/>
              <a:gdLst/>
              <a:ahLst/>
              <a:cxnLst/>
              <a:rect l="l" t="t" r="r" b="b"/>
              <a:pathLst>
                <a:path w="10528" h="4887" extrusionOk="0">
                  <a:moveTo>
                    <a:pt x="4055" y="806"/>
                  </a:moveTo>
                  <a:lnTo>
                    <a:pt x="4055" y="1612"/>
                  </a:lnTo>
                  <a:lnTo>
                    <a:pt x="3249" y="1612"/>
                  </a:lnTo>
                  <a:lnTo>
                    <a:pt x="3249" y="806"/>
                  </a:lnTo>
                  <a:close/>
                  <a:moveTo>
                    <a:pt x="5667" y="806"/>
                  </a:moveTo>
                  <a:lnTo>
                    <a:pt x="5667" y="1612"/>
                  </a:lnTo>
                  <a:lnTo>
                    <a:pt x="4861" y="1612"/>
                  </a:lnTo>
                  <a:lnTo>
                    <a:pt x="4861" y="806"/>
                  </a:lnTo>
                  <a:close/>
                  <a:moveTo>
                    <a:pt x="7278" y="806"/>
                  </a:moveTo>
                  <a:lnTo>
                    <a:pt x="7278" y="1612"/>
                  </a:lnTo>
                  <a:lnTo>
                    <a:pt x="6472" y="1612"/>
                  </a:lnTo>
                  <a:lnTo>
                    <a:pt x="6472" y="806"/>
                  </a:lnTo>
                  <a:close/>
                  <a:moveTo>
                    <a:pt x="7278" y="2415"/>
                  </a:moveTo>
                  <a:lnTo>
                    <a:pt x="7278" y="3221"/>
                  </a:lnTo>
                  <a:lnTo>
                    <a:pt x="3250" y="3221"/>
                  </a:lnTo>
                  <a:lnTo>
                    <a:pt x="3250" y="2415"/>
                  </a:lnTo>
                  <a:close/>
                  <a:moveTo>
                    <a:pt x="1" y="0"/>
                  </a:moveTo>
                  <a:lnTo>
                    <a:pt x="1" y="4026"/>
                  </a:lnTo>
                  <a:lnTo>
                    <a:pt x="807" y="4026"/>
                  </a:lnTo>
                  <a:lnTo>
                    <a:pt x="807" y="1609"/>
                  </a:lnTo>
                  <a:lnTo>
                    <a:pt x="1612" y="1609"/>
                  </a:lnTo>
                  <a:lnTo>
                    <a:pt x="1612" y="4886"/>
                  </a:lnTo>
                  <a:lnTo>
                    <a:pt x="8916" y="4886"/>
                  </a:lnTo>
                  <a:lnTo>
                    <a:pt x="8916" y="1609"/>
                  </a:lnTo>
                  <a:lnTo>
                    <a:pt x="9722" y="1609"/>
                  </a:lnTo>
                  <a:lnTo>
                    <a:pt x="9722" y="4026"/>
                  </a:lnTo>
                  <a:lnTo>
                    <a:pt x="10528" y="4026"/>
                  </a:lnTo>
                  <a:lnTo>
                    <a:pt x="105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6"/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190517" y="84313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55;p45">
            <a:extLst>
              <a:ext uri="{FF2B5EF4-FFF2-40B4-BE49-F238E27FC236}">
                <a16:creationId xmlns:a16="http://schemas.microsoft.com/office/drawing/2014/main" id="{182CD980-9602-6BCA-86DC-B30976C53276}"/>
              </a:ext>
            </a:extLst>
          </p:cNvPr>
          <p:cNvSpPr txBox="1">
            <a:spLocks/>
          </p:cNvSpPr>
          <p:nvPr/>
        </p:nvSpPr>
        <p:spPr>
          <a:xfrm>
            <a:off x="1194976" y="1920669"/>
            <a:ext cx="2569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4500" b="0" i="0" u="none" strike="noStrike" cap="none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l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SƠ ĐỒ THUẬT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2AC20-D079-6E2F-6CC2-44C10A80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80" y="142276"/>
            <a:ext cx="3086006" cy="48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4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217785" y="273905"/>
            <a:ext cx="43634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HÀM TỰ TƯƠNG QUAN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207830" y="277245"/>
            <a:ext cx="4312865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7C3DB-0FFE-08D4-71A8-D28468EE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39" y="1074205"/>
            <a:ext cx="7387520" cy="1468549"/>
          </a:xfrm>
          <a:prstGeom prst="rect">
            <a:avLst/>
          </a:prstGeom>
        </p:spPr>
      </p:pic>
      <p:sp>
        <p:nvSpPr>
          <p:cNvPr id="10" name="Google Shape;769;p35">
            <a:extLst>
              <a:ext uri="{FF2B5EF4-FFF2-40B4-BE49-F238E27FC236}">
                <a16:creationId xmlns:a16="http://schemas.microsoft.com/office/drawing/2014/main" id="{D7BB9A36-1641-F138-4B06-15B102449FCB}"/>
              </a:ext>
            </a:extLst>
          </p:cNvPr>
          <p:cNvSpPr txBox="1">
            <a:spLocks/>
          </p:cNvSpPr>
          <p:nvPr/>
        </p:nvSpPr>
        <p:spPr>
          <a:xfrm>
            <a:off x="2312717" y="2650995"/>
            <a:ext cx="4518565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INPUT</a:t>
            </a:r>
            <a:r>
              <a:rPr lang="en-US" sz="2000" dirty="0">
                <a:latin typeface="+mj-lt"/>
              </a:rPr>
              <a:t>: frame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kích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thước</a:t>
            </a:r>
            <a:r>
              <a:rPr lang="en-US" sz="2000" dirty="0">
                <a:latin typeface="+mj-lt"/>
              </a:rPr>
              <a:t> N </a:t>
            </a:r>
            <a:r>
              <a:rPr lang="en-US" sz="2000" dirty="0" err="1">
                <a:latin typeface="+mj-lt"/>
              </a:rPr>
              <a:t>mẫu</a:t>
            </a:r>
            <a:endParaRPr lang="en-US" sz="2000" dirty="0">
              <a:latin typeface="+mj-lt"/>
            </a:endParaRPr>
          </a:p>
        </p:txBody>
      </p:sp>
      <p:sp>
        <p:nvSpPr>
          <p:cNvPr id="11" name="Google Shape;769;p35">
            <a:extLst>
              <a:ext uri="{FF2B5EF4-FFF2-40B4-BE49-F238E27FC236}">
                <a16:creationId xmlns:a16="http://schemas.microsoft.com/office/drawing/2014/main" id="{973BF7D1-E36B-1649-D37E-2C66E144BE8A}"/>
              </a:ext>
            </a:extLst>
          </p:cNvPr>
          <p:cNvSpPr txBox="1">
            <a:spLocks/>
          </p:cNvSpPr>
          <p:nvPr/>
        </p:nvSpPr>
        <p:spPr>
          <a:xfrm>
            <a:off x="1783429" y="3311310"/>
            <a:ext cx="5894937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OUTPUT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trả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về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mảng</a:t>
            </a:r>
            <a:r>
              <a:rPr lang="en-US" sz="2000" dirty="0">
                <a:latin typeface="+mj-lt"/>
              </a:rPr>
              <a:t> ACF </a:t>
            </a:r>
            <a:r>
              <a:rPr lang="en-US" sz="2000" dirty="0" err="1">
                <a:latin typeface="+mj-lt"/>
              </a:rPr>
              <a:t>cùng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kích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thước</a:t>
            </a:r>
            <a:r>
              <a:rPr lang="en-US" sz="2000" dirty="0">
                <a:latin typeface="+mj-lt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96378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217785" y="273905"/>
            <a:ext cx="43634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HÀM TỰ TƯƠNG QUAN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207830" y="277245"/>
            <a:ext cx="4312865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69;p35">
            <a:extLst>
              <a:ext uri="{FF2B5EF4-FFF2-40B4-BE49-F238E27FC236}">
                <a16:creationId xmlns:a16="http://schemas.microsoft.com/office/drawing/2014/main" id="{9B5C2165-D817-838B-53C6-B13DDAC130C9}"/>
              </a:ext>
            </a:extLst>
          </p:cNvPr>
          <p:cNvSpPr txBox="1">
            <a:spLocks/>
          </p:cNvSpPr>
          <p:nvPr/>
        </p:nvSpPr>
        <p:spPr>
          <a:xfrm>
            <a:off x="366007" y="928109"/>
            <a:ext cx="6394180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Voiced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đồ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thị</a:t>
            </a:r>
            <a:r>
              <a:rPr lang="en-US" sz="2000" dirty="0">
                <a:latin typeface="+mj-lt"/>
              </a:rPr>
              <a:t> ACF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dạng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sóng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gần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như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tuần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hoàn</a:t>
            </a:r>
            <a:endParaRPr lang="en-US" sz="2000" dirty="0">
              <a:latin typeface="+mj-lt"/>
            </a:endParaRPr>
          </a:p>
        </p:txBody>
      </p:sp>
      <p:sp>
        <p:nvSpPr>
          <p:cNvPr id="16" name="Google Shape;769;p35">
            <a:extLst>
              <a:ext uri="{FF2B5EF4-FFF2-40B4-BE49-F238E27FC236}">
                <a16:creationId xmlns:a16="http://schemas.microsoft.com/office/drawing/2014/main" id="{22C52C61-2DEA-7467-378C-FB131EEFAF22}"/>
              </a:ext>
            </a:extLst>
          </p:cNvPr>
          <p:cNvSpPr txBox="1">
            <a:spLocks/>
          </p:cNvSpPr>
          <p:nvPr/>
        </p:nvSpPr>
        <p:spPr>
          <a:xfrm>
            <a:off x="340066" y="1460682"/>
            <a:ext cx="6446061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Unvoiced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đồ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thị</a:t>
            </a:r>
            <a:r>
              <a:rPr lang="en-US" sz="2000" dirty="0">
                <a:latin typeface="+mj-lt"/>
              </a:rPr>
              <a:t> ACF </a:t>
            </a:r>
            <a:r>
              <a:rPr lang="en-US" sz="2000" dirty="0" err="1">
                <a:latin typeface="+mj-lt"/>
              </a:rPr>
              <a:t>không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tính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chất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tuần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hoàn</a:t>
            </a:r>
            <a:endParaRPr lang="en-US" sz="2000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94F6A3-1433-4D70-42CE-99C3EEEE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1071"/>
            <a:ext cx="4411673" cy="2764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8F52EF-24DE-E3C6-D31A-CABCDDF1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37" y="2271486"/>
            <a:ext cx="4502463" cy="2735160"/>
          </a:xfrm>
          <a:prstGeom prst="rect">
            <a:avLst/>
          </a:prstGeom>
        </p:spPr>
      </p:pic>
      <p:sp>
        <p:nvSpPr>
          <p:cNvPr id="21" name="Google Shape;769;p35">
            <a:extLst>
              <a:ext uri="{FF2B5EF4-FFF2-40B4-BE49-F238E27FC236}">
                <a16:creationId xmlns:a16="http://schemas.microsoft.com/office/drawing/2014/main" id="{BA391051-0111-A498-F360-639B5C031A8F}"/>
              </a:ext>
            </a:extLst>
          </p:cNvPr>
          <p:cNvSpPr txBox="1">
            <a:spLocks/>
          </p:cNvSpPr>
          <p:nvPr/>
        </p:nvSpPr>
        <p:spPr>
          <a:xfrm>
            <a:off x="1672755" y="1884987"/>
            <a:ext cx="862920" cy="39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600" b="1" dirty="0">
                <a:latin typeface="+mj-lt"/>
              </a:rPr>
              <a:t>Voiced</a:t>
            </a:r>
            <a:endParaRPr lang="en-US" sz="1600" dirty="0">
              <a:latin typeface="+mj-lt"/>
            </a:endParaRPr>
          </a:p>
        </p:txBody>
      </p:sp>
      <p:sp>
        <p:nvSpPr>
          <p:cNvPr id="22" name="Google Shape;769;p35">
            <a:extLst>
              <a:ext uri="{FF2B5EF4-FFF2-40B4-BE49-F238E27FC236}">
                <a16:creationId xmlns:a16="http://schemas.microsoft.com/office/drawing/2014/main" id="{053F8DF6-3812-19FB-D9B2-BDFD1776F13F}"/>
              </a:ext>
            </a:extLst>
          </p:cNvPr>
          <p:cNvSpPr txBox="1">
            <a:spLocks/>
          </p:cNvSpPr>
          <p:nvPr/>
        </p:nvSpPr>
        <p:spPr>
          <a:xfrm>
            <a:off x="6450329" y="1875682"/>
            <a:ext cx="1121296" cy="39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600" b="1" dirty="0">
                <a:latin typeface="+mj-lt"/>
              </a:rPr>
              <a:t>Unvoiced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38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317059" y="66327"/>
            <a:ext cx="38548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PHÂN BIỆT VOICED/UNVOICED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89742" y="93042"/>
            <a:ext cx="4312865" cy="97819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69;p35">
            <a:extLst>
              <a:ext uri="{FF2B5EF4-FFF2-40B4-BE49-F238E27FC236}">
                <a16:creationId xmlns:a16="http://schemas.microsoft.com/office/drawing/2014/main" id="{CF3012AB-199E-97C6-ED8B-2450F1C759B6}"/>
              </a:ext>
            </a:extLst>
          </p:cNvPr>
          <p:cNvSpPr txBox="1">
            <a:spLocks/>
          </p:cNvSpPr>
          <p:nvPr/>
        </p:nvSpPr>
        <p:spPr>
          <a:xfrm>
            <a:off x="2043040" y="1345187"/>
            <a:ext cx="5615640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dirty="0" err="1">
                <a:latin typeface="+mj-lt"/>
              </a:rPr>
              <a:t>Chuẩn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hóa</a:t>
            </a:r>
            <a:r>
              <a:rPr lang="en-US" sz="2000" dirty="0">
                <a:latin typeface="+mj-lt"/>
              </a:rPr>
              <a:t> (normalized): </a:t>
            </a:r>
            <a:r>
              <a:rPr lang="en-US" sz="2000" dirty="0" err="1">
                <a:latin typeface="+mj-lt"/>
              </a:rPr>
              <a:t>acf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acf</a:t>
            </a:r>
            <a:r>
              <a:rPr lang="en-US" sz="2000" dirty="0">
                <a:latin typeface="+mj-lt"/>
              </a:rPr>
              <a:t> / max(</a:t>
            </a:r>
            <a:r>
              <a:rPr lang="en-US" sz="2000" dirty="0" err="1">
                <a:latin typeface="+mj-lt"/>
              </a:rPr>
              <a:t>acf</a:t>
            </a:r>
            <a:r>
              <a:rPr lang="en-US" sz="2000" dirty="0">
                <a:latin typeface="+mj-lt"/>
              </a:rPr>
              <a:t>)</a:t>
            </a:r>
          </a:p>
        </p:txBody>
      </p:sp>
      <p:sp>
        <p:nvSpPr>
          <p:cNvPr id="8" name="Google Shape;769;p35">
            <a:extLst>
              <a:ext uri="{FF2B5EF4-FFF2-40B4-BE49-F238E27FC236}">
                <a16:creationId xmlns:a16="http://schemas.microsoft.com/office/drawing/2014/main" id="{3ED15286-C30F-04B0-786A-D3D432A521E1}"/>
              </a:ext>
            </a:extLst>
          </p:cNvPr>
          <p:cNvSpPr txBox="1">
            <a:spLocks/>
          </p:cNvSpPr>
          <p:nvPr/>
        </p:nvSpPr>
        <p:spPr>
          <a:xfrm>
            <a:off x="1257181" y="1992781"/>
            <a:ext cx="5615639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800" b="1" dirty="0" err="1">
                <a:latin typeface="+mj-lt"/>
              </a:rPr>
              <a:t>Tìm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biên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độ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đại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cục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bộ</a:t>
            </a:r>
            <a:r>
              <a:rPr lang="en-US" sz="2800" b="1" dirty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pic>
        <p:nvPicPr>
          <p:cNvPr id="1026" name="Picture 2" descr="Question mark icon PNG transparent image download, size: 256x256px">
            <a:extLst>
              <a:ext uri="{FF2B5EF4-FFF2-40B4-BE49-F238E27FC236}">
                <a16:creationId xmlns:a16="http://schemas.microsoft.com/office/drawing/2014/main" id="{5C975F8D-9152-DF8A-735F-39CA37CE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9" y="1982530"/>
            <a:ext cx="609605" cy="60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69;p35">
            <a:extLst>
              <a:ext uri="{FF2B5EF4-FFF2-40B4-BE49-F238E27FC236}">
                <a16:creationId xmlns:a16="http://schemas.microsoft.com/office/drawing/2014/main" id="{73FD625A-F7DF-6032-24DA-95843166CAA2}"/>
              </a:ext>
            </a:extLst>
          </p:cNvPr>
          <p:cNvSpPr txBox="1">
            <a:spLocks/>
          </p:cNvSpPr>
          <p:nvPr/>
        </p:nvSpPr>
        <p:spPr>
          <a:xfrm>
            <a:off x="570689" y="2826377"/>
            <a:ext cx="5938019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INPUT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mảng</a:t>
            </a:r>
            <a:r>
              <a:rPr lang="en-US" sz="2000" dirty="0">
                <a:latin typeface="+mj-lt"/>
              </a:rPr>
              <a:t> ACF </a:t>
            </a:r>
            <a:r>
              <a:rPr lang="en-US" sz="2000" dirty="0" err="1">
                <a:latin typeface="+mj-lt"/>
              </a:rPr>
              <a:t>đã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được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chuẩn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hóa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của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khung</a:t>
            </a:r>
            <a:endParaRPr lang="en-US" sz="2000" dirty="0">
              <a:latin typeface="+mj-lt"/>
            </a:endParaRPr>
          </a:p>
        </p:txBody>
      </p:sp>
      <p:sp>
        <p:nvSpPr>
          <p:cNvPr id="12" name="Google Shape;769;p35">
            <a:extLst>
              <a:ext uri="{FF2B5EF4-FFF2-40B4-BE49-F238E27FC236}">
                <a16:creationId xmlns:a16="http://schemas.microsoft.com/office/drawing/2014/main" id="{BD6AF8BD-83F0-CA85-D4D3-CC895272A7A8}"/>
              </a:ext>
            </a:extLst>
          </p:cNvPr>
          <p:cNvSpPr txBox="1">
            <a:spLocks/>
          </p:cNvSpPr>
          <p:nvPr/>
        </p:nvSpPr>
        <p:spPr>
          <a:xfrm>
            <a:off x="570689" y="3513684"/>
            <a:ext cx="6547953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OUTPUT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giá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trị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vị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biên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độ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cực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cục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bộ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lớn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nhất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26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317059" y="66327"/>
            <a:ext cx="38548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PHÂN BIỆT VOICED/UNVOICED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89742" y="93042"/>
            <a:ext cx="4312865" cy="97819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140D2-C304-FF13-9866-1421AF9047A3}"/>
              </a:ext>
            </a:extLst>
          </p:cNvPr>
          <p:cNvSpPr txBox="1"/>
          <p:nvPr/>
        </p:nvSpPr>
        <p:spPr>
          <a:xfrm>
            <a:off x="317059" y="1120485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Ngưỡng</a:t>
            </a:r>
            <a:r>
              <a:rPr lang="en-US" sz="2000" dirty="0"/>
              <a:t> (threshold): 0.3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36F92-0796-2493-9FC4-1E99328A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56" y="2107584"/>
            <a:ext cx="5563277" cy="3035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FA024-5114-7330-64F4-19B771BFD64C}"/>
              </a:ext>
            </a:extLst>
          </p:cNvPr>
          <p:cNvSpPr txBox="1"/>
          <p:nvPr/>
        </p:nvSpPr>
        <p:spPr>
          <a:xfrm>
            <a:off x="317059" y="1633973"/>
            <a:ext cx="502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ACF(</a:t>
            </a:r>
            <a:r>
              <a:rPr lang="en-US" sz="2000" dirty="0" err="1"/>
              <a:t>i</a:t>
            </a:r>
            <a:r>
              <a:rPr lang="en-US" sz="2000" dirty="0"/>
              <a:t>) &gt; ACF(i-1) &amp;&amp; ACF(</a:t>
            </a:r>
            <a:r>
              <a:rPr lang="en-US" sz="2000" dirty="0" err="1"/>
              <a:t>i</a:t>
            </a:r>
            <a:r>
              <a:rPr lang="en-US" sz="2000" dirty="0"/>
              <a:t>) &gt; ACF(i+1)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6354F-C48E-0FFA-7EE2-8EC029F94836}"/>
              </a:ext>
            </a:extLst>
          </p:cNvPr>
          <p:cNvSpPr txBox="1"/>
          <p:nvPr/>
        </p:nvSpPr>
        <p:spPr>
          <a:xfrm>
            <a:off x="288474" y="2972858"/>
            <a:ext cx="3547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&gt;= </a:t>
            </a:r>
            <a:r>
              <a:rPr lang="en-US" sz="2000" dirty="0" err="1"/>
              <a:t>ngưỡng</a:t>
            </a:r>
            <a:endParaRPr lang="en-US" sz="2000" dirty="0"/>
          </a:p>
        </p:txBody>
      </p:sp>
      <p:sp>
        <p:nvSpPr>
          <p:cNvPr id="14" name="Google Shape;769;p35">
            <a:extLst>
              <a:ext uri="{FF2B5EF4-FFF2-40B4-BE49-F238E27FC236}">
                <a16:creationId xmlns:a16="http://schemas.microsoft.com/office/drawing/2014/main" id="{44549D8A-35EF-F2AB-86F4-E3485D4D52B1}"/>
              </a:ext>
            </a:extLst>
          </p:cNvPr>
          <p:cNvSpPr txBox="1">
            <a:spLocks/>
          </p:cNvSpPr>
          <p:nvPr/>
        </p:nvSpPr>
        <p:spPr>
          <a:xfrm>
            <a:off x="243038" y="2129947"/>
            <a:ext cx="4002904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Giá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trị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và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vị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trí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của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biên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độ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cực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đại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cục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bộ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lớn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sym typeface="Wingdings" panose="05000000000000000000" pitchFamily="2" charset="2"/>
              </a:rPr>
              <a:t>nhất</a:t>
            </a:r>
            <a:endParaRPr lang="en-US" sz="2000" dirty="0">
              <a:latin typeface="+mj-lt"/>
            </a:endParaRPr>
          </a:p>
        </p:txBody>
      </p:sp>
      <p:sp>
        <p:nvSpPr>
          <p:cNvPr id="15" name="Google Shape;769;p35">
            <a:extLst>
              <a:ext uri="{FF2B5EF4-FFF2-40B4-BE49-F238E27FC236}">
                <a16:creationId xmlns:a16="http://schemas.microsoft.com/office/drawing/2014/main" id="{F60B531E-7526-556B-76B9-EFF1338D4E5A}"/>
              </a:ext>
            </a:extLst>
          </p:cNvPr>
          <p:cNvSpPr txBox="1">
            <a:spLocks/>
          </p:cNvSpPr>
          <p:nvPr/>
        </p:nvSpPr>
        <p:spPr>
          <a:xfrm>
            <a:off x="288474" y="3415194"/>
            <a:ext cx="1480109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  <a:sym typeface="Wingdings" panose="05000000000000000000" pitchFamily="2" charset="2"/>
              </a:rPr>
              <a:t> Voiced</a:t>
            </a:r>
            <a:endParaRPr lang="en-US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5CE54-AD7C-8FA9-CA8E-D6763A6C3DAB}"/>
              </a:ext>
            </a:extLst>
          </p:cNvPr>
          <p:cNvSpPr txBox="1"/>
          <p:nvPr/>
        </p:nvSpPr>
        <p:spPr>
          <a:xfrm>
            <a:off x="292084" y="3950493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&lt; </a:t>
            </a:r>
            <a:r>
              <a:rPr lang="en-US" sz="2000" dirty="0" err="1"/>
              <a:t>ngưỡng</a:t>
            </a:r>
            <a:endParaRPr lang="en-US" sz="2000" dirty="0"/>
          </a:p>
        </p:txBody>
      </p:sp>
      <p:sp>
        <p:nvSpPr>
          <p:cNvPr id="17" name="Google Shape;769;p35">
            <a:extLst>
              <a:ext uri="{FF2B5EF4-FFF2-40B4-BE49-F238E27FC236}">
                <a16:creationId xmlns:a16="http://schemas.microsoft.com/office/drawing/2014/main" id="{7EA1055A-763B-F7ED-0846-CBF3B4EEF530}"/>
              </a:ext>
            </a:extLst>
          </p:cNvPr>
          <p:cNvSpPr txBox="1">
            <a:spLocks/>
          </p:cNvSpPr>
          <p:nvPr/>
        </p:nvSpPr>
        <p:spPr>
          <a:xfrm>
            <a:off x="288474" y="4350603"/>
            <a:ext cx="1935917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  <a:sym typeface="Wingdings" panose="05000000000000000000" pitchFamily="2" charset="2"/>
              </a:rPr>
              <a:t> Unvoiced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69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217785" y="273905"/>
            <a:ext cx="45617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TÍNH TẦN SỐ CƠ BẢN F0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207830" y="265597"/>
            <a:ext cx="4693491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69;p35">
            <a:extLst>
              <a:ext uri="{FF2B5EF4-FFF2-40B4-BE49-F238E27FC236}">
                <a16:creationId xmlns:a16="http://schemas.microsoft.com/office/drawing/2014/main" id="{9B5C2165-D817-838B-53C6-B13DDAC130C9}"/>
              </a:ext>
            </a:extLst>
          </p:cNvPr>
          <p:cNvSpPr txBox="1">
            <a:spLocks/>
          </p:cNvSpPr>
          <p:nvPr/>
        </p:nvSpPr>
        <p:spPr>
          <a:xfrm>
            <a:off x="351236" y="1728175"/>
            <a:ext cx="3648274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 err="1">
                <a:latin typeface="+mj-lt"/>
              </a:rPr>
              <a:t>Tính</a:t>
            </a:r>
            <a:r>
              <a:rPr lang="en-US" sz="2000" b="1" dirty="0">
                <a:latin typeface="+mj-lt"/>
              </a:rPr>
              <a:t> lag: </a:t>
            </a:r>
            <a:r>
              <a:rPr lang="en-US" sz="2000" dirty="0" err="1">
                <a:latin typeface="+mj-lt"/>
              </a:rPr>
              <a:t>localMaxPeakIndex</a:t>
            </a:r>
            <a:endParaRPr lang="en-US" sz="2000" dirty="0">
              <a:latin typeface="+mj-lt"/>
            </a:endParaRPr>
          </a:p>
        </p:txBody>
      </p:sp>
      <p:sp>
        <p:nvSpPr>
          <p:cNvPr id="16" name="Google Shape;769;p35">
            <a:extLst>
              <a:ext uri="{FF2B5EF4-FFF2-40B4-BE49-F238E27FC236}">
                <a16:creationId xmlns:a16="http://schemas.microsoft.com/office/drawing/2014/main" id="{22C52C61-2DEA-7467-378C-FB131EEFAF22}"/>
              </a:ext>
            </a:extLst>
          </p:cNvPr>
          <p:cNvSpPr txBox="1">
            <a:spLocks/>
          </p:cNvSpPr>
          <p:nvPr/>
        </p:nvSpPr>
        <p:spPr>
          <a:xfrm>
            <a:off x="351236" y="2411905"/>
            <a:ext cx="3155406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 err="1">
                <a:latin typeface="+mj-lt"/>
              </a:rPr>
              <a:t>Tính</a:t>
            </a:r>
            <a:r>
              <a:rPr lang="en-US" sz="2000" b="1" dirty="0">
                <a:latin typeface="+mj-lt"/>
              </a:rPr>
              <a:t> F0: F0 = Fs / lag</a:t>
            </a:r>
            <a:endParaRPr lang="en-US" sz="2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5B204-7D09-816A-5BE9-AAFAA675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02" y="1167205"/>
            <a:ext cx="4411673" cy="2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4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5"/>
          <p:cNvSpPr txBox="1">
            <a:spLocks noGrp="1"/>
          </p:cNvSpPr>
          <p:nvPr>
            <p:ph type="title"/>
          </p:nvPr>
        </p:nvSpPr>
        <p:spPr>
          <a:xfrm>
            <a:off x="1199378" y="214202"/>
            <a:ext cx="18643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cs typeface="Times New Roman" panose="02020603050405020304" pitchFamily="18" charset="0"/>
              </a:rPr>
              <a:t>KẾT QUẢ</a:t>
            </a:r>
            <a:endParaRPr sz="28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56" name="Google Shape;1756;p45"/>
          <p:cNvGrpSpPr/>
          <p:nvPr/>
        </p:nvGrpSpPr>
        <p:grpSpPr>
          <a:xfrm rot="10800000" flipH="1">
            <a:off x="4901321" y="-728875"/>
            <a:ext cx="5253816" cy="1622108"/>
            <a:chOff x="5092229" y="-180802"/>
            <a:chExt cx="5253816" cy="1622108"/>
          </a:xfrm>
        </p:grpSpPr>
        <p:sp>
          <p:nvSpPr>
            <p:cNvPr id="1757" name="Google Shape;1757;p4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6">
            <a:extLst>
              <a:ext uri="{FF2B5EF4-FFF2-40B4-BE49-F238E27FC236}">
                <a16:creationId xmlns:a16="http://schemas.microsoft.com/office/drawing/2014/main" id="{DD7D3911-076F-287D-4FD2-B7E6213BB8CD}"/>
              </a:ext>
            </a:extLst>
          </p:cNvPr>
          <p:cNvSpPr/>
          <p:nvPr/>
        </p:nvSpPr>
        <p:spPr>
          <a:xfrm>
            <a:off x="1082172" y="210661"/>
            <a:ext cx="2098739" cy="5727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E7E8C3D-BBAF-646A-13B1-42E3067C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89" y="846251"/>
            <a:ext cx="7010977" cy="3614929"/>
          </a:xfrm>
          <a:prstGeom prst="rect">
            <a:avLst/>
          </a:prstGeom>
        </p:spPr>
      </p:pic>
      <p:sp>
        <p:nvSpPr>
          <p:cNvPr id="6" name="Google Shape;769;p35">
            <a:extLst>
              <a:ext uri="{FF2B5EF4-FFF2-40B4-BE49-F238E27FC236}">
                <a16:creationId xmlns:a16="http://schemas.microsoft.com/office/drawing/2014/main" id="{D1DEDD7E-8B6C-D156-67A9-210602D058B0}"/>
              </a:ext>
            </a:extLst>
          </p:cNvPr>
          <p:cNvSpPr txBox="1">
            <a:spLocks/>
          </p:cNvSpPr>
          <p:nvPr/>
        </p:nvSpPr>
        <p:spPr>
          <a:xfrm>
            <a:off x="3518745" y="4587712"/>
            <a:ext cx="2106510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latin typeface="+mj-lt"/>
              </a:rPr>
              <a:t>phone_M1.wav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85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301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Teko</vt:lpstr>
      <vt:lpstr>Bebas Neue</vt:lpstr>
      <vt:lpstr>Electrolize</vt:lpstr>
      <vt:lpstr>Teko Medium</vt:lpstr>
      <vt:lpstr>Indian Technology Company Profile by Slidesgo</vt:lpstr>
      <vt:lpstr>BÁO CÁO GIỮA KÌ</vt:lpstr>
      <vt:lpstr>PHÁT BIỂU BÀI TOÁN</vt:lpstr>
      <vt:lpstr>PowerPoint Presentation</vt:lpstr>
      <vt:lpstr>HÀM TỰ TƯƠNG QUAN</vt:lpstr>
      <vt:lpstr>HÀM TỰ TƯƠNG QUAN</vt:lpstr>
      <vt:lpstr>PHÂN BIỆT VOICED/UNVOICED</vt:lpstr>
      <vt:lpstr>PHÂN BIỆT VOICED/UNVOICED</vt:lpstr>
      <vt:lpstr>TÍNH TẦN SỐ CƠ BẢN F0</vt:lpstr>
      <vt:lpstr>KẾT QUẢ</vt:lpstr>
      <vt:lpstr>KẾT QUẢ</vt:lpstr>
      <vt:lpstr>KẾT QUẢ</vt:lpstr>
      <vt:lpstr>KẾT QUẢ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TECHNOLOGY COMPANY PROFILE</dc:title>
  <cp:lastModifiedBy>Lê Hoàng Long</cp:lastModifiedBy>
  <cp:revision>49</cp:revision>
  <dcterms:modified xsi:type="dcterms:W3CDTF">2023-03-13T13:54:50Z</dcterms:modified>
</cp:coreProperties>
</file>