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 marché du travai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marché du travail</a:t>
            </a:r>
          </a:p>
        </p:txBody>
      </p:sp>
      <p:sp>
        <p:nvSpPr>
          <p:cNvPr id="152" name="La réduction du temps de travail peut elle être une politique contre le chômage 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La réduction du temps de travail peut elle être une politique contre le chômage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’importance du contexte histor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L’importance du contexte historique</a:t>
            </a:r>
          </a:p>
        </p:txBody>
      </p:sp>
      <p:sp>
        <p:nvSpPr>
          <p:cNvPr id="197" name="Assouplissement progressif de la réduction du temps de travail dès 1938"/>
          <p:cNvSpPr txBox="1"/>
          <p:nvPr/>
        </p:nvSpPr>
        <p:spPr>
          <a:xfrm>
            <a:off x="889000" y="4453726"/>
            <a:ext cx="17513828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Assouplissement progressif de la réduction du temps de travail dès 1938</a:t>
            </a:r>
          </a:p>
        </p:txBody>
      </p:sp>
      <p:sp>
        <p:nvSpPr>
          <p:cNvPr id="198" name="Retour à la semaine de 45 heures pendant la guerre, mise en avant des heures supplémentaires dès 1946"/>
          <p:cNvSpPr txBox="1"/>
          <p:nvPr/>
        </p:nvSpPr>
        <p:spPr>
          <a:xfrm>
            <a:off x="889000" y="7485153"/>
            <a:ext cx="17513828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Retour à la semaine de 45 heures pendant la guerre, mise en avant des heures supplémentaires dès 1946</a:t>
            </a:r>
          </a:p>
        </p:txBody>
      </p:sp>
      <p:sp>
        <p:nvSpPr>
          <p:cNvPr id="199" name="Retour à la réduction du temps de travail dans les années 60, contexte de forte croissance"/>
          <p:cNvSpPr txBox="1"/>
          <p:nvPr/>
        </p:nvSpPr>
        <p:spPr>
          <a:xfrm>
            <a:off x="889000" y="10516581"/>
            <a:ext cx="17513828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Retour à la réduction du temps de travail dans les années 60, contexte de forte croissance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3"/>
      <p:bldP build="whole" bldLvl="1" animBg="1" rev="0" advAuto="0" spid="198" grpId="2"/>
      <p:bldP build="whole" bldLvl="1" animBg="1" rev="0" advAuto="0" spid="1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ritique et compara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et comparaison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ritique des concepts abordé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des concepts abordés</a:t>
            </a:r>
          </a:p>
        </p:txBody>
      </p:sp>
      <p:pic>
        <p:nvPicPr>
          <p:cNvPr id="204" name="Capture d’écran 2020-10-18 à 19.35.55.png" descr="Capture d’écran 2020-10-18 à 19.3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8200" y="4009969"/>
            <a:ext cx="11271829" cy="796731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Intervention illégitime de l’Etat, Libéralisme, Pascal Salin"/>
          <p:cNvSpPr txBox="1"/>
          <p:nvPr/>
        </p:nvSpPr>
        <p:spPr>
          <a:xfrm>
            <a:off x="889000" y="4017726"/>
            <a:ext cx="11032488" cy="1771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98500" indent="-698500" algn="l">
              <a:buSzPct val="123000"/>
              <a:buChar char="•"/>
              <a:defRPr sz="5500"/>
            </a:pPr>
            <a:r>
              <a:t>Intervention illégitime de l’Etat, </a:t>
            </a:r>
            <a:r>
              <a:rPr i="1"/>
              <a:t>Libéralisme</a:t>
            </a:r>
            <a:r>
              <a:t>, Pascal Salin</a:t>
            </a:r>
          </a:p>
        </p:txBody>
      </p:sp>
      <p:sp>
        <p:nvSpPr>
          <p:cNvPr id="206" name="Sophisme d’une masse fixe de travail"/>
          <p:cNvSpPr txBox="1"/>
          <p:nvPr/>
        </p:nvSpPr>
        <p:spPr>
          <a:xfrm>
            <a:off x="889000" y="6632204"/>
            <a:ext cx="11032488" cy="175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Sophisme d’une masse fixe de travail</a:t>
            </a:r>
          </a:p>
        </p:txBody>
      </p:sp>
      <p:sp>
        <p:nvSpPr>
          <p:cNvPr id="207" name="Cheminement de l’économie et existence d’externalités au gain de profit d’une entreprise"/>
          <p:cNvSpPr txBox="1"/>
          <p:nvPr/>
        </p:nvSpPr>
        <p:spPr>
          <a:xfrm>
            <a:off x="889000" y="8821232"/>
            <a:ext cx="11032488" cy="2596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Cheminement de l’économie et existence d’externalités au gain de profit d’une entreprise</a:t>
            </a:r>
          </a:p>
        </p:txBody>
      </p:sp>
      <p:sp>
        <p:nvSpPr>
          <p:cNvPr id="208" name="Source INSEE"/>
          <p:cNvSpPr txBox="1"/>
          <p:nvPr/>
        </p:nvSpPr>
        <p:spPr>
          <a:xfrm>
            <a:off x="16676844" y="11877706"/>
            <a:ext cx="2033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 INSEE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7" grpId="3"/>
      <p:bldP build="whole" bldLvl="1" animBg="1" rev="0" advAuto="0" spid="20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es objectifs qui ne sont pas atte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 objectifs qui ne sont pas atteints</a:t>
            </a:r>
          </a:p>
        </p:txBody>
      </p:sp>
      <p:sp>
        <p:nvSpPr>
          <p:cNvPr id="211" name="Des mesures dont les effets sont à nuanc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 mesures dont les effets sont à nuancer</a:t>
            </a:r>
          </a:p>
        </p:txBody>
      </p:sp>
      <p:pic>
        <p:nvPicPr>
          <p:cNvPr id="212" name="fig3.png" descr="fig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0845" y="3483857"/>
            <a:ext cx="9623606" cy="856324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Création de 350.000 emplois, Lionel Jospin en attendait 700.000"/>
          <p:cNvSpPr txBox="1"/>
          <p:nvPr/>
        </p:nvSpPr>
        <p:spPr>
          <a:xfrm>
            <a:off x="889000" y="4453726"/>
            <a:ext cx="11683194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Création de 350.000 emplois, Lionel Jospin en attendait 700.000</a:t>
            </a:r>
          </a:p>
        </p:txBody>
      </p:sp>
      <p:sp>
        <p:nvSpPr>
          <p:cNvPr id="214" name="Les études divergent, corrélation difficile à établir"/>
          <p:cNvSpPr txBox="1"/>
          <p:nvPr/>
        </p:nvSpPr>
        <p:spPr>
          <a:xfrm>
            <a:off x="889000" y="7485153"/>
            <a:ext cx="12052584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Les études divergent, corrélation difficile à établir</a:t>
            </a:r>
          </a:p>
        </p:txBody>
      </p:sp>
      <p:sp>
        <p:nvSpPr>
          <p:cNvPr id="215" name="Source Le Figaro"/>
          <p:cNvSpPr txBox="1"/>
          <p:nvPr/>
        </p:nvSpPr>
        <p:spPr>
          <a:xfrm>
            <a:off x="16775428" y="12350215"/>
            <a:ext cx="24344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 Le Figaro</a:t>
            </a:r>
          </a:p>
        </p:txBody>
      </p:sp>
      <p:sp>
        <p:nvSpPr>
          <p:cNvPr id="216" name="Loi Tepa de 2007 pour les heures supplémentaires"/>
          <p:cNvSpPr txBox="1"/>
          <p:nvPr/>
        </p:nvSpPr>
        <p:spPr>
          <a:xfrm>
            <a:off x="889000" y="10516581"/>
            <a:ext cx="12052584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Loi Tepa de 2007 pour les heures supplémentaires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3" grpId="1"/>
      <p:bldP build="whole" bldLvl="1" animBg="1" rev="0" advAuto="0" spid="216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mparaison aux pays de l’OC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Comparaison aux pays de l’OCDE</a:t>
            </a:r>
          </a:p>
        </p:txBody>
      </p:sp>
      <p:sp>
        <p:nvSpPr>
          <p:cNvPr id="219" name="Des tendances similai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 tendances similaires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1600" y="4237897"/>
            <a:ext cx="9665141" cy="7248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404" y="4237897"/>
            <a:ext cx="9665140" cy="724885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Evolution du taux de chômage,…"/>
          <p:cNvSpPr txBox="1"/>
          <p:nvPr/>
        </p:nvSpPr>
        <p:spPr>
          <a:xfrm>
            <a:off x="4283531" y="11870771"/>
            <a:ext cx="434888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Evolution du taux de chômage,</a:t>
            </a:r>
          </a:p>
          <a:p>
            <a:pPr/>
            <a:r>
              <a:t>source GGDC</a:t>
            </a:r>
          </a:p>
        </p:txBody>
      </p:sp>
      <p:sp>
        <p:nvSpPr>
          <p:cNvPr id="223" name="Evolution du temps moyen de travail annuel,…"/>
          <p:cNvSpPr txBox="1"/>
          <p:nvPr/>
        </p:nvSpPr>
        <p:spPr>
          <a:xfrm>
            <a:off x="14789202" y="11870771"/>
            <a:ext cx="615025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Evolution du temps moyen de travail annuel,</a:t>
            </a:r>
          </a:p>
          <a:p>
            <a:pPr/>
            <a:r>
              <a:t>source GGDC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rigines et acteurs principa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Origines et acteurs principaux</a:t>
            </a:r>
          </a:p>
        </p:txBody>
      </p:sp>
      <p:sp>
        <p:nvSpPr>
          <p:cNvPr id="155" name="L’exemple européen"/>
          <p:cNvSpPr txBox="1"/>
          <p:nvPr>
            <p:ph type="body" sz="quarter" idx="4294967295"/>
          </p:nvPr>
        </p:nvSpPr>
        <p:spPr>
          <a:xfrm>
            <a:off x="1206500" y="7781990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L’exemple européen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dée pérenne au sein des sociétés européennes"/>
          <p:cNvSpPr txBox="1"/>
          <p:nvPr/>
        </p:nvSpPr>
        <p:spPr>
          <a:xfrm>
            <a:off x="889000" y="2303335"/>
            <a:ext cx="11032488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Idée pérenne au sein des sociétés européennes</a:t>
            </a:r>
          </a:p>
        </p:txBody>
      </p:sp>
      <p:sp>
        <p:nvSpPr>
          <p:cNvPr id="158" name="Baisse continue du temps moyen de travail des employés"/>
          <p:cNvSpPr txBox="1"/>
          <p:nvPr/>
        </p:nvSpPr>
        <p:spPr>
          <a:xfrm>
            <a:off x="889000" y="5254001"/>
            <a:ext cx="10420726" cy="2596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Baisse continue du temps moyen de travail des employés</a:t>
            </a:r>
          </a:p>
        </p:txBody>
      </p:sp>
      <p:sp>
        <p:nvSpPr>
          <p:cNvPr id="159" name="Entrée sur le marché du travail de plus en plus tardive"/>
          <p:cNvSpPr txBox="1"/>
          <p:nvPr/>
        </p:nvSpPr>
        <p:spPr>
          <a:xfrm>
            <a:off x="888999" y="9042867"/>
            <a:ext cx="10420728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Entrée sur le marché du travail de plus en plus tardive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8417" y="2209320"/>
            <a:ext cx="11032488" cy="827436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Evolution du temps moyen de travail annuel chez les salariés,…"/>
          <p:cNvSpPr txBox="1"/>
          <p:nvPr/>
        </p:nvSpPr>
        <p:spPr>
          <a:xfrm>
            <a:off x="13552664" y="10841121"/>
            <a:ext cx="846399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Evolution du temps moyen de travail annuel chez les salariés,</a:t>
            </a:r>
          </a:p>
          <a:p>
            <a:pPr/>
            <a:r>
              <a:t>source GGDC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3"/>
      <p:bldP build="whole" bldLvl="1" animBg="1" rev="0" advAuto="0" spid="158" grpId="2"/>
      <p:bldP build="whole" bldLvl="1" animBg="1" rev="0" advAuto="0" spid="15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es pouvoirs publ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pouvoirs publics</a:t>
            </a:r>
          </a:p>
        </p:txBody>
      </p:sp>
      <p:sp>
        <p:nvSpPr>
          <p:cNvPr id="164" name="Des législations sur trois échel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 législations sur trois échelles</a:t>
            </a:r>
          </a:p>
        </p:txBody>
      </p:sp>
      <p:sp>
        <p:nvSpPr>
          <p:cNvPr id="165" name="Echelle hebdomadaire, lois sur le nombre maximal d’heures par semaine"/>
          <p:cNvSpPr txBox="1"/>
          <p:nvPr/>
        </p:nvSpPr>
        <p:spPr>
          <a:xfrm>
            <a:off x="889000" y="4453726"/>
            <a:ext cx="13364786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Echelle hebdomadaire, lois sur le nombre maximal d’heures par semaine </a:t>
            </a:r>
          </a:p>
        </p:txBody>
      </p:sp>
      <p:sp>
        <p:nvSpPr>
          <p:cNvPr id="166" name="Echelle annuelle, mise en place des congés payés"/>
          <p:cNvSpPr txBox="1"/>
          <p:nvPr/>
        </p:nvSpPr>
        <p:spPr>
          <a:xfrm>
            <a:off x="889000" y="7485153"/>
            <a:ext cx="13364786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Echelle annuelle, mise en place des congés payés</a:t>
            </a:r>
          </a:p>
        </p:txBody>
      </p:sp>
      <p:sp>
        <p:nvSpPr>
          <p:cNvPr id="167" name="Echelle d’un cycle de vie, allongement de la durée obligatoire de scolarité"/>
          <p:cNvSpPr txBox="1"/>
          <p:nvPr/>
        </p:nvSpPr>
        <p:spPr>
          <a:xfrm>
            <a:off x="889000" y="10516581"/>
            <a:ext cx="13364786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Echelle d’un cycle de vie, allongement de la durée obligatoire de scolarité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5" grpId="1"/>
      <p:bldP build="whole" bldLvl="1" animBg="1" rev="0" advAuto="0" spid="16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s premières lois en Fr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premières lois en France</a:t>
            </a:r>
          </a:p>
        </p:txBody>
      </p:sp>
      <p:sp>
        <p:nvSpPr>
          <p:cNvPr id="170" name="Un progrès soci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 progrès social</a:t>
            </a:r>
          </a:p>
        </p:txBody>
      </p:sp>
      <p:sp>
        <p:nvSpPr>
          <p:cNvPr id="171" name="9 septembre 1848, durée journalière maximale de 12 heures"/>
          <p:cNvSpPr txBox="1"/>
          <p:nvPr/>
        </p:nvSpPr>
        <p:spPr>
          <a:xfrm>
            <a:off x="889000" y="4453726"/>
            <a:ext cx="13364786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9 septembre 1848, durée journalière maximale de 12 heures</a:t>
            </a:r>
          </a:p>
        </p:txBody>
      </p:sp>
      <p:sp>
        <p:nvSpPr>
          <p:cNvPr id="172" name="30 mars 1900, durée journalière maximale de 11 heures"/>
          <p:cNvSpPr txBox="1"/>
          <p:nvPr/>
        </p:nvSpPr>
        <p:spPr>
          <a:xfrm>
            <a:off x="889000" y="7485153"/>
            <a:ext cx="13364786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30 mars 1900, durée journalière maximale de 11 heures</a:t>
            </a:r>
          </a:p>
        </p:txBody>
      </p:sp>
      <p:sp>
        <p:nvSpPr>
          <p:cNvPr id="173" name="1919, semaine de 48 heures et durée journalière maximale de 8 heures"/>
          <p:cNvSpPr txBox="1"/>
          <p:nvPr/>
        </p:nvSpPr>
        <p:spPr>
          <a:xfrm>
            <a:off x="889000" y="10516581"/>
            <a:ext cx="13364786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1919, semaine de 48 heures et durée journalière maximale de 8 heures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whole" bldLvl="1" animBg="1" rev="0" advAuto="0" spid="173" grpId="3"/>
      <p:bldP build="whole" bldLvl="1" animBg="1" rev="0" advAuto="0" spid="1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otivations et mise en pl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Motivations et mise en place</a:t>
            </a:r>
          </a:p>
        </p:txBody>
      </p:sp>
      <p:sp>
        <p:nvSpPr>
          <p:cNvPr id="176" name="L’exemple français"/>
          <p:cNvSpPr txBox="1"/>
          <p:nvPr>
            <p:ph type="body" sz="quarter" idx="4294967295"/>
          </p:nvPr>
        </p:nvSpPr>
        <p:spPr>
          <a:xfrm>
            <a:off x="1206500" y="7781990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L’exemple français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hronolog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Chronologie</a:t>
            </a:r>
          </a:p>
        </p:txBody>
      </p:sp>
      <p:sp>
        <p:nvSpPr>
          <p:cNvPr id="179" name="Des réformes de Gauch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 réformes de Gauche</a:t>
            </a:r>
          </a:p>
        </p:txBody>
      </p:sp>
      <p:pic>
        <p:nvPicPr>
          <p:cNvPr id="180" name="page17image7448112.png" descr="page17image74481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2118" y="2209800"/>
            <a:ext cx="11097692" cy="927187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Les Accords Matignon de juin 1936, partage et réduction du temps de travail"/>
          <p:cNvSpPr txBox="1"/>
          <p:nvPr/>
        </p:nvSpPr>
        <p:spPr>
          <a:xfrm>
            <a:off x="889000" y="4034626"/>
            <a:ext cx="10224552" cy="2596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just">
              <a:buSzPct val="123000"/>
              <a:buChar char="•"/>
              <a:defRPr sz="5500"/>
            </a:lvl1pPr>
          </a:lstStyle>
          <a:p>
            <a:pPr/>
            <a:r>
              <a:t>Les Accords Matignon de juin 1936, partage et réduction du temps de travail</a:t>
            </a:r>
          </a:p>
        </p:txBody>
      </p:sp>
      <p:sp>
        <p:nvSpPr>
          <p:cNvPr id="182" name="Les lois Aubry en 2000, ou la réforme des 35 heures au sein d’un programme de création d’emploi"/>
          <p:cNvSpPr txBox="1"/>
          <p:nvPr/>
        </p:nvSpPr>
        <p:spPr>
          <a:xfrm>
            <a:off x="865598" y="7442033"/>
            <a:ext cx="10224552" cy="3434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Les lois Aubry en 2000, ou la réforme des 35 heures au sein d’un programme de création d’emploi</a:t>
            </a:r>
          </a:p>
        </p:txBody>
      </p:sp>
      <p:sp>
        <p:nvSpPr>
          <p:cNvPr id="183" name="Evolution du temps de travail en France,…"/>
          <p:cNvSpPr txBox="1"/>
          <p:nvPr/>
        </p:nvSpPr>
        <p:spPr>
          <a:xfrm>
            <a:off x="15012747" y="11894173"/>
            <a:ext cx="5596434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Evolution du temps de travail en France,</a:t>
            </a:r>
          </a:p>
          <a:p>
            <a:pPr/>
            <a:r>
              <a:t>source INSEE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2"/>
      <p:bldP build="whole" bldLvl="1" animBg="1" rev="0" advAuto="0" spid="1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ux composantes du chô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Deux composantes du chômage</a:t>
            </a:r>
          </a:p>
        </p:txBody>
      </p:sp>
      <p:sp>
        <p:nvSpPr>
          <p:cNvPr id="186" name="L’analyse de Gilbert Cet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L’analyse de Gilbert Cette</a:t>
            </a:r>
          </a:p>
        </p:txBody>
      </p:sp>
      <p:sp>
        <p:nvSpPr>
          <p:cNvPr id="187" name="La composante classique, le taux de chômage d’équilibre, NAIRU"/>
          <p:cNvSpPr txBox="1"/>
          <p:nvPr/>
        </p:nvSpPr>
        <p:spPr>
          <a:xfrm>
            <a:off x="889000" y="4453726"/>
            <a:ext cx="11333822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just">
              <a:buSzPct val="123000"/>
              <a:buChar char="•"/>
              <a:defRPr sz="5500"/>
            </a:lvl1pPr>
          </a:lstStyle>
          <a:p>
            <a:pPr/>
            <a:r>
              <a:t>La composante classique, le taux de chômage d’équilibre, NAIRU</a:t>
            </a:r>
          </a:p>
        </p:txBody>
      </p:sp>
      <p:sp>
        <p:nvSpPr>
          <p:cNvPr id="188" name="La composante keynésienne, liée à une demande insuffisante"/>
          <p:cNvSpPr txBox="1"/>
          <p:nvPr/>
        </p:nvSpPr>
        <p:spPr>
          <a:xfrm>
            <a:off x="865598" y="8280233"/>
            <a:ext cx="11333823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La composante keynésienne, liée à une demande insuffisante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a mise en place de ces mes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mise en place de ces mesures</a:t>
            </a:r>
          </a:p>
        </p:txBody>
      </p:sp>
      <p:sp>
        <p:nvSpPr>
          <p:cNvPr id="191" name="L’analyse de Gilbert Cet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L’analyse de Gilbert Cette</a:t>
            </a:r>
          </a:p>
        </p:txBody>
      </p:sp>
      <p:sp>
        <p:nvSpPr>
          <p:cNvPr id="192" name="Les gains induits doivent compenser la hausse des coûts de productions"/>
          <p:cNvSpPr txBox="1"/>
          <p:nvPr/>
        </p:nvSpPr>
        <p:spPr>
          <a:xfrm>
            <a:off x="889000" y="4453726"/>
            <a:ext cx="15161281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Les gains induits doivent compenser la hausse des coûts de productions</a:t>
            </a:r>
          </a:p>
        </p:txBody>
      </p:sp>
      <p:sp>
        <p:nvSpPr>
          <p:cNvPr id="193" name="Les coûts fixes par travailleurs, augmentation liée au besoin d’employer plus"/>
          <p:cNvSpPr txBox="1"/>
          <p:nvPr/>
        </p:nvSpPr>
        <p:spPr>
          <a:xfrm>
            <a:off x="889000" y="7485153"/>
            <a:ext cx="15161281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Les coûts fixes par travailleurs, augmentation liée au besoin d’employer plus</a:t>
            </a:r>
          </a:p>
        </p:txBody>
      </p:sp>
      <p:sp>
        <p:nvSpPr>
          <p:cNvPr id="194" name="Les coûts liés à la hausse du revenu salarial, on travaille moins pour un même salaire"/>
          <p:cNvSpPr txBox="1"/>
          <p:nvPr/>
        </p:nvSpPr>
        <p:spPr>
          <a:xfrm>
            <a:off x="889000" y="10516581"/>
            <a:ext cx="15161281" cy="17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98500" indent="-698500" algn="l">
              <a:buSzPct val="123000"/>
              <a:buChar char="•"/>
              <a:defRPr sz="5500"/>
            </a:lvl1pPr>
          </a:lstStyle>
          <a:p>
            <a:pPr/>
            <a:r>
              <a:t>Les coûts liés à la hausse du revenu salarial, on travaille moins pour un même salaire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192" grpId="1"/>
      <p:bldP build="whole" bldLvl="1" animBg="1" rev="0" advAuto="0" spid="194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