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oboto"/>
      <p:regular r:id="rId47"/>
      <p:bold r:id="rId48"/>
      <p:italic r:id="rId49"/>
      <p:boldItalic r:id="rId50"/>
    </p:embeddedFont>
    <p:embeddedFont>
      <p:font typeface="Poppins"/>
      <p:regular r:id="rId51"/>
      <p:bold r:id="rId52"/>
      <p:italic r:id="rId53"/>
      <p:boldItalic r:id="rId54"/>
    </p:embeddedFont>
    <p:embeddedFont>
      <p:font typeface="Poppins Medium"/>
      <p:regular r:id="rId55"/>
      <p:bold r:id="rId56"/>
      <p:italic r:id="rId57"/>
      <p:boldItalic r:id="rId58"/>
    </p:embeddedFont>
    <p:embeddedFont>
      <p:font typeface="Poppins Black"/>
      <p:bold r:id="rId59"/>
      <p:boldItalic r:id="rId60"/>
    </p:embeddedFont>
    <p:embeddedFont>
      <p:font typeface="Poppins SemiBold"/>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E1FE10-BFBD-4097-AA43-D1B42D1EBA06}">
  <a:tblStyle styleId="{42E1FE10-BFBD-4097-AA43-D1B42D1EBA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oppinsSemiBold-bold.fntdata"/><Relationship Id="rId61" Type="http://schemas.openxmlformats.org/officeDocument/2006/relationships/font" Target="fonts/PoppinsSemiBold-regular.fntdata"/><Relationship Id="rId20" Type="http://schemas.openxmlformats.org/officeDocument/2006/relationships/slide" Target="slides/slide14.xml"/><Relationship Id="rId64" Type="http://schemas.openxmlformats.org/officeDocument/2006/relationships/font" Target="fonts/PoppinsSemiBold-boldItalic.fntdata"/><Relationship Id="rId63" Type="http://schemas.openxmlformats.org/officeDocument/2006/relationships/font" Target="fonts/PoppinsSemi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oppinsBlack-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oppins-regular.fntdata"/><Relationship Id="rId50" Type="http://schemas.openxmlformats.org/officeDocument/2006/relationships/font" Target="fonts/Roboto-boldItalic.fntdata"/><Relationship Id="rId53" Type="http://schemas.openxmlformats.org/officeDocument/2006/relationships/font" Target="fonts/Poppins-italic.fntdata"/><Relationship Id="rId52" Type="http://schemas.openxmlformats.org/officeDocument/2006/relationships/font" Target="fonts/Poppins-bold.fntdata"/><Relationship Id="rId11" Type="http://schemas.openxmlformats.org/officeDocument/2006/relationships/slide" Target="slides/slide5.xml"/><Relationship Id="rId55" Type="http://schemas.openxmlformats.org/officeDocument/2006/relationships/font" Target="fonts/PoppinsMedium-regular.fntdata"/><Relationship Id="rId10" Type="http://schemas.openxmlformats.org/officeDocument/2006/relationships/slide" Target="slides/slide4.xml"/><Relationship Id="rId54" Type="http://schemas.openxmlformats.org/officeDocument/2006/relationships/font" Target="fonts/Poppins-boldItalic.fntdata"/><Relationship Id="rId13" Type="http://schemas.openxmlformats.org/officeDocument/2006/relationships/slide" Target="slides/slide7.xml"/><Relationship Id="rId57" Type="http://schemas.openxmlformats.org/officeDocument/2006/relationships/font" Target="fonts/PoppinsMedium-italic.fntdata"/><Relationship Id="rId12" Type="http://schemas.openxmlformats.org/officeDocument/2006/relationships/slide" Target="slides/slide6.xml"/><Relationship Id="rId56" Type="http://schemas.openxmlformats.org/officeDocument/2006/relationships/font" Target="fonts/PoppinsMedium-bold.fntdata"/><Relationship Id="rId15" Type="http://schemas.openxmlformats.org/officeDocument/2006/relationships/slide" Target="slides/slide9.xml"/><Relationship Id="rId59" Type="http://schemas.openxmlformats.org/officeDocument/2006/relationships/font" Target="fonts/PoppinsBlack-bold.fntdata"/><Relationship Id="rId14" Type="http://schemas.openxmlformats.org/officeDocument/2006/relationships/slide" Target="slides/slide8.xml"/><Relationship Id="rId58" Type="http://schemas.openxmlformats.org/officeDocument/2006/relationships/font" Target="fonts/PoppinsMedium-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b1e8d8d8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b1e8d8d8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b1e8d8d8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b1e8d8d8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b1e8d8d8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b1e8d8d8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b1e8d8d8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b1e8d8d8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b1e8d8d80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b1e8d8d80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b1e8d8d80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b1e8d8d80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b1e8d8d8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b1e8d8d8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b1e8d8d8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b1e8d8d8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b1e8d8d8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b1e8d8d8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b1e8d8d8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b1e8d8d8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b1e8d8d8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b1e8d8d8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b1e8d8d80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b1e8d8d80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b1e8d8d80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b1e8d8d80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b1e8d8d80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b1e8d8d80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b1e8d8d80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eb1e8d8d80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b1e8d8d8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eb1e8d8d8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b1e8d8d8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eb1e8d8d8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b1e8d8d80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eb1e8d8d80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eb1e8d8d8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eb1e8d8d8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b1e8d8d80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eb1e8d8d80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b1e8d8d80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eb1e8d8d80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b1e8d8d8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b1e8d8d8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eb1e8d8d8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eb1e8d8d8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b1e8d8d80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eb1e8d8d80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eb1e8d8d8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eb1e8d8d8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b1e8d8d80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eb1e8d8d8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eb1e8d8d80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eb1e8d8d80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b1e8d8d8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b1e8d8d8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b1e8d8d80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eb1e8d8d80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eb1e8d8d80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eb1e8d8d80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b1e8d8d8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b1e8d8d8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b1e8d8d80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eb1e8d8d80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b1e8d8d8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b1e8d8d8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eb1e8d8d80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b1e8d8d80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b1e8d8d8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b1e8d8d8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b1e8d8d8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b1e8d8d8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b1e8d8d8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b1e8d8d8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b1e8d8d8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b1e8d8d8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b1e8d8d8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b1e8d8d8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ublic.tableau.com/app/profile/lomash.bhuva/viz/CustomerSegmentationDashboard_17205943090620/RFMDashboard"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2152347"/>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3680">
                <a:latin typeface="Poppins SemiBold"/>
                <a:ea typeface="Poppins SemiBold"/>
                <a:cs typeface="Poppins SemiBold"/>
                <a:sym typeface="Poppins SemiBold"/>
              </a:rPr>
              <a:t>Customer Segmentation Analysis</a:t>
            </a:r>
            <a:endParaRPr sz="3380">
              <a:latin typeface="Poppins SemiBold"/>
              <a:ea typeface="Poppins SemiBold"/>
              <a:cs typeface="Poppins SemiBold"/>
              <a:sym typeface="Poppins SemiBold"/>
            </a:endParaRPr>
          </a:p>
        </p:txBody>
      </p:sp>
      <p:sp>
        <p:nvSpPr>
          <p:cNvPr id="86" name="Google Shape;86;p13"/>
          <p:cNvSpPr txBox="1"/>
          <p:nvPr>
            <p:ph idx="1" type="subTitle"/>
          </p:nvPr>
        </p:nvSpPr>
        <p:spPr>
          <a:xfrm>
            <a:off x="542072" y="2991150"/>
            <a:ext cx="5808000" cy="432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latin typeface="Poppins SemiBold"/>
                <a:ea typeface="Poppins SemiBold"/>
                <a:cs typeface="Poppins SemiBold"/>
                <a:sym typeface="Poppins SemiBold"/>
              </a:rPr>
              <a:t>Data Analytics for Automobile Bike Company</a:t>
            </a:r>
            <a:endParaRPr>
              <a:latin typeface="Poppins SemiBold"/>
              <a:ea typeface="Poppins SemiBold"/>
              <a:cs typeface="Poppins SemiBold"/>
              <a:sym typeface="Poppins SemiBold"/>
            </a:endParaRPr>
          </a:p>
        </p:txBody>
      </p:sp>
      <p:sp>
        <p:nvSpPr>
          <p:cNvPr id="87" name="Google Shape;87;p13"/>
          <p:cNvSpPr txBox="1"/>
          <p:nvPr/>
        </p:nvSpPr>
        <p:spPr>
          <a:xfrm>
            <a:off x="6978600" y="4578775"/>
            <a:ext cx="2165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lt1"/>
                </a:solidFill>
                <a:latin typeface="Poppins SemiBold"/>
                <a:ea typeface="Poppins SemiBold"/>
                <a:cs typeface="Poppins SemiBold"/>
                <a:sym typeface="Poppins SemiBold"/>
              </a:rPr>
              <a:t>Lomash Bhuva</a:t>
            </a:r>
            <a:endParaRPr sz="1900">
              <a:solidFill>
                <a:schemeClr val="lt1"/>
              </a:solidFill>
              <a:latin typeface="Poppins SemiBold"/>
              <a:ea typeface="Poppins SemiBold"/>
              <a:cs typeface="Poppins SemiBold"/>
              <a:sym typeface="Poppins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Poppins SemiBold"/>
                <a:ea typeface="Poppins SemiBold"/>
                <a:cs typeface="Poppins SemiBold"/>
                <a:sym typeface="Poppins SemiBold"/>
              </a:rPr>
              <a:t>Methodologies</a:t>
            </a:r>
            <a:endParaRPr>
              <a:latin typeface="Poppins SemiBold"/>
              <a:ea typeface="Poppins SemiBold"/>
              <a:cs typeface="Poppins SemiBold"/>
              <a:sym typeface="Poppins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Methodologies Overview</a:t>
            </a:r>
            <a:endParaRPr>
              <a:latin typeface="Poppins SemiBold"/>
              <a:ea typeface="Poppins SemiBold"/>
              <a:cs typeface="Poppins SemiBold"/>
              <a:sym typeface="Poppins SemiBold"/>
            </a:endParaRPr>
          </a:p>
          <a:p>
            <a:pPr indent="0" lvl="0" marL="0" rtl="0" algn="l">
              <a:spcBef>
                <a:spcPts val="0"/>
              </a:spcBef>
              <a:spcAft>
                <a:spcPts val="0"/>
              </a:spcAft>
              <a:buNone/>
            </a:pPr>
            <a:r>
              <a:t/>
            </a:r>
            <a:endParaRPr>
              <a:latin typeface="Poppins SemiBold"/>
              <a:ea typeface="Poppins SemiBold"/>
              <a:cs typeface="Poppins SemiBold"/>
              <a:sym typeface="Poppins SemiBold"/>
            </a:endParaRPr>
          </a:p>
        </p:txBody>
      </p:sp>
      <p:sp>
        <p:nvSpPr>
          <p:cNvPr id="143" name="Google Shape;143;p23"/>
          <p:cNvSpPr txBox="1"/>
          <p:nvPr>
            <p:ph idx="1" type="body"/>
          </p:nvPr>
        </p:nvSpPr>
        <p:spPr>
          <a:xfrm>
            <a:off x="311700" y="1229875"/>
            <a:ext cx="8520600" cy="3434100"/>
          </a:xfrm>
          <a:prstGeom prst="rect">
            <a:avLst/>
          </a:prstGeom>
        </p:spPr>
        <p:txBody>
          <a:bodyPr anchorCtr="0" anchor="t" bIns="91425" lIns="91425" spcFirstLastPara="1" rIns="91425" wrap="square" tIns="91425">
            <a:normAutofit fontScale="85000" lnSpcReduction="20000"/>
          </a:bodyPr>
          <a:lstStyle/>
          <a:p>
            <a:pPr indent="0" lvl="0" marL="0" rtl="0" algn="l">
              <a:spcBef>
                <a:spcPts val="1300"/>
              </a:spcBef>
              <a:spcAft>
                <a:spcPts val="0"/>
              </a:spcAft>
              <a:buNone/>
            </a:pPr>
            <a:r>
              <a:rPr b="1" lang="en-GB" sz="1600">
                <a:solidFill>
                  <a:srgbClr val="000000"/>
                </a:solidFill>
                <a:latin typeface="Poppins"/>
                <a:ea typeface="Poppins"/>
                <a:cs typeface="Poppins"/>
                <a:sym typeface="Poppins"/>
              </a:rPr>
              <a:t>1. Data Quality Assessment and Data Cleaning </a:t>
            </a:r>
            <a:endParaRPr b="1" sz="1600">
              <a:solidFill>
                <a:srgbClr val="000000"/>
              </a:solidFill>
              <a:latin typeface="Poppins"/>
              <a:ea typeface="Poppins"/>
              <a:cs typeface="Poppins"/>
              <a:sym typeface="Poppins"/>
            </a:endParaRPr>
          </a:p>
          <a:p>
            <a:pPr indent="0" lvl="0" marL="0" rtl="0" algn="l">
              <a:spcBef>
                <a:spcPts val="1300"/>
              </a:spcBef>
              <a:spcAft>
                <a:spcPts val="0"/>
              </a:spcAft>
              <a:buNone/>
            </a:pPr>
            <a:r>
              <a:rPr lang="en-GB" sz="1500">
                <a:solidFill>
                  <a:srgbClr val="000000"/>
                </a:solidFill>
                <a:latin typeface="Poppins Medium"/>
                <a:ea typeface="Poppins Medium"/>
                <a:cs typeface="Poppins Medium"/>
                <a:sym typeface="Poppins Medium"/>
              </a:rPr>
              <a:t>Ensure the dataset is accurate and reliable for analysis by addressing issues like missing data, inconsistencies, and outliers.</a:t>
            </a:r>
            <a:endParaRPr sz="1500">
              <a:solidFill>
                <a:srgbClr val="000000"/>
              </a:solidFill>
              <a:latin typeface="Poppins Medium"/>
              <a:ea typeface="Poppins Medium"/>
              <a:cs typeface="Poppins Medium"/>
              <a:sym typeface="Poppins Medium"/>
            </a:endParaRPr>
          </a:p>
          <a:p>
            <a:pPr indent="0" lvl="0" marL="0" rtl="0" algn="l">
              <a:spcBef>
                <a:spcPts val="1300"/>
              </a:spcBef>
              <a:spcAft>
                <a:spcPts val="0"/>
              </a:spcAft>
              <a:buNone/>
            </a:pPr>
            <a:r>
              <a:rPr b="1" lang="en-GB" sz="1600">
                <a:solidFill>
                  <a:srgbClr val="000000"/>
                </a:solidFill>
                <a:latin typeface="Poppins"/>
                <a:ea typeface="Poppins"/>
                <a:cs typeface="Poppins"/>
                <a:sym typeface="Poppins"/>
              </a:rPr>
              <a:t>2. Exploratory Data Analysis on Customer Segments </a:t>
            </a:r>
            <a:endParaRPr b="1" sz="1600">
              <a:solidFill>
                <a:srgbClr val="000000"/>
              </a:solidFill>
              <a:latin typeface="Poppins"/>
              <a:ea typeface="Poppins"/>
              <a:cs typeface="Poppins"/>
              <a:sym typeface="Poppins"/>
            </a:endParaRPr>
          </a:p>
          <a:p>
            <a:pPr indent="0" lvl="0" marL="0" rtl="0" algn="l">
              <a:spcBef>
                <a:spcPts val="1300"/>
              </a:spcBef>
              <a:spcAft>
                <a:spcPts val="0"/>
              </a:spcAft>
              <a:buNone/>
            </a:pPr>
            <a:r>
              <a:rPr lang="en-GB" sz="1500">
                <a:solidFill>
                  <a:srgbClr val="000000"/>
                </a:solidFill>
                <a:latin typeface="Poppins Medium"/>
                <a:ea typeface="Poppins Medium"/>
                <a:cs typeface="Poppins Medium"/>
                <a:sym typeface="Poppins Medium"/>
              </a:rPr>
              <a:t> Explore and understand customer behavior through visual and statistical analysis of the dataset.</a:t>
            </a:r>
            <a:endParaRPr sz="1500">
              <a:solidFill>
                <a:srgbClr val="000000"/>
              </a:solidFill>
              <a:latin typeface="Poppins Medium"/>
              <a:ea typeface="Poppins Medium"/>
              <a:cs typeface="Poppins Medium"/>
              <a:sym typeface="Poppins Medium"/>
            </a:endParaRPr>
          </a:p>
          <a:p>
            <a:pPr indent="0" lvl="0" marL="0" rtl="0" algn="l">
              <a:spcBef>
                <a:spcPts val="1300"/>
              </a:spcBef>
              <a:spcAft>
                <a:spcPts val="0"/>
              </a:spcAft>
              <a:buNone/>
            </a:pPr>
            <a:r>
              <a:rPr b="1" lang="en-GB" sz="1600">
                <a:solidFill>
                  <a:srgbClr val="000000"/>
                </a:solidFill>
                <a:latin typeface="Poppins"/>
                <a:ea typeface="Poppins"/>
                <a:cs typeface="Poppins"/>
                <a:sym typeface="Poppins"/>
              </a:rPr>
              <a:t>3. RFM Analysis and Customer Segmentation </a:t>
            </a:r>
            <a:endParaRPr b="1" sz="1600">
              <a:solidFill>
                <a:srgbClr val="000000"/>
              </a:solidFill>
              <a:latin typeface="Poppins"/>
              <a:ea typeface="Poppins"/>
              <a:cs typeface="Poppins"/>
              <a:sym typeface="Poppins"/>
            </a:endParaRPr>
          </a:p>
          <a:p>
            <a:pPr indent="0" lvl="0" marL="0" rtl="0" algn="l">
              <a:spcBef>
                <a:spcPts val="1300"/>
              </a:spcBef>
              <a:spcAft>
                <a:spcPts val="0"/>
              </a:spcAft>
              <a:buNone/>
            </a:pPr>
            <a:r>
              <a:rPr lang="en-GB" sz="1500">
                <a:solidFill>
                  <a:srgbClr val="000000"/>
                </a:solidFill>
                <a:latin typeface="Poppins Medium"/>
                <a:ea typeface="Poppins Medium"/>
                <a:cs typeface="Poppins Medium"/>
                <a:sym typeface="Poppins Medium"/>
              </a:rPr>
              <a:t>Segment customers based on their transactional behavior using the RFM model (Recency, Frequency, Monetary).</a:t>
            </a:r>
            <a:endParaRPr sz="1500">
              <a:solidFill>
                <a:srgbClr val="000000"/>
              </a:solidFill>
              <a:latin typeface="Poppins Medium"/>
              <a:ea typeface="Poppins Medium"/>
              <a:cs typeface="Poppins Medium"/>
              <a:sym typeface="Poppins Medium"/>
            </a:endParaRPr>
          </a:p>
          <a:p>
            <a:pPr indent="0" lvl="0" marL="0" rtl="0" algn="l">
              <a:spcBef>
                <a:spcPts val="1300"/>
              </a:spcBef>
              <a:spcAft>
                <a:spcPts val="0"/>
              </a:spcAft>
              <a:buNone/>
            </a:pPr>
            <a:r>
              <a:rPr b="1" lang="en-GB" sz="1600">
                <a:solidFill>
                  <a:srgbClr val="000000"/>
                </a:solidFill>
                <a:latin typeface="Poppins"/>
                <a:ea typeface="Poppins"/>
                <a:cs typeface="Poppins"/>
                <a:sym typeface="Poppins"/>
              </a:rPr>
              <a:t>4. RFM Analysis: Scatter Plots </a:t>
            </a:r>
            <a:endParaRPr b="1" sz="1600">
              <a:solidFill>
                <a:srgbClr val="000000"/>
              </a:solidFill>
              <a:latin typeface="Poppins"/>
              <a:ea typeface="Poppins"/>
              <a:cs typeface="Poppins"/>
              <a:sym typeface="Poppins"/>
            </a:endParaRPr>
          </a:p>
          <a:p>
            <a:pPr indent="0" lvl="0" marL="0" rtl="0" algn="l">
              <a:spcBef>
                <a:spcPts val="1300"/>
              </a:spcBef>
              <a:spcAft>
                <a:spcPts val="1300"/>
              </a:spcAft>
              <a:buNone/>
            </a:pPr>
            <a:r>
              <a:rPr lang="en-GB" sz="1500">
                <a:solidFill>
                  <a:srgbClr val="000000"/>
                </a:solidFill>
                <a:latin typeface="Poppins Medium"/>
                <a:ea typeface="Poppins Medium"/>
                <a:cs typeface="Poppins Medium"/>
                <a:sym typeface="Poppins Medium"/>
              </a:rPr>
              <a:t>Visualize relationships between RFM metrics to identify patterns and                                                                    segment characteristics.</a:t>
            </a:r>
            <a:endParaRPr sz="1500">
              <a:solidFill>
                <a:srgbClr val="000000"/>
              </a:solidFill>
              <a:latin typeface="Poppins Medium"/>
              <a:ea typeface="Poppins Medium"/>
              <a:cs typeface="Poppins Medium"/>
              <a:sym typeface="Poppi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257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Data Quality Assessment and Data Cleaning</a:t>
            </a:r>
            <a:endParaRPr>
              <a:latin typeface="Poppins SemiBold"/>
              <a:ea typeface="Poppins SemiBold"/>
              <a:cs typeface="Poppins SemiBold"/>
              <a:sym typeface="Poppins SemiBold"/>
            </a:endParaRPr>
          </a:p>
        </p:txBody>
      </p:sp>
      <p:sp>
        <p:nvSpPr>
          <p:cNvPr id="149" name="Google Shape;149;p24"/>
          <p:cNvSpPr txBox="1"/>
          <p:nvPr>
            <p:ph idx="1" type="body"/>
          </p:nvPr>
        </p:nvSpPr>
        <p:spPr>
          <a:xfrm>
            <a:off x="311700" y="925075"/>
            <a:ext cx="8520600" cy="3434100"/>
          </a:xfrm>
          <a:prstGeom prst="rect">
            <a:avLst/>
          </a:prstGeom>
        </p:spPr>
        <p:txBody>
          <a:bodyPr anchorCtr="0" anchor="t" bIns="91425" lIns="91425" spcFirstLastPara="1" rIns="91425" wrap="square" tIns="91425">
            <a:noAutofit/>
          </a:bodyPr>
          <a:lstStyle/>
          <a:p>
            <a:pPr indent="0" lvl="0" marL="0" rtl="0" algn="l">
              <a:spcBef>
                <a:spcPts val="1300"/>
              </a:spcBef>
              <a:spcAft>
                <a:spcPts val="0"/>
              </a:spcAft>
              <a:buNone/>
            </a:pPr>
            <a:r>
              <a:rPr b="1" lang="en-GB" sz="1400">
                <a:solidFill>
                  <a:srgbClr val="000000"/>
                </a:solidFill>
                <a:latin typeface="Poppins"/>
                <a:ea typeface="Poppins"/>
                <a:cs typeface="Poppins"/>
                <a:sym typeface="Poppins"/>
              </a:rPr>
              <a:t>Objective: </a:t>
            </a:r>
            <a:endParaRPr b="1" sz="1400">
              <a:solidFill>
                <a:srgbClr val="000000"/>
              </a:solidFill>
              <a:latin typeface="Poppins"/>
              <a:ea typeface="Poppins"/>
              <a:cs typeface="Poppins"/>
              <a:sym typeface="Poppins"/>
            </a:endParaRPr>
          </a:p>
          <a:p>
            <a:pPr indent="0" lvl="0" marL="0" rtl="0" algn="l">
              <a:spcBef>
                <a:spcPts val="1300"/>
              </a:spcBef>
              <a:spcAft>
                <a:spcPts val="0"/>
              </a:spcAft>
              <a:buNone/>
            </a:pPr>
            <a:r>
              <a:rPr lang="en-GB" sz="1200">
                <a:solidFill>
                  <a:srgbClr val="000000"/>
                </a:solidFill>
                <a:latin typeface="Poppins Medium"/>
                <a:ea typeface="Poppins Medium"/>
                <a:cs typeface="Poppins Medium"/>
                <a:sym typeface="Poppins Medium"/>
              </a:rPr>
              <a:t>Ensure the dataset is accurate and reliable for analysis by addressing issues like missing data, inconsistencies, and outliers.</a:t>
            </a:r>
            <a:endParaRPr sz="1200">
              <a:solidFill>
                <a:srgbClr val="000000"/>
              </a:solidFill>
              <a:latin typeface="Poppins Medium"/>
              <a:ea typeface="Poppins Medium"/>
              <a:cs typeface="Poppins Medium"/>
              <a:sym typeface="Poppins Medium"/>
            </a:endParaRPr>
          </a:p>
          <a:p>
            <a:pPr indent="0" lvl="0" marL="0" rtl="0" algn="l">
              <a:spcBef>
                <a:spcPts val="1300"/>
              </a:spcBef>
              <a:spcAft>
                <a:spcPts val="0"/>
              </a:spcAft>
              <a:buNone/>
            </a:pPr>
            <a:r>
              <a:rPr b="1" lang="en-GB" sz="1400">
                <a:solidFill>
                  <a:srgbClr val="000000"/>
                </a:solidFill>
                <a:latin typeface="Poppins"/>
                <a:ea typeface="Poppins"/>
                <a:cs typeface="Poppins"/>
                <a:sym typeface="Poppins"/>
              </a:rPr>
              <a:t>Process:</a:t>
            </a:r>
            <a:endParaRPr b="1" sz="1400">
              <a:solidFill>
                <a:srgbClr val="000000"/>
              </a:solidFill>
              <a:latin typeface="Poppins"/>
              <a:ea typeface="Poppins"/>
              <a:cs typeface="Poppins"/>
              <a:sym typeface="Poppins"/>
            </a:endParaRPr>
          </a:p>
          <a:p>
            <a:pPr indent="-304800" lvl="0" marL="457200" rtl="0" algn="l">
              <a:spcBef>
                <a:spcPts val="1300"/>
              </a:spcBef>
              <a:spcAft>
                <a:spcPts val="0"/>
              </a:spcAft>
              <a:buClr>
                <a:srgbClr val="000000"/>
              </a:buClr>
              <a:buSzPts val="1200"/>
              <a:buFont typeface="Arial"/>
              <a:buChar char="●"/>
            </a:pPr>
            <a:r>
              <a:rPr lang="en-GB" sz="1200">
                <a:solidFill>
                  <a:srgbClr val="000000"/>
                </a:solidFill>
                <a:latin typeface="Poppins Medium"/>
                <a:ea typeface="Poppins Medium"/>
                <a:cs typeface="Poppins Medium"/>
                <a:sym typeface="Poppins Medium"/>
              </a:rPr>
              <a:t>Identify Missing Data: Determine where data is missing and decide whether to impute values or remove incomplete records.</a:t>
            </a:r>
            <a:endParaRPr sz="1200">
              <a:solidFill>
                <a:srgbClr val="000000"/>
              </a:solidFill>
              <a:latin typeface="Poppins Medium"/>
              <a:ea typeface="Poppins Medium"/>
              <a:cs typeface="Poppins Medium"/>
              <a:sym typeface="Poppins Medium"/>
            </a:endParaRPr>
          </a:p>
          <a:p>
            <a:pPr indent="-304800" lvl="0" marL="457200" rtl="0" algn="l">
              <a:spcBef>
                <a:spcPts val="0"/>
              </a:spcBef>
              <a:spcAft>
                <a:spcPts val="0"/>
              </a:spcAft>
              <a:buClr>
                <a:srgbClr val="000000"/>
              </a:buClr>
              <a:buSzPts val="1200"/>
              <a:buFont typeface="Arial"/>
              <a:buChar char="●"/>
            </a:pPr>
            <a:r>
              <a:rPr lang="en-GB" sz="1200">
                <a:solidFill>
                  <a:srgbClr val="000000"/>
                </a:solidFill>
                <a:latin typeface="Poppins Medium"/>
                <a:ea typeface="Poppins Medium"/>
                <a:cs typeface="Poppins Medium"/>
                <a:sym typeface="Poppins Medium"/>
              </a:rPr>
              <a:t>Handle Inconsistencies: Standardize data formats (e.g., date formats, categorical variables) for uniformity.</a:t>
            </a:r>
            <a:endParaRPr sz="1200">
              <a:solidFill>
                <a:srgbClr val="000000"/>
              </a:solidFill>
              <a:latin typeface="Poppins Medium"/>
              <a:ea typeface="Poppins Medium"/>
              <a:cs typeface="Poppins Medium"/>
              <a:sym typeface="Poppins Medium"/>
            </a:endParaRPr>
          </a:p>
          <a:p>
            <a:pPr indent="-304800" lvl="0" marL="457200" rtl="0" algn="l">
              <a:spcBef>
                <a:spcPts val="0"/>
              </a:spcBef>
              <a:spcAft>
                <a:spcPts val="0"/>
              </a:spcAft>
              <a:buClr>
                <a:srgbClr val="000000"/>
              </a:buClr>
              <a:buSzPts val="1200"/>
              <a:buFont typeface="Arial"/>
              <a:buChar char="●"/>
            </a:pPr>
            <a:r>
              <a:rPr lang="en-GB" sz="1200">
                <a:solidFill>
                  <a:srgbClr val="000000"/>
                </a:solidFill>
                <a:latin typeface="Poppins Medium"/>
                <a:ea typeface="Poppins Medium"/>
                <a:cs typeface="Poppins Medium"/>
                <a:sym typeface="Poppins Medium"/>
              </a:rPr>
              <a:t>Remove Outliers: Address data points that significantly deviate from the norm and could skew analysis results.</a:t>
            </a:r>
            <a:endParaRPr sz="1200">
              <a:solidFill>
                <a:srgbClr val="000000"/>
              </a:solidFill>
              <a:latin typeface="Poppins Medium"/>
              <a:ea typeface="Poppins Medium"/>
              <a:cs typeface="Poppins Medium"/>
              <a:sym typeface="Poppins Medium"/>
            </a:endParaRPr>
          </a:p>
          <a:p>
            <a:pPr indent="0" lvl="0" marL="0" rtl="0" algn="l">
              <a:spcBef>
                <a:spcPts val="1300"/>
              </a:spcBef>
              <a:spcAft>
                <a:spcPts val="0"/>
              </a:spcAft>
              <a:buNone/>
            </a:pPr>
            <a:r>
              <a:rPr b="1" lang="en-GB" sz="1400">
                <a:solidFill>
                  <a:srgbClr val="000000"/>
                </a:solidFill>
                <a:latin typeface="Poppins"/>
                <a:ea typeface="Poppins"/>
                <a:cs typeface="Poppins"/>
                <a:sym typeface="Poppins"/>
              </a:rPr>
              <a:t>Importance: </a:t>
            </a:r>
            <a:endParaRPr b="1" sz="1400">
              <a:solidFill>
                <a:srgbClr val="000000"/>
              </a:solidFill>
              <a:latin typeface="Poppins"/>
              <a:ea typeface="Poppins"/>
              <a:cs typeface="Poppins"/>
              <a:sym typeface="Poppins"/>
            </a:endParaRPr>
          </a:p>
          <a:p>
            <a:pPr indent="0" lvl="0" marL="0" rtl="0" algn="l">
              <a:spcBef>
                <a:spcPts val="0"/>
              </a:spcBef>
              <a:spcAft>
                <a:spcPts val="0"/>
              </a:spcAft>
              <a:buNone/>
            </a:pPr>
            <a:r>
              <a:rPr lang="en-GB" sz="1200">
                <a:solidFill>
                  <a:srgbClr val="000000"/>
                </a:solidFill>
                <a:latin typeface="Poppins Medium"/>
                <a:ea typeface="Poppins Medium"/>
                <a:cs typeface="Poppins Medium"/>
                <a:sym typeface="Poppins Medium"/>
              </a:rPr>
              <a:t>Clean data ensures the integrity of insights drawn from subsequent analysis steps,                                 reducing errors and biases.</a:t>
            </a:r>
            <a:endParaRPr sz="1200">
              <a:solidFill>
                <a:srgbClr val="000000"/>
              </a:solidFill>
              <a:latin typeface="Poppins Medium"/>
              <a:ea typeface="Poppins Medium"/>
              <a:cs typeface="Poppins Medium"/>
              <a:sym typeface="Poppins Medium"/>
            </a:endParaRPr>
          </a:p>
          <a:p>
            <a:pPr indent="0" lvl="0" marL="0" rtl="0" algn="l">
              <a:spcBef>
                <a:spcPts val="1300"/>
              </a:spcBef>
              <a:spcAft>
                <a:spcPts val="1300"/>
              </a:spcAft>
              <a:buNone/>
            </a:pPr>
            <a:r>
              <a:t/>
            </a:r>
            <a:endParaRPr sz="1700">
              <a:solidFill>
                <a:srgbClr val="000000"/>
              </a:solidFill>
              <a:latin typeface="Poppins Medium"/>
              <a:ea typeface="Poppins Medium"/>
              <a:cs typeface="Poppins Medium"/>
              <a:sym typeface="Poppins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105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Data Quality Assessment and Data Cleaning</a:t>
            </a:r>
            <a:endParaRPr>
              <a:latin typeface="Poppins SemiBold"/>
              <a:ea typeface="Poppins SemiBold"/>
              <a:cs typeface="Poppins SemiBold"/>
              <a:sym typeface="Poppins SemiBold"/>
            </a:endParaRPr>
          </a:p>
        </p:txBody>
      </p:sp>
      <p:sp>
        <p:nvSpPr>
          <p:cNvPr id="155" name="Google Shape;155;p25"/>
          <p:cNvSpPr txBox="1"/>
          <p:nvPr>
            <p:ph idx="1" type="body"/>
          </p:nvPr>
        </p:nvSpPr>
        <p:spPr>
          <a:xfrm>
            <a:off x="311700" y="696475"/>
            <a:ext cx="8520600" cy="43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D1117"/>
                </a:solidFill>
                <a:highlight>
                  <a:schemeClr val="lt1"/>
                </a:highlight>
                <a:latin typeface="Poppins Medium"/>
                <a:ea typeface="Poppins Medium"/>
                <a:cs typeface="Poppins Medium"/>
                <a:sym typeface="Poppins Medium"/>
              </a:rPr>
              <a:t>The first step towards generating useful insights from the data was the data </a:t>
            </a:r>
            <a:r>
              <a:rPr lang="en-GB" sz="1200">
                <a:solidFill>
                  <a:srgbClr val="0D1117"/>
                </a:solidFill>
                <a:highlight>
                  <a:schemeClr val="lt1"/>
                </a:highlight>
                <a:latin typeface="Poppins Medium"/>
                <a:ea typeface="Poppins Medium"/>
                <a:cs typeface="Poppins Medium"/>
                <a:sym typeface="Poppins Medium"/>
              </a:rPr>
              <a:t>preparation</a:t>
            </a:r>
            <a:r>
              <a:rPr lang="en-GB" sz="1200">
                <a:solidFill>
                  <a:srgbClr val="0D1117"/>
                </a:solidFill>
                <a:highlight>
                  <a:schemeClr val="lt1"/>
                </a:highlight>
                <a:latin typeface="Poppins Medium"/>
                <a:ea typeface="Poppins Medium"/>
                <a:cs typeface="Poppins Medium"/>
                <a:sym typeface="Poppins Medium"/>
              </a:rPr>
              <a:t>, quality assessment and data cleaning step. After the cleaning process exploratory data analysis on the dataset and identification customer purchasing behaviours to generate insights can be performed.</a:t>
            </a:r>
            <a:endParaRPr sz="1200">
              <a:solidFill>
                <a:srgbClr val="0D1117"/>
              </a:solidFill>
              <a:highlight>
                <a:schemeClr val="lt1"/>
              </a:highlight>
              <a:latin typeface="Poppins Medium"/>
              <a:ea typeface="Poppins Medium"/>
              <a:cs typeface="Poppins Medium"/>
              <a:sym typeface="Poppins Medium"/>
            </a:endParaRPr>
          </a:p>
          <a:p>
            <a:pPr indent="0" lvl="0" marL="0" rtl="0" algn="l">
              <a:spcBef>
                <a:spcPts val="0"/>
              </a:spcBef>
              <a:spcAft>
                <a:spcPts val="0"/>
              </a:spcAft>
              <a:buNone/>
            </a:pPr>
            <a:r>
              <a:rPr lang="en-GB" sz="1200">
                <a:solidFill>
                  <a:srgbClr val="0D1117"/>
                </a:solidFill>
                <a:highlight>
                  <a:schemeClr val="lt1"/>
                </a:highlight>
                <a:latin typeface="Poppins Medium"/>
                <a:ea typeface="Poppins Medium"/>
                <a:cs typeface="Poppins Medium"/>
                <a:sym typeface="Poppins Medium"/>
              </a:rPr>
              <a:t>In the data cleaning step the data quality of the following datasets were first </a:t>
            </a:r>
            <a:r>
              <a:rPr lang="en-GB" sz="1200">
                <a:solidFill>
                  <a:srgbClr val="0D1117"/>
                </a:solidFill>
                <a:highlight>
                  <a:schemeClr val="lt1"/>
                </a:highlight>
                <a:latin typeface="Poppins Medium"/>
                <a:ea typeface="Poppins Medium"/>
                <a:cs typeface="Poppins Medium"/>
                <a:sym typeface="Poppins Medium"/>
              </a:rPr>
              <a:t>assessed</a:t>
            </a:r>
            <a:r>
              <a:rPr lang="en-GB" sz="1200">
                <a:solidFill>
                  <a:srgbClr val="0D1117"/>
                </a:solidFill>
                <a:highlight>
                  <a:schemeClr val="lt1"/>
                </a:highlight>
                <a:latin typeface="Poppins Medium"/>
                <a:ea typeface="Poppins Medium"/>
                <a:cs typeface="Poppins Medium"/>
                <a:sym typeface="Poppins Medium"/>
              </a:rPr>
              <a:t>. After a data quality assessment the following data quality issues was observed and the necessary process to mitigate the issue was followed :</a:t>
            </a:r>
            <a:endParaRPr sz="1200">
              <a:solidFill>
                <a:srgbClr val="0D1117"/>
              </a:solidFill>
              <a:highlight>
                <a:schemeClr val="lt1"/>
              </a:highlight>
              <a:latin typeface="Poppins Medium"/>
              <a:ea typeface="Poppins Medium"/>
              <a:cs typeface="Poppins Medium"/>
              <a:sym typeface="Poppins Medium"/>
            </a:endParaRPr>
          </a:p>
          <a:p>
            <a:pPr indent="0" lvl="0" marL="0" rtl="0" algn="l">
              <a:spcBef>
                <a:spcPts val="0"/>
              </a:spcBef>
              <a:spcAft>
                <a:spcPts val="0"/>
              </a:spcAft>
              <a:buNone/>
            </a:pPr>
            <a:r>
              <a:t/>
            </a:r>
            <a:endParaRPr sz="1200">
              <a:solidFill>
                <a:srgbClr val="0D1117"/>
              </a:solidFill>
              <a:highlight>
                <a:schemeClr val="lt1"/>
              </a:highlight>
              <a:latin typeface="Poppins Medium"/>
              <a:ea typeface="Poppins Medium"/>
              <a:cs typeface="Poppins Medium"/>
              <a:sym typeface="Poppins Medium"/>
            </a:endParaRPr>
          </a:p>
          <a:p>
            <a:pPr indent="-304800" lvl="0" marL="457200" rtl="0" algn="l">
              <a:spcBef>
                <a:spcPts val="0"/>
              </a:spcBef>
              <a:spcAft>
                <a:spcPts val="0"/>
              </a:spcAft>
              <a:buClr>
                <a:srgbClr val="0D1117"/>
              </a:buClr>
              <a:buSzPts val="1200"/>
              <a:buFont typeface="Poppins"/>
              <a:buChar char="●"/>
            </a:pPr>
            <a:r>
              <a:rPr b="1" lang="en-GB" sz="1200">
                <a:solidFill>
                  <a:srgbClr val="0D1117"/>
                </a:solidFill>
                <a:highlight>
                  <a:schemeClr val="lt1"/>
                </a:highlight>
                <a:latin typeface="Poppins"/>
                <a:ea typeface="Poppins"/>
                <a:cs typeface="Poppins"/>
                <a:sym typeface="Poppins"/>
              </a:rPr>
              <a:t>CustomerDemographics.xlsx :</a:t>
            </a:r>
            <a:endParaRPr b="1" sz="1200">
              <a:solidFill>
                <a:srgbClr val="0D1117"/>
              </a:solidFill>
              <a:highlight>
                <a:schemeClr val="lt1"/>
              </a:highlight>
              <a:latin typeface="Poppins"/>
              <a:ea typeface="Poppins"/>
              <a:cs typeface="Poppins"/>
              <a:sym typeface="Poppins"/>
            </a:endParaRPr>
          </a:p>
          <a:p>
            <a:pPr indent="-304800" lvl="1" marL="9144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1 </a:t>
            </a:r>
            <a:r>
              <a:rPr lang="en-GB" sz="1200">
                <a:solidFill>
                  <a:srgbClr val="0D1117"/>
                </a:solidFill>
                <a:highlight>
                  <a:schemeClr val="lt1"/>
                </a:highlight>
                <a:latin typeface="Poppins Medium"/>
                <a:ea typeface="Poppins Medium"/>
                <a:cs typeface="Poppins Medium"/>
                <a:sym typeface="Poppins Medium"/>
              </a:rPr>
              <a:t>Irrelevant</a:t>
            </a:r>
            <a:r>
              <a:rPr lang="en-GB" sz="1200">
                <a:solidFill>
                  <a:srgbClr val="0D1117"/>
                </a:solidFill>
                <a:highlight>
                  <a:schemeClr val="lt1"/>
                </a:highlight>
                <a:latin typeface="Poppins Medium"/>
                <a:ea typeface="Poppins Medium"/>
                <a:cs typeface="Poppins Medium"/>
                <a:sym typeface="Poppins Medium"/>
              </a:rPr>
              <a:t> column was present and such columns were dropped from the dataset.</a:t>
            </a:r>
            <a:endParaRPr sz="1200">
              <a:solidFill>
                <a:srgbClr val="0D1117"/>
              </a:solidFill>
              <a:highlight>
                <a:schemeClr val="lt1"/>
              </a:highlight>
              <a:latin typeface="Poppins Medium"/>
              <a:ea typeface="Poppins Medium"/>
              <a:cs typeface="Poppins Medium"/>
              <a:sym typeface="Poppins Medium"/>
            </a:endParaRPr>
          </a:p>
          <a:p>
            <a:pPr indent="-304800" lvl="1" marL="9144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There were 5 columns were Missing values were present. For such columns based on the </a:t>
            </a:r>
            <a:r>
              <a:rPr lang="en-GB" sz="1200">
                <a:solidFill>
                  <a:srgbClr val="0D1117"/>
                </a:solidFill>
                <a:highlight>
                  <a:schemeClr val="lt1"/>
                </a:highlight>
                <a:latin typeface="Poppins Medium"/>
                <a:ea typeface="Poppins Medium"/>
                <a:cs typeface="Poppins Medium"/>
                <a:sym typeface="Poppins Medium"/>
              </a:rPr>
              <a:t>volume</a:t>
            </a:r>
            <a:r>
              <a:rPr lang="en-GB" sz="1200">
                <a:solidFill>
                  <a:srgbClr val="0D1117"/>
                </a:solidFill>
                <a:highlight>
                  <a:schemeClr val="lt1"/>
                </a:highlight>
                <a:latin typeface="Poppins Medium"/>
                <a:ea typeface="Poppins Medium"/>
                <a:cs typeface="Poppins Medium"/>
                <a:sym typeface="Poppins Medium"/>
              </a:rPr>
              <a:t> of the missing values either the records were dropped or </a:t>
            </a:r>
            <a:r>
              <a:rPr lang="en-GB" sz="1200">
                <a:solidFill>
                  <a:srgbClr val="0D1117"/>
                </a:solidFill>
                <a:highlight>
                  <a:schemeClr val="lt1"/>
                </a:highlight>
                <a:latin typeface="Poppins Medium"/>
                <a:ea typeface="Poppins Medium"/>
                <a:cs typeface="Poppins Medium"/>
                <a:sym typeface="Poppins Medium"/>
              </a:rPr>
              <a:t>appropriate</a:t>
            </a:r>
            <a:r>
              <a:rPr lang="en-GB" sz="1200">
                <a:solidFill>
                  <a:srgbClr val="0D1117"/>
                </a:solidFill>
                <a:highlight>
                  <a:schemeClr val="lt1"/>
                </a:highlight>
                <a:latin typeface="Poppins Medium"/>
                <a:ea typeface="Poppins Medium"/>
                <a:cs typeface="Poppins Medium"/>
                <a:sym typeface="Poppins Medium"/>
              </a:rPr>
              <a:t> values were imputed at places of missing values</a:t>
            </a:r>
            <a:endParaRPr sz="1200">
              <a:solidFill>
                <a:srgbClr val="0D1117"/>
              </a:solidFill>
              <a:highlight>
                <a:schemeClr val="lt1"/>
              </a:highlight>
              <a:latin typeface="Poppins Medium"/>
              <a:ea typeface="Poppins Medium"/>
              <a:cs typeface="Poppins Medium"/>
              <a:sym typeface="Poppins Medium"/>
            </a:endParaRPr>
          </a:p>
          <a:p>
            <a:pPr indent="-304800" lvl="1" marL="9144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For gender column there was no standardisation of data. Based on the values available the column data was standardised to remove data inconsistency.</a:t>
            </a:r>
            <a:endParaRPr sz="1200">
              <a:solidFill>
                <a:srgbClr val="0D1117"/>
              </a:solidFill>
              <a:highlight>
                <a:schemeClr val="lt1"/>
              </a:highlight>
              <a:latin typeface="Poppins Medium"/>
              <a:ea typeface="Poppins Medium"/>
              <a:cs typeface="Poppins Medium"/>
              <a:sym typeface="Poppins Medium"/>
            </a:endParaRPr>
          </a:p>
          <a:p>
            <a:pPr indent="-304800" lvl="1" marL="9144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The Date of Birth column was transformed to create a new feature column 				'Age' and 'Age Group' to check for </a:t>
            </a:r>
            <a:r>
              <a:rPr lang="en-GB" sz="1200">
                <a:solidFill>
                  <a:srgbClr val="0D1117"/>
                </a:solidFill>
                <a:highlight>
                  <a:schemeClr val="lt1"/>
                </a:highlight>
                <a:latin typeface="Poppins Medium"/>
                <a:ea typeface="Poppins Medium"/>
                <a:cs typeface="Poppins Medium"/>
                <a:sym typeface="Poppins Medium"/>
              </a:rPr>
              <a:t>discrepancy</a:t>
            </a:r>
            <a:r>
              <a:rPr lang="en-GB" sz="1200">
                <a:solidFill>
                  <a:srgbClr val="0D1117"/>
                </a:solidFill>
                <a:highlight>
                  <a:schemeClr val="lt1"/>
                </a:highlight>
                <a:latin typeface="Poppins Medium"/>
                <a:ea typeface="Poppins Medium"/>
                <a:cs typeface="Poppins Medium"/>
                <a:sym typeface="Poppins Medium"/>
              </a:rPr>
              <a:t> of age distribution. An 					outlier was observed and the record was removed.</a:t>
            </a:r>
            <a:endParaRPr sz="1200">
              <a:solidFill>
                <a:srgbClr val="0D1117"/>
              </a:solidFill>
              <a:highlight>
                <a:schemeClr val="lt1"/>
              </a:highlight>
              <a:latin typeface="Poppins Medium"/>
              <a:ea typeface="Poppins Medium"/>
              <a:cs typeface="Poppins Medium"/>
              <a:sym typeface="Poppins Medium"/>
            </a:endParaRPr>
          </a:p>
          <a:p>
            <a:pPr indent="-304800" lvl="1" marL="9144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Checked whether there are duplicate records present in the 					dataset. In this dataset there were no duplicate records.</a:t>
            </a:r>
            <a:endParaRPr sz="1200">
              <a:solidFill>
                <a:srgbClr val="0D1117"/>
              </a:solidFill>
              <a:highlight>
                <a:schemeClr val="lt1"/>
              </a:highlight>
              <a:latin typeface="Poppins Medium"/>
              <a:ea typeface="Poppins Medium"/>
              <a:cs typeface="Poppins Medium"/>
              <a:sym typeface="Poppins Medium"/>
            </a:endParaRPr>
          </a:p>
          <a:p>
            <a:pPr indent="0" lvl="0" marL="0" rtl="0" algn="l">
              <a:spcBef>
                <a:spcPts val="1300"/>
              </a:spcBef>
              <a:spcAft>
                <a:spcPts val="1300"/>
              </a:spcAft>
              <a:buNone/>
            </a:pPr>
            <a:r>
              <a:t/>
            </a:r>
            <a:endParaRPr sz="1200">
              <a:solidFill>
                <a:srgbClr val="0D1117"/>
              </a:solidFill>
              <a:highlight>
                <a:schemeClr val="lt1"/>
              </a:highlight>
              <a:latin typeface="Poppins Medium"/>
              <a:ea typeface="Poppins Medium"/>
              <a:cs typeface="Poppins Medium"/>
              <a:sym typeface="Poppins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105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Data Quality Assessment and Data Cleaning</a:t>
            </a:r>
            <a:endParaRPr>
              <a:latin typeface="Poppins SemiBold"/>
              <a:ea typeface="Poppins SemiBold"/>
              <a:cs typeface="Poppins SemiBold"/>
              <a:sym typeface="Poppins SemiBold"/>
            </a:endParaRPr>
          </a:p>
        </p:txBody>
      </p:sp>
      <p:sp>
        <p:nvSpPr>
          <p:cNvPr id="161" name="Google Shape;161;p26"/>
          <p:cNvSpPr txBox="1"/>
          <p:nvPr>
            <p:ph idx="1" type="body"/>
          </p:nvPr>
        </p:nvSpPr>
        <p:spPr>
          <a:xfrm>
            <a:off x="235500" y="696475"/>
            <a:ext cx="8520600" cy="4346100"/>
          </a:xfrm>
          <a:prstGeom prst="rect">
            <a:avLst/>
          </a:prstGeom>
        </p:spPr>
        <p:txBody>
          <a:bodyPr anchorCtr="0" anchor="t" bIns="91425" lIns="91425" spcFirstLastPara="1" rIns="91425" wrap="square" tIns="91425">
            <a:noAutofit/>
          </a:bodyPr>
          <a:lstStyle/>
          <a:p>
            <a:pPr indent="-304800" lvl="0" marL="457200" rtl="0" algn="l">
              <a:spcBef>
                <a:spcPts val="300"/>
              </a:spcBef>
              <a:spcAft>
                <a:spcPts val="0"/>
              </a:spcAft>
              <a:buClr>
                <a:srgbClr val="0D1117"/>
              </a:buClr>
              <a:buSzPts val="1200"/>
              <a:buFont typeface="Poppins"/>
              <a:buChar char="●"/>
            </a:pPr>
            <a:r>
              <a:rPr b="1" lang="en-GB" sz="1200">
                <a:solidFill>
                  <a:srgbClr val="0D1117"/>
                </a:solidFill>
                <a:highlight>
                  <a:schemeClr val="lt1"/>
                </a:highlight>
                <a:latin typeface="Poppins"/>
                <a:ea typeface="Poppins"/>
                <a:cs typeface="Poppins"/>
                <a:sym typeface="Poppins"/>
              </a:rPr>
              <a:t>NewCustomerList.xlsx :</a:t>
            </a:r>
            <a:endParaRPr b="1" sz="1200">
              <a:solidFill>
                <a:srgbClr val="0D1117"/>
              </a:solidFill>
              <a:highlight>
                <a:schemeClr val="lt1"/>
              </a:highlight>
              <a:latin typeface="Poppins"/>
              <a:ea typeface="Poppins"/>
              <a:cs typeface="Poppins"/>
              <a:sym typeface="Poppins"/>
            </a:endParaRPr>
          </a:p>
          <a:p>
            <a:pPr indent="-304800" lvl="1" marL="9144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5 Irrelevent column was present and such columns were dropped from the dataset.</a:t>
            </a:r>
            <a:endParaRPr sz="1200">
              <a:solidFill>
                <a:srgbClr val="0D1117"/>
              </a:solidFill>
              <a:highlight>
                <a:schemeClr val="lt1"/>
              </a:highlight>
              <a:latin typeface="Poppins Medium"/>
              <a:ea typeface="Poppins Medium"/>
              <a:cs typeface="Poppins Medium"/>
              <a:sym typeface="Poppins Medium"/>
            </a:endParaRPr>
          </a:p>
          <a:p>
            <a:pPr indent="-304800" lvl="1" marL="9144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There were 4 columns were Missing values were present. For such columns based on the volume of the missing values either the records were dropped or appropriate values were imputed at places of missing values</a:t>
            </a:r>
            <a:endParaRPr sz="1200">
              <a:solidFill>
                <a:srgbClr val="0D1117"/>
              </a:solidFill>
              <a:highlight>
                <a:schemeClr val="lt1"/>
              </a:highlight>
              <a:latin typeface="Poppins Medium"/>
              <a:ea typeface="Poppins Medium"/>
              <a:cs typeface="Poppins Medium"/>
              <a:sym typeface="Poppins Medium"/>
            </a:endParaRPr>
          </a:p>
          <a:p>
            <a:pPr indent="-304800" lvl="1" marL="9144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The Date of Birth column was transformed to create a new feature column 'Age' and 'Age Group' to check for discrepancy of age distribution. There was no data inconsistency.</a:t>
            </a:r>
            <a:endParaRPr sz="1200">
              <a:solidFill>
                <a:srgbClr val="0D1117"/>
              </a:solidFill>
              <a:highlight>
                <a:schemeClr val="lt1"/>
              </a:highlight>
              <a:latin typeface="Poppins Medium"/>
              <a:ea typeface="Poppins Medium"/>
              <a:cs typeface="Poppins Medium"/>
              <a:sym typeface="Poppins Medium"/>
            </a:endParaRPr>
          </a:p>
          <a:p>
            <a:pPr indent="-304800" lvl="1" marL="9144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Checked whether there are duplicate records present in the dataset. In this dataset there were no duplicate records.</a:t>
            </a:r>
            <a:endParaRPr sz="1200">
              <a:solidFill>
                <a:srgbClr val="0D1117"/>
              </a:solidFill>
              <a:highlight>
                <a:schemeClr val="lt1"/>
              </a:highlight>
              <a:latin typeface="Poppins Medium"/>
              <a:ea typeface="Poppins Medium"/>
              <a:cs typeface="Poppins Medium"/>
              <a:sym typeface="Poppins Medium"/>
            </a:endParaRPr>
          </a:p>
          <a:p>
            <a:pPr indent="-304800" lvl="0" marL="457200" rtl="0" algn="l">
              <a:spcBef>
                <a:spcPts val="0"/>
              </a:spcBef>
              <a:spcAft>
                <a:spcPts val="0"/>
              </a:spcAft>
              <a:buClr>
                <a:srgbClr val="0D1117"/>
              </a:buClr>
              <a:buSzPts val="1200"/>
              <a:buFont typeface="Poppins"/>
              <a:buChar char="●"/>
            </a:pPr>
            <a:r>
              <a:rPr b="1" lang="en-GB" sz="1200">
                <a:solidFill>
                  <a:srgbClr val="0D1117"/>
                </a:solidFill>
                <a:highlight>
                  <a:schemeClr val="lt1"/>
                </a:highlight>
                <a:latin typeface="Poppins"/>
                <a:ea typeface="Poppins"/>
                <a:cs typeface="Poppins"/>
                <a:sym typeface="Poppins"/>
              </a:rPr>
              <a:t>Transaction_data.xlsx :</a:t>
            </a:r>
            <a:endParaRPr b="1" sz="1200">
              <a:solidFill>
                <a:srgbClr val="0D1117"/>
              </a:solidFill>
              <a:highlight>
                <a:schemeClr val="lt1"/>
              </a:highlight>
              <a:latin typeface="Poppins"/>
              <a:ea typeface="Poppins"/>
              <a:cs typeface="Poppins"/>
              <a:sym typeface="Poppins"/>
            </a:endParaRPr>
          </a:p>
          <a:p>
            <a:pPr indent="-304800" lvl="1" marL="9144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The product_first_sold_date column is not in datetime format. The data type of this column was changed from int64 to datetime format.</a:t>
            </a:r>
            <a:endParaRPr sz="1200">
              <a:solidFill>
                <a:srgbClr val="0D1117"/>
              </a:solidFill>
              <a:highlight>
                <a:schemeClr val="lt1"/>
              </a:highlight>
              <a:latin typeface="Poppins Medium"/>
              <a:ea typeface="Poppins Medium"/>
              <a:cs typeface="Poppins Medium"/>
              <a:sym typeface="Poppins Medium"/>
            </a:endParaRPr>
          </a:p>
          <a:p>
            <a:pPr indent="-304800" lvl="1" marL="9144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There were 7 columns were Missing values were present. For such columns based on the volume of the missing values either the records were dropped or appropriate values were imputed at places of missing values</a:t>
            </a:r>
            <a:endParaRPr sz="1200">
              <a:solidFill>
                <a:srgbClr val="0D1117"/>
              </a:solidFill>
              <a:highlight>
                <a:schemeClr val="lt1"/>
              </a:highlight>
              <a:latin typeface="Poppins Medium"/>
              <a:ea typeface="Poppins Medium"/>
              <a:cs typeface="Poppins Medium"/>
              <a:sym typeface="Poppins Medium"/>
            </a:endParaRPr>
          </a:p>
          <a:p>
            <a:pPr indent="-304800" lvl="1" marL="9144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A new feature column 'Profit' was created which is basically the difference                            between list price and standard price. There was no data inconsistency.</a:t>
            </a:r>
            <a:endParaRPr sz="1200">
              <a:solidFill>
                <a:srgbClr val="0D1117"/>
              </a:solidFill>
              <a:highlight>
                <a:schemeClr val="lt1"/>
              </a:highlight>
              <a:latin typeface="Poppins Medium"/>
              <a:ea typeface="Poppins Medium"/>
              <a:cs typeface="Poppins Medium"/>
              <a:sym typeface="Poppins Medium"/>
            </a:endParaRPr>
          </a:p>
          <a:p>
            <a:pPr indent="-304800" lvl="1" marL="9144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Checked whether there are duplicate records present in the dataset.                                                    In this dataset there were no duplicate records.</a:t>
            </a:r>
            <a:endParaRPr sz="1200">
              <a:solidFill>
                <a:srgbClr val="0D1117"/>
              </a:solidFill>
              <a:highlight>
                <a:schemeClr val="lt1"/>
              </a:highlight>
              <a:latin typeface="Poppins Medium"/>
              <a:ea typeface="Poppins Medium"/>
              <a:cs typeface="Poppins Medium"/>
              <a:sym typeface="Poppins Medium"/>
            </a:endParaRPr>
          </a:p>
          <a:p>
            <a:pPr indent="0" lvl="0" marL="0" rtl="0" algn="l">
              <a:spcBef>
                <a:spcPts val="1300"/>
              </a:spcBef>
              <a:spcAft>
                <a:spcPts val="0"/>
              </a:spcAft>
              <a:buNone/>
            </a:pPr>
            <a:r>
              <a:t/>
            </a:r>
            <a:endParaRPr sz="1200">
              <a:solidFill>
                <a:srgbClr val="0D1117"/>
              </a:solidFill>
              <a:highlight>
                <a:schemeClr val="lt1"/>
              </a:highlight>
              <a:latin typeface="Poppins Medium"/>
              <a:ea typeface="Poppins Medium"/>
              <a:cs typeface="Poppins Medium"/>
              <a:sym typeface="Poppins Medium"/>
            </a:endParaRPr>
          </a:p>
          <a:p>
            <a:pPr indent="0" lvl="0" marL="0" rtl="0" algn="l">
              <a:spcBef>
                <a:spcPts val="1300"/>
              </a:spcBef>
              <a:spcAft>
                <a:spcPts val="1300"/>
              </a:spcAft>
              <a:buNone/>
            </a:pPr>
            <a:r>
              <a:t/>
            </a:r>
            <a:endParaRPr sz="1200">
              <a:solidFill>
                <a:srgbClr val="0D1117"/>
              </a:solidFill>
              <a:highlight>
                <a:schemeClr val="lt1"/>
              </a:highlight>
              <a:latin typeface="Poppins Medium"/>
              <a:ea typeface="Poppins Medium"/>
              <a:cs typeface="Poppins Medium"/>
              <a:sym typeface="Poppins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105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Data Quality Assessment and Data Cleaning</a:t>
            </a:r>
            <a:endParaRPr>
              <a:latin typeface="Poppins SemiBold"/>
              <a:ea typeface="Poppins SemiBold"/>
              <a:cs typeface="Poppins SemiBold"/>
              <a:sym typeface="Poppins SemiBold"/>
            </a:endParaRPr>
          </a:p>
        </p:txBody>
      </p:sp>
      <p:sp>
        <p:nvSpPr>
          <p:cNvPr id="167" name="Google Shape;167;p27"/>
          <p:cNvSpPr txBox="1"/>
          <p:nvPr>
            <p:ph idx="1" type="body"/>
          </p:nvPr>
        </p:nvSpPr>
        <p:spPr>
          <a:xfrm>
            <a:off x="235500" y="696475"/>
            <a:ext cx="8520600" cy="4346100"/>
          </a:xfrm>
          <a:prstGeom prst="rect">
            <a:avLst/>
          </a:prstGeom>
        </p:spPr>
        <p:txBody>
          <a:bodyPr anchorCtr="0" anchor="t" bIns="91425" lIns="91425" spcFirstLastPara="1" rIns="91425" wrap="square" tIns="91425">
            <a:noAutofit/>
          </a:bodyPr>
          <a:lstStyle/>
          <a:p>
            <a:pPr indent="-304800" lvl="0" marL="457200" rtl="0" algn="l">
              <a:spcBef>
                <a:spcPts val="300"/>
              </a:spcBef>
              <a:spcAft>
                <a:spcPts val="0"/>
              </a:spcAft>
              <a:buClr>
                <a:srgbClr val="0D1117"/>
              </a:buClr>
              <a:buSzPts val="1200"/>
              <a:buFont typeface="Poppins"/>
              <a:buChar char="●"/>
            </a:pPr>
            <a:r>
              <a:rPr b="1" lang="en-GB" sz="1200">
                <a:solidFill>
                  <a:srgbClr val="0D1117"/>
                </a:solidFill>
                <a:highlight>
                  <a:schemeClr val="lt1"/>
                </a:highlight>
                <a:latin typeface="Poppins"/>
                <a:ea typeface="Poppins"/>
                <a:cs typeface="Poppins"/>
                <a:sym typeface="Poppins"/>
              </a:rPr>
              <a:t>CustomerAddress.xlsx :</a:t>
            </a:r>
            <a:endParaRPr b="1" sz="1200">
              <a:solidFill>
                <a:srgbClr val="0D1117"/>
              </a:solidFill>
              <a:highlight>
                <a:schemeClr val="lt1"/>
              </a:highlight>
              <a:latin typeface="Poppins"/>
              <a:ea typeface="Poppins"/>
              <a:cs typeface="Poppins"/>
              <a:sym typeface="Poppins"/>
            </a:endParaRPr>
          </a:p>
          <a:p>
            <a:pPr indent="-304800" lvl="1" marL="9144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For states column there was no standardisation of data. Based on the values available the column data was standardised to remove data inconsistency.</a:t>
            </a:r>
            <a:endParaRPr sz="1200">
              <a:solidFill>
                <a:srgbClr val="0D1117"/>
              </a:solidFill>
              <a:highlight>
                <a:schemeClr val="lt1"/>
              </a:highlight>
              <a:latin typeface="Poppins Medium"/>
              <a:ea typeface="Poppins Medium"/>
              <a:cs typeface="Poppins Medium"/>
              <a:sym typeface="Poppins Medium"/>
            </a:endParaRPr>
          </a:p>
          <a:p>
            <a:pPr indent="-304800" lvl="1" marL="9144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There were certain customer IDs from Customer Demographics table which were getting dropped in the Address table.</a:t>
            </a:r>
            <a:endParaRPr sz="1200">
              <a:solidFill>
                <a:srgbClr val="0D1117"/>
              </a:solidFill>
              <a:highlight>
                <a:schemeClr val="lt1"/>
              </a:highlight>
              <a:latin typeface="Poppins Medium"/>
              <a:ea typeface="Poppins Medium"/>
              <a:cs typeface="Poppins Medium"/>
              <a:sym typeface="Poppins Medium"/>
            </a:endParaRPr>
          </a:p>
          <a:p>
            <a:pPr indent="0" lvl="0" marL="0" rtl="0" algn="l">
              <a:spcBef>
                <a:spcPts val="1300"/>
              </a:spcBef>
              <a:spcAft>
                <a:spcPts val="1300"/>
              </a:spcAft>
              <a:buNone/>
            </a:pPr>
            <a:r>
              <a:t/>
            </a:r>
            <a:endParaRPr b="1" sz="1200">
              <a:solidFill>
                <a:srgbClr val="0D1117"/>
              </a:solidFill>
              <a:highlight>
                <a:schemeClr val="lt1"/>
              </a:highlight>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555">
                <a:latin typeface="Poppins SemiBold"/>
                <a:ea typeface="Poppins SemiBold"/>
                <a:cs typeface="Poppins SemiBold"/>
                <a:sym typeface="Poppins SemiBold"/>
              </a:rPr>
              <a:t>Exploratory Data Analysis (EDA) on Customer Segments</a:t>
            </a:r>
            <a:endParaRPr sz="2555">
              <a:latin typeface="Poppins SemiBold"/>
              <a:ea typeface="Poppins SemiBold"/>
              <a:cs typeface="Poppins SemiBold"/>
              <a:sym typeface="Poppins SemiBold"/>
            </a:endParaRPr>
          </a:p>
          <a:p>
            <a:pPr indent="0" lvl="0" marL="0" rtl="0" algn="l">
              <a:spcBef>
                <a:spcPts val="0"/>
              </a:spcBef>
              <a:spcAft>
                <a:spcPts val="0"/>
              </a:spcAft>
              <a:buNone/>
            </a:pPr>
            <a:r>
              <a:t/>
            </a:r>
            <a:endParaRPr>
              <a:latin typeface="Poppins SemiBold"/>
              <a:ea typeface="Poppins SemiBold"/>
              <a:cs typeface="Poppins SemiBold"/>
              <a:sym typeface="Poppins SemiBold"/>
            </a:endParaRPr>
          </a:p>
        </p:txBody>
      </p:sp>
      <p:sp>
        <p:nvSpPr>
          <p:cNvPr id="173" name="Google Shape;173;p28"/>
          <p:cNvSpPr txBox="1"/>
          <p:nvPr>
            <p:ph idx="1" type="body"/>
          </p:nvPr>
        </p:nvSpPr>
        <p:spPr>
          <a:xfrm>
            <a:off x="311700" y="1229875"/>
            <a:ext cx="8520600" cy="34341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300"/>
              </a:spcBef>
              <a:spcAft>
                <a:spcPts val="0"/>
              </a:spcAft>
              <a:buNone/>
            </a:pPr>
            <a:r>
              <a:rPr b="1" lang="en-GB" sz="1300">
                <a:solidFill>
                  <a:srgbClr val="000000"/>
                </a:solidFill>
                <a:latin typeface="Poppins"/>
                <a:ea typeface="Poppins"/>
                <a:cs typeface="Poppins"/>
                <a:sym typeface="Poppins"/>
              </a:rPr>
              <a:t>Objective: </a:t>
            </a:r>
            <a:endParaRPr b="1" sz="1300">
              <a:solidFill>
                <a:srgbClr val="000000"/>
              </a:solidFill>
              <a:latin typeface="Poppins"/>
              <a:ea typeface="Poppins"/>
              <a:cs typeface="Poppins"/>
              <a:sym typeface="Poppins"/>
            </a:endParaRPr>
          </a:p>
          <a:p>
            <a:pPr indent="0" lvl="0" marL="0" rtl="0" algn="l">
              <a:lnSpc>
                <a:spcPct val="115000"/>
              </a:lnSpc>
              <a:spcBef>
                <a:spcPts val="1300"/>
              </a:spcBef>
              <a:spcAft>
                <a:spcPts val="0"/>
              </a:spcAft>
              <a:buNone/>
            </a:pPr>
            <a:r>
              <a:rPr lang="en-GB" sz="1200">
                <a:solidFill>
                  <a:srgbClr val="000000"/>
                </a:solidFill>
                <a:latin typeface="Poppins Medium"/>
                <a:ea typeface="Poppins Medium"/>
                <a:cs typeface="Poppins Medium"/>
                <a:sym typeface="Poppins Medium"/>
              </a:rPr>
              <a:t>Explore and understand customer behavior through visual and statistical analysis of the dataset.</a:t>
            </a:r>
            <a:endParaRPr sz="1200">
              <a:solidFill>
                <a:srgbClr val="000000"/>
              </a:solidFill>
              <a:latin typeface="Poppins Medium"/>
              <a:ea typeface="Poppins Medium"/>
              <a:cs typeface="Poppins Medium"/>
              <a:sym typeface="Poppins Medium"/>
            </a:endParaRPr>
          </a:p>
          <a:p>
            <a:pPr indent="0" lvl="0" marL="0" rtl="0" algn="l">
              <a:lnSpc>
                <a:spcPct val="115000"/>
              </a:lnSpc>
              <a:spcBef>
                <a:spcPts val="1300"/>
              </a:spcBef>
              <a:spcAft>
                <a:spcPts val="0"/>
              </a:spcAft>
              <a:buNone/>
            </a:pPr>
            <a:r>
              <a:rPr b="1" lang="en-GB" sz="1300">
                <a:solidFill>
                  <a:srgbClr val="000000"/>
                </a:solidFill>
                <a:latin typeface="Poppins"/>
                <a:ea typeface="Poppins"/>
                <a:cs typeface="Poppins"/>
                <a:sym typeface="Poppins"/>
              </a:rPr>
              <a:t>Approach:</a:t>
            </a:r>
            <a:endParaRPr b="1" sz="1300">
              <a:solidFill>
                <a:srgbClr val="000000"/>
              </a:solidFill>
              <a:latin typeface="Poppins"/>
              <a:ea typeface="Poppins"/>
              <a:cs typeface="Poppins"/>
              <a:sym typeface="Poppins"/>
            </a:endParaRPr>
          </a:p>
          <a:p>
            <a:pPr indent="-304800" lvl="0" marL="457200" rtl="0" algn="l">
              <a:lnSpc>
                <a:spcPct val="115000"/>
              </a:lnSpc>
              <a:spcBef>
                <a:spcPts val="1300"/>
              </a:spcBef>
              <a:spcAft>
                <a:spcPts val="0"/>
              </a:spcAft>
              <a:buClr>
                <a:srgbClr val="000000"/>
              </a:buClr>
              <a:buSzPts val="1200"/>
              <a:buFont typeface="Poppins Medium"/>
              <a:buChar char="●"/>
            </a:pPr>
            <a:r>
              <a:rPr lang="en-GB" sz="1200">
                <a:solidFill>
                  <a:srgbClr val="000000"/>
                </a:solidFill>
                <a:latin typeface="Poppins Medium"/>
                <a:ea typeface="Poppins Medium"/>
                <a:cs typeface="Poppins Medium"/>
                <a:sym typeface="Poppins Medium"/>
              </a:rPr>
              <a:t>Visualizations: Use charts, graphs, and histograms to visualize distributions, correlations, and trends within customer segments.</a:t>
            </a:r>
            <a:endParaRPr sz="1200">
              <a:solidFill>
                <a:srgbClr val="000000"/>
              </a:solidFill>
              <a:latin typeface="Poppins Medium"/>
              <a:ea typeface="Poppins Medium"/>
              <a:cs typeface="Poppins Medium"/>
              <a:sym typeface="Poppins Medium"/>
            </a:endParaRPr>
          </a:p>
          <a:p>
            <a:pPr indent="-304800" lvl="0" marL="457200" rtl="0" algn="l">
              <a:lnSpc>
                <a:spcPct val="115000"/>
              </a:lnSpc>
              <a:spcBef>
                <a:spcPts val="0"/>
              </a:spcBef>
              <a:spcAft>
                <a:spcPts val="0"/>
              </a:spcAft>
              <a:buClr>
                <a:srgbClr val="000000"/>
              </a:buClr>
              <a:buSzPts val="1200"/>
              <a:buFont typeface="Poppins Medium"/>
              <a:buChar char="●"/>
            </a:pPr>
            <a:r>
              <a:rPr lang="en-GB" sz="1200">
                <a:solidFill>
                  <a:srgbClr val="000000"/>
                </a:solidFill>
                <a:latin typeface="Poppins Medium"/>
                <a:ea typeface="Poppins Medium"/>
                <a:cs typeface="Poppins Medium"/>
                <a:sym typeface="Poppins Medium"/>
              </a:rPr>
              <a:t>Descriptive Statistics: Calculate measures such as mean, median, and standard deviation to summarize data characteristics.</a:t>
            </a:r>
            <a:endParaRPr sz="1200">
              <a:solidFill>
                <a:srgbClr val="000000"/>
              </a:solidFill>
              <a:latin typeface="Poppins Medium"/>
              <a:ea typeface="Poppins Medium"/>
              <a:cs typeface="Poppins Medium"/>
              <a:sym typeface="Poppins Medium"/>
            </a:endParaRPr>
          </a:p>
          <a:p>
            <a:pPr indent="-304800" lvl="0" marL="457200" rtl="0" algn="l">
              <a:lnSpc>
                <a:spcPct val="115000"/>
              </a:lnSpc>
              <a:spcBef>
                <a:spcPts val="0"/>
              </a:spcBef>
              <a:spcAft>
                <a:spcPts val="0"/>
              </a:spcAft>
              <a:buClr>
                <a:srgbClr val="000000"/>
              </a:buClr>
              <a:buSzPts val="1200"/>
              <a:buFont typeface="Poppins Medium"/>
              <a:buChar char="●"/>
            </a:pPr>
            <a:r>
              <a:rPr lang="en-GB" sz="1200">
                <a:solidFill>
                  <a:srgbClr val="000000"/>
                </a:solidFill>
                <a:latin typeface="Poppins Medium"/>
                <a:ea typeface="Poppins Medium"/>
                <a:cs typeface="Poppins Medium"/>
                <a:sym typeface="Poppins Medium"/>
              </a:rPr>
              <a:t>Segment Profiling: Identify key customer segments based on demographic, behavioral, and transactional attributes.</a:t>
            </a:r>
            <a:endParaRPr sz="1200">
              <a:solidFill>
                <a:srgbClr val="000000"/>
              </a:solidFill>
              <a:latin typeface="Poppins Medium"/>
              <a:ea typeface="Poppins Medium"/>
              <a:cs typeface="Poppins Medium"/>
              <a:sym typeface="Poppins Medium"/>
            </a:endParaRPr>
          </a:p>
          <a:p>
            <a:pPr indent="0" lvl="0" marL="0" rtl="0" algn="l">
              <a:spcBef>
                <a:spcPts val="1300"/>
              </a:spcBef>
              <a:spcAft>
                <a:spcPts val="0"/>
              </a:spcAft>
              <a:buNone/>
            </a:pPr>
            <a:r>
              <a:rPr b="1" lang="en-GB" sz="1300">
                <a:solidFill>
                  <a:srgbClr val="000000"/>
                </a:solidFill>
                <a:latin typeface="Poppins"/>
                <a:ea typeface="Poppins"/>
                <a:cs typeface="Poppins"/>
                <a:sym typeface="Poppins"/>
              </a:rPr>
              <a:t>Insights:</a:t>
            </a:r>
            <a:endParaRPr b="1" sz="1400">
              <a:solidFill>
                <a:srgbClr val="000000"/>
              </a:solidFill>
              <a:latin typeface="Poppins"/>
              <a:ea typeface="Poppins"/>
              <a:cs typeface="Poppins"/>
              <a:sym typeface="Poppins"/>
            </a:endParaRPr>
          </a:p>
          <a:p>
            <a:pPr indent="0" lvl="0" marL="0" rtl="0" algn="l">
              <a:lnSpc>
                <a:spcPct val="115000"/>
              </a:lnSpc>
              <a:spcBef>
                <a:spcPts val="1300"/>
              </a:spcBef>
              <a:spcAft>
                <a:spcPts val="0"/>
              </a:spcAft>
              <a:buNone/>
            </a:pPr>
            <a:r>
              <a:rPr lang="en-GB" sz="1200">
                <a:solidFill>
                  <a:srgbClr val="000000"/>
                </a:solidFill>
                <a:latin typeface="Poppins Medium"/>
                <a:ea typeface="Poppins Medium"/>
                <a:cs typeface="Poppins Medium"/>
                <a:sym typeface="Poppins Medium"/>
              </a:rPr>
              <a:t>Gain initial insights into customer preferences, purchasing patterns, and segment 			characteristics that can inform further analysis and strategy development.</a:t>
            </a:r>
            <a:endParaRPr sz="1600">
              <a:solidFill>
                <a:srgbClr val="000000"/>
              </a:solidFill>
              <a:latin typeface="Poppins SemiBold"/>
              <a:ea typeface="Poppins SemiBold"/>
              <a:cs typeface="Poppins SemiBold"/>
              <a:sym typeface="Poppins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555">
                <a:latin typeface="Poppins SemiBold"/>
                <a:ea typeface="Poppins SemiBold"/>
                <a:cs typeface="Poppins SemiBold"/>
                <a:sym typeface="Poppins SemiBold"/>
              </a:rPr>
              <a:t>Exploratory Data Analysis (EDA) on Customer Segments</a:t>
            </a:r>
            <a:endParaRPr sz="2555">
              <a:latin typeface="Poppins SemiBold"/>
              <a:ea typeface="Poppins SemiBold"/>
              <a:cs typeface="Poppins SemiBold"/>
              <a:sym typeface="Poppins SemiBold"/>
            </a:endParaRPr>
          </a:p>
          <a:p>
            <a:pPr indent="0" lvl="0" marL="0" rtl="0" algn="l">
              <a:spcBef>
                <a:spcPts val="0"/>
              </a:spcBef>
              <a:spcAft>
                <a:spcPts val="0"/>
              </a:spcAft>
              <a:buNone/>
            </a:pPr>
            <a:r>
              <a:t/>
            </a:r>
            <a:endParaRPr>
              <a:latin typeface="Poppins SemiBold"/>
              <a:ea typeface="Poppins SemiBold"/>
              <a:cs typeface="Poppins SemiBold"/>
              <a:sym typeface="Poppins SemiBold"/>
            </a:endParaRPr>
          </a:p>
        </p:txBody>
      </p:sp>
      <p:sp>
        <p:nvSpPr>
          <p:cNvPr id="179" name="Google Shape;179;p29"/>
          <p:cNvSpPr txBox="1"/>
          <p:nvPr>
            <p:ph idx="1" type="body"/>
          </p:nvPr>
        </p:nvSpPr>
        <p:spPr>
          <a:xfrm>
            <a:off x="311700" y="1229875"/>
            <a:ext cx="8520600" cy="343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0D1117"/>
                </a:solidFill>
                <a:highlight>
                  <a:schemeClr val="lt1"/>
                </a:highlight>
                <a:latin typeface="Poppins Medium"/>
                <a:ea typeface="Poppins Medium"/>
                <a:cs typeface="Poppins Medium"/>
                <a:sym typeface="Poppins Medium"/>
              </a:rPr>
              <a:t>After the data cleaning process, exploratory analysis on the dataset is performed and the following insights are obtained :</a:t>
            </a:r>
            <a:endParaRPr sz="1300">
              <a:solidFill>
                <a:srgbClr val="0D1117"/>
              </a:solidFill>
              <a:highlight>
                <a:schemeClr val="lt1"/>
              </a:highlight>
              <a:latin typeface="Poppins Medium"/>
              <a:ea typeface="Poppins Medium"/>
              <a:cs typeface="Poppins Medium"/>
              <a:sym typeface="Poppins Medium"/>
            </a:endParaRPr>
          </a:p>
          <a:p>
            <a:pPr indent="0" lvl="0" marL="0" rtl="0" algn="l">
              <a:spcBef>
                <a:spcPts val="0"/>
              </a:spcBef>
              <a:spcAft>
                <a:spcPts val="0"/>
              </a:spcAft>
              <a:buNone/>
            </a:pPr>
            <a:r>
              <a:t/>
            </a:r>
            <a:endParaRPr sz="1300">
              <a:solidFill>
                <a:srgbClr val="0D1117"/>
              </a:solidFill>
              <a:highlight>
                <a:schemeClr val="lt1"/>
              </a:highlight>
              <a:latin typeface="Poppins Medium"/>
              <a:ea typeface="Poppins Medium"/>
              <a:cs typeface="Poppins Medium"/>
              <a:sym typeface="Poppins Medium"/>
            </a:endParaRPr>
          </a:p>
          <a:p>
            <a:pPr indent="-311150" lvl="0" marL="457200" rtl="0" algn="l">
              <a:spcBef>
                <a:spcPts val="0"/>
              </a:spcBef>
              <a:spcAft>
                <a:spcPts val="0"/>
              </a:spcAft>
              <a:buClr>
                <a:srgbClr val="0D1117"/>
              </a:buClr>
              <a:buSzPts val="1300"/>
              <a:buFont typeface="Poppins"/>
              <a:buChar char="●"/>
            </a:pPr>
            <a:r>
              <a:rPr b="1" lang="en-GB" sz="1300">
                <a:solidFill>
                  <a:srgbClr val="0D1117"/>
                </a:solidFill>
                <a:highlight>
                  <a:schemeClr val="lt1"/>
                </a:highlight>
                <a:latin typeface="Poppins"/>
                <a:ea typeface="Poppins"/>
                <a:cs typeface="Poppins"/>
                <a:sym typeface="Poppins"/>
              </a:rPr>
              <a:t>New vs Old Customers Age Distribution</a:t>
            </a:r>
            <a:br>
              <a:rPr b="1" lang="en-GB" sz="1300">
                <a:solidFill>
                  <a:srgbClr val="0D1117"/>
                </a:solidFill>
                <a:highlight>
                  <a:schemeClr val="lt1"/>
                </a:highlight>
                <a:latin typeface="Poppins"/>
                <a:ea typeface="Poppins"/>
                <a:cs typeface="Poppins"/>
                <a:sym typeface="Poppins"/>
              </a:rPr>
            </a:br>
            <a:endParaRPr b="1" sz="1300">
              <a:solidFill>
                <a:srgbClr val="0D1117"/>
              </a:solidFill>
              <a:highlight>
                <a:schemeClr val="lt1"/>
              </a:highlight>
              <a:latin typeface="Poppins"/>
              <a:ea typeface="Poppins"/>
              <a:cs typeface="Poppins"/>
              <a:sym typeface="Poppins"/>
            </a:endParaRPr>
          </a:p>
          <a:p>
            <a:pPr indent="-311150" lvl="1" marL="9144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Most New customers are aged between 40-49 also for Old Customers the most of them are aged between 40-49</a:t>
            </a:r>
            <a:endParaRPr sz="1300">
              <a:solidFill>
                <a:srgbClr val="0D1117"/>
              </a:solidFill>
              <a:highlight>
                <a:schemeClr val="lt1"/>
              </a:highlight>
              <a:latin typeface="Poppins Medium"/>
              <a:ea typeface="Poppins Medium"/>
              <a:cs typeface="Poppins Medium"/>
              <a:sym typeface="Poppins Medium"/>
            </a:endParaRPr>
          </a:p>
          <a:p>
            <a:pPr indent="-311150" lvl="1" marL="9144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The lowest number of customers for both the types of customers is present in the age bracket under 20 and above 80 age groups.</a:t>
            </a:r>
            <a:endParaRPr sz="1300">
              <a:solidFill>
                <a:srgbClr val="0D1117"/>
              </a:solidFill>
              <a:highlight>
                <a:schemeClr val="lt1"/>
              </a:highlight>
              <a:latin typeface="Poppins Medium"/>
              <a:ea typeface="Poppins Medium"/>
              <a:cs typeface="Poppins Medium"/>
              <a:sym typeface="Poppins Medium"/>
            </a:endParaRPr>
          </a:p>
          <a:p>
            <a:pPr indent="-311150" lvl="1" marL="9144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The automobile company is popular among New Customers among the age groups 20-29 and 40-49.</a:t>
            </a:r>
            <a:endParaRPr sz="1300">
              <a:solidFill>
                <a:srgbClr val="0D1117"/>
              </a:solidFill>
              <a:highlight>
                <a:schemeClr val="lt1"/>
              </a:highlight>
              <a:latin typeface="Poppins Medium"/>
              <a:ea typeface="Poppins Medium"/>
              <a:cs typeface="Poppins Medium"/>
              <a:sym typeface="Poppins Medium"/>
            </a:endParaRPr>
          </a:p>
          <a:p>
            <a:pPr indent="-311150" lvl="1" marL="9144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A steep drop in customers is observed in the 30-39 age group 				among the New Customers</a:t>
            </a:r>
            <a:endParaRPr sz="1300">
              <a:solidFill>
                <a:srgbClr val="0D1117"/>
              </a:solidFill>
              <a:highlight>
                <a:schemeClr val="lt1"/>
              </a:highlight>
              <a:latin typeface="Poppins Medium"/>
              <a:ea typeface="Poppins Medium"/>
              <a:cs typeface="Poppins Medium"/>
              <a:sym typeface="Poppins Medium"/>
            </a:endParaRPr>
          </a:p>
          <a:p>
            <a:pPr indent="0" lvl="0" marL="0" rtl="0" algn="l">
              <a:lnSpc>
                <a:spcPct val="115000"/>
              </a:lnSpc>
              <a:spcBef>
                <a:spcPts val="0"/>
              </a:spcBef>
              <a:spcAft>
                <a:spcPts val="0"/>
              </a:spcAft>
              <a:buNone/>
            </a:pPr>
            <a:r>
              <a:t/>
            </a:r>
            <a:endParaRPr sz="1400">
              <a:solidFill>
                <a:srgbClr val="0D1117"/>
              </a:solidFill>
              <a:highlight>
                <a:schemeClr val="lt1"/>
              </a:highlight>
              <a:latin typeface="Poppins Medium"/>
              <a:ea typeface="Poppins Medium"/>
              <a:cs typeface="Poppins Medium"/>
              <a:sym typeface="Poppins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555">
                <a:latin typeface="Poppins SemiBold"/>
                <a:ea typeface="Poppins SemiBold"/>
                <a:cs typeface="Poppins SemiBold"/>
                <a:sym typeface="Poppins SemiBold"/>
              </a:rPr>
              <a:t>Exploratory Data Analysis (EDA) on Customer Segments</a:t>
            </a:r>
            <a:endParaRPr sz="2555">
              <a:latin typeface="Poppins SemiBold"/>
              <a:ea typeface="Poppins SemiBold"/>
              <a:cs typeface="Poppins SemiBold"/>
              <a:sym typeface="Poppins SemiBold"/>
            </a:endParaRPr>
          </a:p>
          <a:p>
            <a:pPr indent="0" lvl="0" marL="0" rtl="0" algn="l">
              <a:spcBef>
                <a:spcPts val="0"/>
              </a:spcBef>
              <a:spcAft>
                <a:spcPts val="0"/>
              </a:spcAft>
              <a:buNone/>
            </a:pPr>
            <a:r>
              <a:t/>
            </a:r>
            <a:endParaRPr>
              <a:latin typeface="Poppins SemiBold"/>
              <a:ea typeface="Poppins SemiBold"/>
              <a:cs typeface="Poppins SemiBold"/>
              <a:sym typeface="Poppins SemiBold"/>
            </a:endParaRPr>
          </a:p>
        </p:txBody>
      </p:sp>
      <p:sp>
        <p:nvSpPr>
          <p:cNvPr id="185" name="Google Shape;185;p30"/>
          <p:cNvSpPr txBox="1"/>
          <p:nvPr>
            <p:ph idx="1" type="body"/>
          </p:nvPr>
        </p:nvSpPr>
        <p:spPr>
          <a:xfrm>
            <a:off x="311700" y="1229875"/>
            <a:ext cx="8520600" cy="343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300">
                <a:solidFill>
                  <a:srgbClr val="0D1117"/>
                </a:solidFill>
                <a:highlight>
                  <a:schemeClr val="lt1"/>
                </a:highlight>
                <a:latin typeface="Poppins Medium"/>
                <a:ea typeface="Poppins Medium"/>
                <a:cs typeface="Poppins Medium"/>
                <a:sym typeface="Poppins Medium"/>
              </a:rPr>
              <a:t> </a:t>
            </a:r>
            <a:endParaRPr sz="1300">
              <a:solidFill>
                <a:srgbClr val="0D1117"/>
              </a:solidFill>
              <a:highlight>
                <a:schemeClr val="lt1"/>
              </a:highlight>
              <a:latin typeface="Poppins Medium"/>
              <a:ea typeface="Poppins Medium"/>
              <a:cs typeface="Poppins Medium"/>
              <a:sym typeface="Poppins Medium"/>
            </a:endParaRPr>
          </a:p>
        </p:txBody>
      </p:sp>
      <p:graphicFrame>
        <p:nvGraphicFramePr>
          <p:cNvPr id="186" name="Google Shape;186;p30"/>
          <p:cNvGraphicFramePr/>
          <p:nvPr/>
        </p:nvGraphicFramePr>
        <p:xfrm>
          <a:off x="592913" y="1017800"/>
          <a:ext cx="3000000" cy="3000000"/>
        </p:xfrm>
        <a:graphic>
          <a:graphicData uri="http://schemas.openxmlformats.org/drawingml/2006/table">
            <a:tbl>
              <a:tblPr>
                <a:noFill/>
                <a:tableStyleId>{42E1FE10-BFBD-4097-AA43-D1B42D1EBA06}</a:tableStyleId>
              </a:tblPr>
              <a:tblGrid>
                <a:gridCol w="3979075"/>
                <a:gridCol w="3979075"/>
              </a:tblGrid>
              <a:tr h="381000">
                <a:tc>
                  <a:txBody>
                    <a:bodyPr/>
                    <a:lstStyle/>
                    <a:p>
                      <a:pPr indent="0" lvl="0" marL="0" rtl="0" algn="ctr">
                        <a:lnSpc>
                          <a:spcPct val="115000"/>
                        </a:lnSpc>
                        <a:spcBef>
                          <a:spcPts val="0"/>
                        </a:spcBef>
                        <a:spcAft>
                          <a:spcPts val="0"/>
                        </a:spcAft>
                        <a:buNone/>
                      </a:pPr>
                      <a:r>
                        <a:rPr b="1" lang="en-GB" sz="1300">
                          <a:solidFill>
                            <a:srgbClr val="0D1117"/>
                          </a:solidFill>
                          <a:highlight>
                            <a:schemeClr val="lt1"/>
                          </a:highlight>
                          <a:latin typeface="Poppins"/>
                          <a:ea typeface="Poppins"/>
                          <a:cs typeface="Poppins"/>
                          <a:sym typeface="Poppins"/>
                        </a:rPr>
                        <a:t>Old Customers by Age Distribution</a:t>
                      </a:r>
                      <a:endParaRPr b="1" sz="1300">
                        <a:solidFill>
                          <a:srgbClr val="0D1117"/>
                        </a:solidFill>
                        <a:highlight>
                          <a:schemeClr val="lt1"/>
                        </a:highlight>
                        <a:latin typeface="Poppins"/>
                        <a:ea typeface="Poppins"/>
                        <a:cs typeface="Poppins"/>
                        <a:sym typeface="Poppins"/>
                      </a:endParaRPr>
                    </a:p>
                  </a:txBody>
                  <a:tcPr marT="57150" marB="57150" marR="123825" marL="123825"/>
                </a:tc>
                <a:tc>
                  <a:txBody>
                    <a:bodyPr/>
                    <a:lstStyle/>
                    <a:p>
                      <a:pPr indent="0" lvl="0" marL="0" rtl="0" algn="ctr">
                        <a:lnSpc>
                          <a:spcPct val="115000"/>
                        </a:lnSpc>
                        <a:spcBef>
                          <a:spcPts val="0"/>
                        </a:spcBef>
                        <a:spcAft>
                          <a:spcPts val="0"/>
                        </a:spcAft>
                        <a:buNone/>
                      </a:pPr>
                      <a:r>
                        <a:rPr b="1" lang="en-GB" sz="1300">
                          <a:solidFill>
                            <a:srgbClr val="0D1117"/>
                          </a:solidFill>
                          <a:highlight>
                            <a:schemeClr val="lt1"/>
                          </a:highlight>
                          <a:latin typeface="Poppins"/>
                          <a:ea typeface="Poppins"/>
                          <a:cs typeface="Poppins"/>
                          <a:sym typeface="Poppins"/>
                        </a:rPr>
                        <a:t>New Customers by Age Distribution</a:t>
                      </a:r>
                      <a:endParaRPr b="1" sz="1300">
                        <a:solidFill>
                          <a:srgbClr val="0D1117"/>
                        </a:solidFill>
                        <a:highlight>
                          <a:schemeClr val="lt1"/>
                        </a:highlight>
                        <a:latin typeface="Poppins"/>
                        <a:ea typeface="Poppins"/>
                        <a:cs typeface="Poppins"/>
                        <a:sym typeface="Poppins"/>
                      </a:endParaRPr>
                    </a:p>
                  </a:txBody>
                  <a:tcPr marT="57150" marB="57150" marR="123825" marL="123825"/>
                </a:tc>
              </a:tr>
              <a:tr h="381000">
                <a:tc>
                  <a:txBody>
                    <a:bodyPr/>
                    <a:lstStyle/>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txBody>
                  <a:tcPr marT="57150" marB="57150" marR="123825" marL="123825"/>
                </a:tc>
                <a:tc>
                  <a:txBody>
                    <a:bodyPr/>
                    <a:lstStyle/>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txBody>
                  <a:tcPr marT="57150" marB="57150" marR="123825" marL="123825"/>
                </a:tc>
              </a:tr>
            </a:tbl>
          </a:graphicData>
        </a:graphic>
      </p:graphicFrame>
      <p:pic>
        <p:nvPicPr>
          <p:cNvPr id="187" name="Google Shape;187;p30"/>
          <p:cNvPicPr preferRelativeResize="0"/>
          <p:nvPr/>
        </p:nvPicPr>
        <p:blipFill>
          <a:blip r:embed="rId3">
            <a:alphaModFix/>
          </a:blip>
          <a:stretch>
            <a:fillRect/>
          </a:stretch>
        </p:blipFill>
        <p:spPr>
          <a:xfrm>
            <a:off x="959325" y="1566025"/>
            <a:ext cx="3270875" cy="2603500"/>
          </a:xfrm>
          <a:prstGeom prst="rect">
            <a:avLst/>
          </a:prstGeom>
          <a:noFill/>
          <a:ln>
            <a:noFill/>
          </a:ln>
        </p:spPr>
      </p:pic>
      <p:pic>
        <p:nvPicPr>
          <p:cNvPr id="188" name="Google Shape;188;p30"/>
          <p:cNvPicPr preferRelativeResize="0"/>
          <p:nvPr/>
        </p:nvPicPr>
        <p:blipFill>
          <a:blip r:embed="rId4">
            <a:alphaModFix/>
          </a:blip>
          <a:stretch>
            <a:fillRect/>
          </a:stretch>
        </p:blipFill>
        <p:spPr>
          <a:xfrm>
            <a:off x="4964225" y="1602725"/>
            <a:ext cx="3270875" cy="25300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555">
                <a:latin typeface="Poppins SemiBold"/>
                <a:ea typeface="Poppins SemiBold"/>
                <a:cs typeface="Poppins SemiBold"/>
                <a:sym typeface="Poppins SemiBold"/>
              </a:rPr>
              <a:t>Exploratory Data Analysis (EDA) on Customer Segments</a:t>
            </a:r>
            <a:endParaRPr sz="2555">
              <a:latin typeface="Poppins SemiBold"/>
              <a:ea typeface="Poppins SemiBold"/>
              <a:cs typeface="Poppins SemiBold"/>
              <a:sym typeface="Poppins SemiBold"/>
            </a:endParaRPr>
          </a:p>
          <a:p>
            <a:pPr indent="0" lvl="0" marL="0" rtl="0" algn="l">
              <a:spcBef>
                <a:spcPts val="0"/>
              </a:spcBef>
              <a:spcAft>
                <a:spcPts val="0"/>
              </a:spcAft>
              <a:buNone/>
            </a:pPr>
            <a:r>
              <a:t/>
            </a:r>
            <a:endParaRPr>
              <a:latin typeface="Poppins SemiBold"/>
              <a:ea typeface="Poppins SemiBold"/>
              <a:cs typeface="Poppins SemiBold"/>
              <a:sym typeface="Poppins SemiBold"/>
            </a:endParaRPr>
          </a:p>
        </p:txBody>
      </p:sp>
      <p:sp>
        <p:nvSpPr>
          <p:cNvPr id="194" name="Google Shape;194;p31"/>
          <p:cNvSpPr txBox="1"/>
          <p:nvPr>
            <p:ph idx="1" type="body"/>
          </p:nvPr>
        </p:nvSpPr>
        <p:spPr>
          <a:xfrm>
            <a:off x="311700" y="1017800"/>
            <a:ext cx="8520600" cy="343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rgbClr val="0D1117"/>
                </a:solidFill>
                <a:highlight>
                  <a:schemeClr val="lt1"/>
                </a:highlight>
                <a:latin typeface="Poppins"/>
                <a:ea typeface="Poppins"/>
                <a:cs typeface="Poppins"/>
                <a:sym typeface="Poppins"/>
              </a:rPr>
              <a:t>Bike purchases over last 3 years by Gender</a:t>
            </a:r>
            <a:endParaRPr b="1" sz="1200">
              <a:solidFill>
                <a:srgbClr val="0D1117"/>
              </a:solidFill>
              <a:highlight>
                <a:schemeClr val="lt1"/>
              </a:highlight>
              <a:latin typeface="Poppins"/>
              <a:ea typeface="Poppins"/>
              <a:cs typeface="Poppins"/>
              <a:sym typeface="Poppins"/>
            </a:endParaRPr>
          </a:p>
          <a:p>
            <a:pPr indent="0" lvl="0" marL="0" rtl="0" algn="l">
              <a:spcBef>
                <a:spcPts val="0"/>
              </a:spcBef>
              <a:spcAft>
                <a:spcPts val="0"/>
              </a:spcAft>
              <a:buNone/>
            </a:pPr>
            <a:r>
              <a:t/>
            </a:r>
            <a:endParaRPr b="1" sz="1200">
              <a:solidFill>
                <a:srgbClr val="0D1117"/>
              </a:solidFill>
              <a:highlight>
                <a:schemeClr val="lt1"/>
              </a:highlight>
              <a:latin typeface="Poppins"/>
              <a:ea typeface="Poppins"/>
              <a:cs typeface="Poppins"/>
              <a:sym typeface="Poppins"/>
            </a:endParaRPr>
          </a:p>
          <a:p>
            <a:pPr indent="-304800" lvl="0" marL="4572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Most bike </a:t>
            </a:r>
            <a:r>
              <a:rPr lang="en-GB" sz="1200">
                <a:solidFill>
                  <a:srgbClr val="0D1117"/>
                </a:solidFill>
                <a:highlight>
                  <a:schemeClr val="lt1"/>
                </a:highlight>
                <a:latin typeface="Poppins Medium"/>
                <a:ea typeface="Poppins Medium"/>
                <a:cs typeface="Poppins Medium"/>
                <a:sym typeface="Poppins Medium"/>
              </a:rPr>
              <a:t>purchases</a:t>
            </a:r>
            <a:r>
              <a:rPr lang="en-GB" sz="1200">
                <a:solidFill>
                  <a:srgbClr val="0D1117"/>
                </a:solidFill>
                <a:highlight>
                  <a:schemeClr val="lt1"/>
                </a:highlight>
                <a:latin typeface="Poppins Medium"/>
                <a:ea typeface="Poppins Medium"/>
                <a:cs typeface="Poppins Medium"/>
                <a:sym typeface="Poppins Medium"/>
              </a:rPr>
              <a:t> are done by </a:t>
            </a:r>
            <a:r>
              <a:rPr lang="en-GB" sz="1200">
                <a:solidFill>
                  <a:srgbClr val="0D1117"/>
                </a:solidFill>
                <a:highlight>
                  <a:schemeClr val="lt1"/>
                </a:highlight>
                <a:latin typeface="Poppins Medium"/>
                <a:ea typeface="Poppins Medium"/>
                <a:cs typeface="Poppins Medium"/>
                <a:sym typeface="Poppins Medium"/>
              </a:rPr>
              <a:t>Female</a:t>
            </a:r>
            <a:r>
              <a:rPr lang="en-GB" sz="1200">
                <a:solidFill>
                  <a:srgbClr val="0D1117"/>
                </a:solidFill>
                <a:highlight>
                  <a:schemeClr val="lt1"/>
                </a:highlight>
                <a:latin typeface="Poppins Medium"/>
                <a:ea typeface="Poppins Medium"/>
                <a:cs typeface="Poppins Medium"/>
                <a:sym typeface="Poppins Medium"/>
              </a:rPr>
              <a:t> over the last 3 years. Approximately 51% of the bike purchases are done by Female compared to 49% of the purchases being done by Male.</a:t>
            </a:r>
            <a:endParaRPr sz="1200">
              <a:solidFill>
                <a:srgbClr val="0D1117"/>
              </a:solidFill>
              <a:highlight>
                <a:schemeClr val="lt1"/>
              </a:highlight>
              <a:latin typeface="Poppins Medium"/>
              <a:ea typeface="Poppins Medium"/>
              <a:cs typeface="Poppins Medium"/>
              <a:sym typeface="Poppins Medium"/>
            </a:endParaRPr>
          </a:p>
          <a:p>
            <a:pPr indent="-304800" lvl="0" marL="4572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The Female purchases are 10,000 more than that of Male purchases (numerically).</a:t>
            </a:r>
            <a:endParaRPr sz="1200">
              <a:solidFill>
                <a:srgbClr val="0D1117"/>
              </a:solidFill>
              <a:highlight>
                <a:schemeClr val="lt1"/>
              </a:highlight>
              <a:latin typeface="Poppins Medium"/>
              <a:ea typeface="Poppins Medium"/>
              <a:cs typeface="Poppins Medium"/>
              <a:sym typeface="Poppins Medium"/>
            </a:endParaRPr>
          </a:p>
          <a:p>
            <a:pPr indent="0" lvl="0" marL="0" rtl="0" algn="l">
              <a:lnSpc>
                <a:spcPct val="115000"/>
              </a:lnSpc>
              <a:spcBef>
                <a:spcPts val="0"/>
              </a:spcBef>
              <a:spcAft>
                <a:spcPts val="0"/>
              </a:spcAft>
              <a:buNone/>
            </a:pPr>
            <a:r>
              <a:t/>
            </a:r>
            <a:endParaRPr sz="1300">
              <a:solidFill>
                <a:srgbClr val="0D1117"/>
              </a:solidFill>
              <a:highlight>
                <a:schemeClr val="lt1"/>
              </a:highlight>
              <a:latin typeface="Poppins Medium"/>
              <a:ea typeface="Poppins Medium"/>
              <a:cs typeface="Poppins Medium"/>
              <a:sym typeface="Poppins Medium"/>
            </a:endParaRPr>
          </a:p>
        </p:txBody>
      </p:sp>
      <p:pic>
        <p:nvPicPr>
          <p:cNvPr id="195" name="Google Shape;195;p31"/>
          <p:cNvPicPr preferRelativeResize="0"/>
          <p:nvPr/>
        </p:nvPicPr>
        <p:blipFill>
          <a:blip r:embed="rId3">
            <a:alphaModFix/>
          </a:blip>
          <a:stretch>
            <a:fillRect/>
          </a:stretch>
        </p:blipFill>
        <p:spPr>
          <a:xfrm>
            <a:off x="1993725" y="2231625"/>
            <a:ext cx="4048101" cy="2601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Presentation Index</a:t>
            </a:r>
            <a:endParaRPr>
              <a:latin typeface="Poppins SemiBold"/>
              <a:ea typeface="Poppins SemiBold"/>
              <a:cs typeface="Poppins SemiBold"/>
              <a:sym typeface="Poppins SemiBold"/>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200000"/>
              </a:lnSpc>
              <a:spcBef>
                <a:spcPts val="0"/>
              </a:spcBef>
              <a:spcAft>
                <a:spcPts val="0"/>
              </a:spcAft>
              <a:buSzPct val="100000"/>
              <a:buFont typeface="Poppins SemiBold"/>
              <a:buChar char="●"/>
            </a:pPr>
            <a:r>
              <a:rPr lang="en-GB">
                <a:latin typeface="Poppins SemiBold"/>
                <a:ea typeface="Poppins SemiBold"/>
                <a:cs typeface="Poppins SemiBold"/>
                <a:sym typeface="Poppins SemiBold"/>
              </a:rPr>
              <a:t>Introduction</a:t>
            </a:r>
            <a:endParaRPr>
              <a:latin typeface="Poppins SemiBold"/>
              <a:ea typeface="Poppins SemiBold"/>
              <a:cs typeface="Poppins SemiBold"/>
              <a:sym typeface="Poppins SemiBold"/>
            </a:endParaRPr>
          </a:p>
          <a:p>
            <a:pPr indent="-317182" lvl="0" marL="457200" rtl="0" algn="l">
              <a:lnSpc>
                <a:spcPct val="200000"/>
              </a:lnSpc>
              <a:spcBef>
                <a:spcPts val="0"/>
              </a:spcBef>
              <a:spcAft>
                <a:spcPts val="0"/>
              </a:spcAft>
              <a:buSzPct val="100000"/>
              <a:buFont typeface="Poppins SemiBold"/>
              <a:buChar char="●"/>
            </a:pPr>
            <a:r>
              <a:rPr lang="en-GB">
                <a:latin typeface="Poppins SemiBold"/>
                <a:ea typeface="Poppins SemiBold"/>
                <a:cs typeface="Poppins SemiBold"/>
                <a:sym typeface="Poppins SemiBold"/>
              </a:rPr>
              <a:t>Dataset Overview</a:t>
            </a:r>
            <a:endParaRPr>
              <a:latin typeface="Poppins SemiBold"/>
              <a:ea typeface="Poppins SemiBold"/>
              <a:cs typeface="Poppins SemiBold"/>
              <a:sym typeface="Poppins SemiBold"/>
            </a:endParaRPr>
          </a:p>
          <a:p>
            <a:pPr indent="-317182" lvl="0" marL="457200" rtl="0" algn="l">
              <a:lnSpc>
                <a:spcPct val="200000"/>
              </a:lnSpc>
              <a:spcBef>
                <a:spcPts val="0"/>
              </a:spcBef>
              <a:spcAft>
                <a:spcPts val="0"/>
              </a:spcAft>
              <a:buSzPct val="100000"/>
              <a:buFont typeface="Poppins SemiBold"/>
              <a:buChar char="●"/>
            </a:pPr>
            <a:r>
              <a:rPr lang="en-GB">
                <a:latin typeface="Poppins SemiBold"/>
                <a:ea typeface="Poppins SemiBold"/>
                <a:cs typeface="Poppins SemiBold"/>
                <a:sym typeface="Poppins SemiBold"/>
              </a:rPr>
              <a:t>Methodology</a:t>
            </a:r>
            <a:endParaRPr>
              <a:latin typeface="Poppins SemiBold"/>
              <a:ea typeface="Poppins SemiBold"/>
              <a:cs typeface="Poppins SemiBold"/>
              <a:sym typeface="Poppins SemiBold"/>
            </a:endParaRPr>
          </a:p>
          <a:p>
            <a:pPr indent="-317182" lvl="0" marL="457200" rtl="0" algn="l">
              <a:lnSpc>
                <a:spcPct val="200000"/>
              </a:lnSpc>
              <a:spcBef>
                <a:spcPts val="0"/>
              </a:spcBef>
              <a:spcAft>
                <a:spcPts val="0"/>
              </a:spcAft>
              <a:buSzPct val="100000"/>
              <a:buFont typeface="Poppins SemiBold"/>
              <a:buChar char="●"/>
            </a:pPr>
            <a:r>
              <a:rPr lang="en-GB">
                <a:latin typeface="Poppins SemiBold"/>
                <a:ea typeface="Poppins SemiBold"/>
                <a:cs typeface="Poppins SemiBold"/>
                <a:sym typeface="Poppins SemiBold"/>
              </a:rPr>
              <a:t>Dataset &amp; Tools Technologies</a:t>
            </a:r>
            <a:endParaRPr>
              <a:latin typeface="Poppins SemiBold"/>
              <a:ea typeface="Poppins SemiBold"/>
              <a:cs typeface="Poppins SemiBold"/>
              <a:sym typeface="Poppins SemiBold"/>
            </a:endParaRPr>
          </a:p>
          <a:p>
            <a:pPr indent="-317182" lvl="0" marL="457200" rtl="0" algn="l">
              <a:lnSpc>
                <a:spcPct val="200000"/>
              </a:lnSpc>
              <a:spcBef>
                <a:spcPts val="0"/>
              </a:spcBef>
              <a:spcAft>
                <a:spcPts val="0"/>
              </a:spcAft>
              <a:buSzPct val="100000"/>
              <a:buFont typeface="Poppins SemiBold"/>
              <a:buChar char="●"/>
            </a:pPr>
            <a:r>
              <a:rPr lang="en-GB">
                <a:latin typeface="Poppins SemiBold"/>
                <a:ea typeface="Poppins SemiBold"/>
                <a:cs typeface="Poppins SemiBold"/>
                <a:sym typeface="Poppins SemiBold"/>
              </a:rPr>
              <a:t>Key Findings</a:t>
            </a:r>
            <a:endParaRPr>
              <a:latin typeface="Poppins SemiBold"/>
              <a:ea typeface="Poppins SemiBold"/>
              <a:cs typeface="Poppins SemiBold"/>
              <a:sym typeface="Poppins SemiBold"/>
            </a:endParaRPr>
          </a:p>
          <a:p>
            <a:pPr indent="-317182" lvl="0" marL="457200" rtl="0" algn="l">
              <a:lnSpc>
                <a:spcPct val="200000"/>
              </a:lnSpc>
              <a:spcBef>
                <a:spcPts val="0"/>
              </a:spcBef>
              <a:spcAft>
                <a:spcPts val="0"/>
              </a:spcAft>
              <a:buSzPct val="100000"/>
              <a:buFont typeface="Poppins SemiBold"/>
              <a:buChar char="●"/>
            </a:pPr>
            <a:r>
              <a:rPr lang="en-GB">
                <a:latin typeface="Poppins SemiBold"/>
                <a:ea typeface="Poppins SemiBold"/>
                <a:cs typeface="Poppins SemiBold"/>
                <a:sym typeface="Poppins SemiBold"/>
              </a:rPr>
              <a:t>Expected Outcomes</a:t>
            </a:r>
            <a:endParaRPr>
              <a:latin typeface="Poppins SemiBold"/>
              <a:ea typeface="Poppins SemiBold"/>
              <a:cs typeface="Poppins SemiBold"/>
              <a:sym typeface="Poppins SemiBold"/>
            </a:endParaRPr>
          </a:p>
          <a:p>
            <a:pPr indent="-317182" lvl="0" marL="457200" rtl="0" algn="l">
              <a:lnSpc>
                <a:spcPct val="200000"/>
              </a:lnSpc>
              <a:spcBef>
                <a:spcPts val="0"/>
              </a:spcBef>
              <a:spcAft>
                <a:spcPts val="0"/>
              </a:spcAft>
              <a:buSzPct val="100000"/>
              <a:buFont typeface="Poppins SemiBold"/>
              <a:buChar char="●"/>
            </a:pPr>
            <a:r>
              <a:rPr lang="en-GB">
                <a:latin typeface="Poppins SemiBold"/>
                <a:ea typeface="Poppins SemiBold"/>
                <a:cs typeface="Poppins SemiBold"/>
                <a:sym typeface="Poppins SemiBold"/>
              </a:rPr>
              <a:t>Conclusion</a:t>
            </a:r>
            <a:endParaRPr>
              <a:latin typeface="Poppins SemiBold"/>
              <a:ea typeface="Poppins SemiBold"/>
              <a:cs typeface="Poppins SemiBold"/>
              <a:sym typeface="Poppins SemiBold"/>
            </a:endParaRPr>
          </a:p>
          <a:p>
            <a:pPr indent="0" lvl="0" marL="0" rtl="0" algn="l">
              <a:lnSpc>
                <a:spcPct val="200000"/>
              </a:lnSpc>
              <a:spcBef>
                <a:spcPts val="1200"/>
              </a:spcBef>
              <a:spcAft>
                <a:spcPts val="1200"/>
              </a:spcAft>
              <a:buNone/>
            </a:pPr>
            <a:r>
              <a:t/>
            </a:r>
            <a:endParaRPr>
              <a:latin typeface="Poppins SemiBold"/>
              <a:ea typeface="Poppins SemiBold"/>
              <a:cs typeface="Poppins SemiBold"/>
              <a:sym typeface="Poppins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555">
                <a:latin typeface="Poppins SemiBold"/>
                <a:ea typeface="Poppins SemiBold"/>
                <a:cs typeface="Poppins SemiBold"/>
                <a:sym typeface="Poppins SemiBold"/>
              </a:rPr>
              <a:t>Exploratory Data Analysis (EDA) on Customer Segments</a:t>
            </a:r>
            <a:endParaRPr sz="2555">
              <a:latin typeface="Poppins SemiBold"/>
              <a:ea typeface="Poppins SemiBold"/>
              <a:cs typeface="Poppins SemiBold"/>
              <a:sym typeface="Poppins SemiBold"/>
            </a:endParaRPr>
          </a:p>
          <a:p>
            <a:pPr indent="0" lvl="0" marL="0" rtl="0" algn="l">
              <a:spcBef>
                <a:spcPts val="0"/>
              </a:spcBef>
              <a:spcAft>
                <a:spcPts val="0"/>
              </a:spcAft>
              <a:buNone/>
            </a:pPr>
            <a:r>
              <a:t/>
            </a:r>
            <a:endParaRPr>
              <a:latin typeface="Poppins SemiBold"/>
              <a:ea typeface="Poppins SemiBold"/>
              <a:cs typeface="Poppins SemiBold"/>
              <a:sym typeface="Poppins SemiBold"/>
            </a:endParaRPr>
          </a:p>
        </p:txBody>
      </p:sp>
      <p:sp>
        <p:nvSpPr>
          <p:cNvPr id="201" name="Google Shape;201;p32"/>
          <p:cNvSpPr txBox="1"/>
          <p:nvPr>
            <p:ph idx="1" type="body"/>
          </p:nvPr>
        </p:nvSpPr>
        <p:spPr>
          <a:xfrm>
            <a:off x="311700" y="1017800"/>
            <a:ext cx="8520600" cy="343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300">
                <a:solidFill>
                  <a:srgbClr val="0D1117"/>
                </a:solidFill>
                <a:highlight>
                  <a:schemeClr val="lt1"/>
                </a:highlight>
                <a:latin typeface="Poppins"/>
                <a:ea typeface="Poppins"/>
                <a:cs typeface="Poppins"/>
                <a:sym typeface="Poppins"/>
              </a:rPr>
              <a:t>New vs Old Customers Job Industry Distribution</a:t>
            </a:r>
            <a:endParaRPr b="1" sz="1300">
              <a:solidFill>
                <a:srgbClr val="0D1117"/>
              </a:solidFill>
              <a:highlight>
                <a:schemeClr val="lt1"/>
              </a:highlight>
              <a:latin typeface="Poppins"/>
              <a:ea typeface="Poppins"/>
              <a:cs typeface="Poppins"/>
              <a:sym typeface="Poppins"/>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Most New customers are from the Manufacturing and Financial Services sector (approx 20% of the New Customers).</a:t>
            </a:r>
            <a:endParaRPr sz="1300">
              <a:solidFill>
                <a:srgbClr val="0D1117"/>
              </a:solidFill>
              <a:highlight>
                <a:schemeClr val="lt1"/>
              </a:highlight>
              <a:latin typeface="Poppins Medium"/>
              <a:ea typeface="Poppins Medium"/>
              <a:cs typeface="Poppins Medium"/>
              <a:sym typeface="Poppins Medium"/>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The lowest number of customers are from the Agriculture and Telecom sector approx 3%.</a:t>
            </a:r>
            <a:endParaRPr sz="1300">
              <a:solidFill>
                <a:srgbClr val="0D1117"/>
              </a:solidFill>
              <a:highlight>
                <a:schemeClr val="lt1"/>
              </a:highlight>
              <a:latin typeface="Poppins Medium"/>
              <a:ea typeface="Poppins Medium"/>
              <a:cs typeface="Poppins Medium"/>
              <a:sym typeface="Poppins Medium"/>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Similar trend is observed among Old Customers as well.</a:t>
            </a:r>
            <a:endParaRPr sz="1300">
              <a:solidFill>
                <a:srgbClr val="0D1117"/>
              </a:solidFill>
              <a:highlight>
                <a:schemeClr val="lt1"/>
              </a:highlight>
              <a:latin typeface="Poppins Medium"/>
              <a:ea typeface="Poppins Medium"/>
              <a:cs typeface="Poppins Medium"/>
              <a:sym typeface="Poppins Medium"/>
            </a:endParaRPr>
          </a:p>
          <a:p>
            <a:pPr indent="0" lvl="0" marL="0" rtl="0" algn="l">
              <a:spcBef>
                <a:spcPts val="300"/>
              </a:spcBef>
              <a:spcAft>
                <a:spcPts val="0"/>
              </a:spcAft>
              <a:buNone/>
            </a:pPr>
            <a:r>
              <a:t/>
            </a:r>
            <a:endParaRPr sz="1300">
              <a:solidFill>
                <a:srgbClr val="0D1117"/>
              </a:solidFill>
              <a:highlight>
                <a:schemeClr val="lt1"/>
              </a:highlight>
              <a:latin typeface="Poppins Medium"/>
              <a:ea typeface="Poppins Medium"/>
              <a:cs typeface="Poppins Medium"/>
              <a:sym typeface="Poppins Medium"/>
            </a:endParaRPr>
          </a:p>
          <a:p>
            <a:pPr indent="0" lvl="0" marL="0" rtl="0" algn="l">
              <a:spcBef>
                <a:spcPts val="0"/>
              </a:spcBef>
              <a:spcAft>
                <a:spcPts val="0"/>
              </a:spcAft>
              <a:buNone/>
            </a:pPr>
            <a:r>
              <a:rPr b="1" lang="en-GB" sz="1300">
                <a:solidFill>
                  <a:srgbClr val="0D1117"/>
                </a:solidFill>
                <a:highlight>
                  <a:schemeClr val="lt1"/>
                </a:highlight>
                <a:latin typeface="Poppins"/>
                <a:ea typeface="Poppins"/>
                <a:cs typeface="Poppins"/>
                <a:sym typeface="Poppins"/>
              </a:rPr>
              <a:t>Wealth Segmentation by Age Category</a:t>
            </a:r>
            <a:endParaRPr b="1" sz="1300">
              <a:solidFill>
                <a:srgbClr val="0D1117"/>
              </a:solidFill>
              <a:highlight>
                <a:schemeClr val="lt1"/>
              </a:highlight>
              <a:latin typeface="Poppins"/>
              <a:ea typeface="Poppins"/>
              <a:cs typeface="Poppins"/>
              <a:sym typeface="Poppins"/>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Across all age categories the largest number of customers are from 'Mass Customer' Segment</a:t>
            </a:r>
            <a:endParaRPr sz="1300">
              <a:solidFill>
                <a:srgbClr val="0D1117"/>
              </a:solidFill>
              <a:highlight>
                <a:schemeClr val="lt1"/>
              </a:highlight>
              <a:latin typeface="Poppins Medium"/>
              <a:ea typeface="Poppins Medium"/>
              <a:cs typeface="Poppins Medium"/>
              <a:sym typeface="Poppins Medium"/>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The next category comes from the 'High Net Worth' customers.</a:t>
            </a:r>
            <a:endParaRPr sz="1300">
              <a:solidFill>
                <a:srgbClr val="0D1117"/>
              </a:solidFill>
              <a:highlight>
                <a:schemeClr val="lt1"/>
              </a:highlight>
              <a:latin typeface="Poppins Medium"/>
              <a:ea typeface="Poppins Medium"/>
              <a:cs typeface="Poppins Medium"/>
              <a:sym typeface="Poppins Medium"/>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In the age group 40-49, Affluent segment out performs the High Net Worth customers in terms of number of customers.</a:t>
            </a:r>
            <a:endParaRPr sz="1300">
              <a:solidFill>
                <a:srgbClr val="0D1117"/>
              </a:solidFill>
              <a:highlight>
                <a:schemeClr val="lt1"/>
              </a:highlight>
              <a:latin typeface="Poppins Medium"/>
              <a:ea typeface="Poppins Medium"/>
              <a:cs typeface="Poppins Medium"/>
              <a:sym typeface="Poppins Medium"/>
            </a:endParaRPr>
          </a:p>
          <a:p>
            <a:pPr indent="0" lvl="0" marL="0" rtl="0" algn="l">
              <a:spcBef>
                <a:spcPts val="300"/>
              </a:spcBef>
              <a:spcAft>
                <a:spcPts val="0"/>
              </a:spcAft>
              <a:buNone/>
            </a:pPr>
            <a:r>
              <a:t/>
            </a:r>
            <a:endParaRPr sz="1300">
              <a:solidFill>
                <a:srgbClr val="0D1117"/>
              </a:solidFill>
              <a:highlight>
                <a:schemeClr val="lt1"/>
              </a:highlight>
              <a:latin typeface="Poppins Medium"/>
              <a:ea typeface="Poppins Medium"/>
              <a:cs typeface="Poppins Medium"/>
              <a:sym typeface="Poppins Medium"/>
            </a:endParaRPr>
          </a:p>
          <a:p>
            <a:pPr indent="0" lvl="0" marL="0" rtl="0" algn="l">
              <a:lnSpc>
                <a:spcPct val="115000"/>
              </a:lnSpc>
              <a:spcBef>
                <a:spcPts val="0"/>
              </a:spcBef>
              <a:spcAft>
                <a:spcPts val="0"/>
              </a:spcAft>
              <a:buNone/>
            </a:pPr>
            <a:r>
              <a:t/>
            </a:r>
            <a:endParaRPr b="1" sz="1300">
              <a:solidFill>
                <a:srgbClr val="0D1117"/>
              </a:solidFill>
              <a:highlight>
                <a:schemeClr val="lt1"/>
              </a:highlight>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555">
                <a:latin typeface="Poppins SemiBold"/>
                <a:ea typeface="Poppins SemiBold"/>
                <a:cs typeface="Poppins SemiBold"/>
                <a:sym typeface="Poppins SemiBold"/>
              </a:rPr>
              <a:t>Exploratory Data Analysis (EDA) on Customer Segments</a:t>
            </a:r>
            <a:endParaRPr sz="2555">
              <a:latin typeface="Poppins SemiBold"/>
              <a:ea typeface="Poppins SemiBold"/>
              <a:cs typeface="Poppins SemiBold"/>
              <a:sym typeface="Poppins SemiBold"/>
            </a:endParaRPr>
          </a:p>
          <a:p>
            <a:pPr indent="0" lvl="0" marL="0" rtl="0" algn="l">
              <a:spcBef>
                <a:spcPts val="0"/>
              </a:spcBef>
              <a:spcAft>
                <a:spcPts val="0"/>
              </a:spcAft>
              <a:buNone/>
            </a:pPr>
            <a:r>
              <a:t/>
            </a:r>
            <a:endParaRPr>
              <a:latin typeface="Poppins SemiBold"/>
              <a:ea typeface="Poppins SemiBold"/>
              <a:cs typeface="Poppins SemiBold"/>
              <a:sym typeface="Poppins SemiBold"/>
            </a:endParaRPr>
          </a:p>
        </p:txBody>
      </p:sp>
      <p:sp>
        <p:nvSpPr>
          <p:cNvPr id="207" name="Google Shape;207;p33"/>
          <p:cNvSpPr txBox="1"/>
          <p:nvPr>
            <p:ph idx="1" type="body"/>
          </p:nvPr>
        </p:nvSpPr>
        <p:spPr>
          <a:xfrm>
            <a:off x="311700" y="1229875"/>
            <a:ext cx="8520600" cy="343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300">
                <a:solidFill>
                  <a:srgbClr val="0D1117"/>
                </a:solidFill>
                <a:highlight>
                  <a:schemeClr val="lt1"/>
                </a:highlight>
                <a:latin typeface="Poppins Medium"/>
                <a:ea typeface="Poppins Medium"/>
                <a:cs typeface="Poppins Medium"/>
                <a:sym typeface="Poppins Medium"/>
              </a:rPr>
              <a:t> </a:t>
            </a:r>
            <a:endParaRPr sz="1300">
              <a:solidFill>
                <a:srgbClr val="0D1117"/>
              </a:solidFill>
              <a:highlight>
                <a:schemeClr val="lt1"/>
              </a:highlight>
              <a:latin typeface="Poppins Medium"/>
              <a:ea typeface="Poppins Medium"/>
              <a:cs typeface="Poppins Medium"/>
              <a:sym typeface="Poppins Medium"/>
            </a:endParaRPr>
          </a:p>
        </p:txBody>
      </p:sp>
      <p:graphicFrame>
        <p:nvGraphicFramePr>
          <p:cNvPr id="208" name="Google Shape;208;p33"/>
          <p:cNvGraphicFramePr/>
          <p:nvPr/>
        </p:nvGraphicFramePr>
        <p:xfrm>
          <a:off x="592913" y="1017800"/>
          <a:ext cx="3000000" cy="3000000"/>
        </p:xfrm>
        <a:graphic>
          <a:graphicData uri="http://schemas.openxmlformats.org/drawingml/2006/table">
            <a:tbl>
              <a:tblPr>
                <a:noFill/>
                <a:tableStyleId>{42E1FE10-BFBD-4097-AA43-D1B42D1EBA06}</a:tableStyleId>
              </a:tblPr>
              <a:tblGrid>
                <a:gridCol w="3979075"/>
                <a:gridCol w="3979075"/>
              </a:tblGrid>
              <a:tr h="381000">
                <a:tc>
                  <a:txBody>
                    <a:bodyPr/>
                    <a:lstStyle/>
                    <a:p>
                      <a:pPr indent="0" lvl="0" marL="0" rtl="0" algn="ctr">
                        <a:lnSpc>
                          <a:spcPct val="115000"/>
                        </a:lnSpc>
                        <a:spcBef>
                          <a:spcPts val="0"/>
                        </a:spcBef>
                        <a:spcAft>
                          <a:spcPts val="0"/>
                        </a:spcAft>
                        <a:buNone/>
                      </a:pPr>
                      <a:r>
                        <a:rPr b="1" lang="en-GB" sz="1300">
                          <a:solidFill>
                            <a:srgbClr val="0D1117"/>
                          </a:solidFill>
                          <a:highlight>
                            <a:schemeClr val="lt1"/>
                          </a:highlight>
                          <a:latin typeface="Poppins"/>
                          <a:ea typeface="Poppins"/>
                          <a:cs typeface="Poppins"/>
                          <a:sym typeface="Poppins"/>
                        </a:rPr>
                        <a:t>Old Customers by Job Industry</a:t>
                      </a:r>
                      <a:endParaRPr b="1" sz="1300">
                        <a:solidFill>
                          <a:srgbClr val="0D1117"/>
                        </a:solidFill>
                        <a:highlight>
                          <a:schemeClr val="lt1"/>
                        </a:highlight>
                        <a:latin typeface="Poppins"/>
                        <a:ea typeface="Poppins"/>
                        <a:cs typeface="Poppins"/>
                        <a:sym typeface="Poppins"/>
                      </a:endParaRPr>
                    </a:p>
                  </a:txBody>
                  <a:tcPr marT="57150" marB="57150" marR="123825" marL="123825"/>
                </a:tc>
                <a:tc>
                  <a:txBody>
                    <a:bodyPr/>
                    <a:lstStyle/>
                    <a:p>
                      <a:pPr indent="0" lvl="0" marL="0" rtl="0" algn="ctr">
                        <a:lnSpc>
                          <a:spcPct val="115000"/>
                        </a:lnSpc>
                        <a:spcBef>
                          <a:spcPts val="0"/>
                        </a:spcBef>
                        <a:spcAft>
                          <a:spcPts val="0"/>
                        </a:spcAft>
                        <a:buNone/>
                      </a:pPr>
                      <a:r>
                        <a:rPr b="1" lang="en-GB" sz="1300">
                          <a:solidFill>
                            <a:srgbClr val="0D1117"/>
                          </a:solidFill>
                          <a:highlight>
                            <a:schemeClr val="lt1"/>
                          </a:highlight>
                          <a:latin typeface="Poppins"/>
                          <a:ea typeface="Poppins"/>
                          <a:cs typeface="Poppins"/>
                          <a:sym typeface="Poppins"/>
                        </a:rPr>
                        <a:t>New Customers by Job Industry</a:t>
                      </a:r>
                      <a:endParaRPr b="1" sz="1300">
                        <a:solidFill>
                          <a:srgbClr val="0D1117"/>
                        </a:solidFill>
                        <a:highlight>
                          <a:schemeClr val="lt1"/>
                        </a:highlight>
                        <a:latin typeface="Poppins"/>
                        <a:ea typeface="Poppins"/>
                        <a:cs typeface="Poppins"/>
                        <a:sym typeface="Poppins"/>
                      </a:endParaRPr>
                    </a:p>
                  </a:txBody>
                  <a:tcPr marT="57150" marB="57150" marR="123825" marL="123825"/>
                </a:tc>
              </a:tr>
              <a:tr h="381000">
                <a:tc>
                  <a:txBody>
                    <a:bodyPr/>
                    <a:lstStyle/>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txBody>
                  <a:tcPr marT="57150" marB="57150" marR="123825" marL="123825"/>
                </a:tc>
                <a:tc>
                  <a:txBody>
                    <a:bodyPr/>
                    <a:lstStyle/>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txBody>
                  <a:tcPr marT="57150" marB="57150" marR="123825" marL="123825"/>
                </a:tc>
              </a:tr>
            </a:tbl>
          </a:graphicData>
        </a:graphic>
      </p:graphicFrame>
      <p:pic>
        <p:nvPicPr>
          <p:cNvPr id="209" name="Google Shape;209;p33"/>
          <p:cNvPicPr preferRelativeResize="0"/>
          <p:nvPr/>
        </p:nvPicPr>
        <p:blipFill rotWithShape="1">
          <a:blip r:embed="rId3">
            <a:alphaModFix/>
          </a:blip>
          <a:srcRect b="0" l="0" r="0" t="0"/>
          <a:stretch/>
        </p:blipFill>
        <p:spPr>
          <a:xfrm>
            <a:off x="959325" y="1566025"/>
            <a:ext cx="3270876" cy="2603500"/>
          </a:xfrm>
          <a:prstGeom prst="rect">
            <a:avLst/>
          </a:prstGeom>
          <a:noFill/>
          <a:ln>
            <a:noFill/>
          </a:ln>
        </p:spPr>
      </p:pic>
      <p:pic>
        <p:nvPicPr>
          <p:cNvPr id="210" name="Google Shape;210;p33"/>
          <p:cNvPicPr preferRelativeResize="0"/>
          <p:nvPr/>
        </p:nvPicPr>
        <p:blipFill rotWithShape="1">
          <a:blip r:embed="rId4">
            <a:alphaModFix/>
          </a:blip>
          <a:srcRect b="0" l="0" r="0" t="0"/>
          <a:stretch/>
        </p:blipFill>
        <p:spPr>
          <a:xfrm>
            <a:off x="4964225" y="1602725"/>
            <a:ext cx="3270876" cy="25300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555">
                <a:latin typeface="Poppins SemiBold"/>
                <a:ea typeface="Poppins SemiBold"/>
                <a:cs typeface="Poppins SemiBold"/>
                <a:sym typeface="Poppins SemiBold"/>
              </a:rPr>
              <a:t>Exploratory Data Analysis (EDA) on Customer Segments</a:t>
            </a:r>
            <a:endParaRPr sz="2555">
              <a:latin typeface="Poppins SemiBold"/>
              <a:ea typeface="Poppins SemiBold"/>
              <a:cs typeface="Poppins SemiBold"/>
              <a:sym typeface="Poppins SemiBold"/>
            </a:endParaRPr>
          </a:p>
          <a:p>
            <a:pPr indent="0" lvl="0" marL="0" rtl="0" algn="l">
              <a:spcBef>
                <a:spcPts val="0"/>
              </a:spcBef>
              <a:spcAft>
                <a:spcPts val="0"/>
              </a:spcAft>
              <a:buNone/>
            </a:pPr>
            <a:r>
              <a:t/>
            </a:r>
            <a:endParaRPr>
              <a:latin typeface="Poppins SemiBold"/>
              <a:ea typeface="Poppins SemiBold"/>
              <a:cs typeface="Poppins SemiBold"/>
              <a:sym typeface="Poppins SemiBold"/>
            </a:endParaRPr>
          </a:p>
        </p:txBody>
      </p:sp>
      <p:sp>
        <p:nvSpPr>
          <p:cNvPr id="216" name="Google Shape;216;p34"/>
          <p:cNvSpPr txBox="1"/>
          <p:nvPr>
            <p:ph idx="1" type="body"/>
          </p:nvPr>
        </p:nvSpPr>
        <p:spPr>
          <a:xfrm>
            <a:off x="311700" y="1229875"/>
            <a:ext cx="8520600" cy="343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300">
                <a:solidFill>
                  <a:srgbClr val="0D1117"/>
                </a:solidFill>
                <a:highlight>
                  <a:schemeClr val="lt1"/>
                </a:highlight>
                <a:latin typeface="Poppins Medium"/>
                <a:ea typeface="Poppins Medium"/>
                <a:cs typeface="Poppins Medium"/>
                <a:sym typeface="Poppins Medium"/>
              </a:rPr>
              <a:t> </a:t>
            </a:r>
            <a:endParaRPr sz="1300">
              <a:solidFill>
                <a:srgbClr val="0D1117"/>
              </a:solidFill>
              <a:highlight>
                <a:schemeClr val="lt1"/>
              </a:highlight>
              <a:latin typeface="Poppins Medium"/>
              <a:ea typeface="Poppins Medium"/>
              <a:cs typeface="Poppins Medium"/>
              <a:sym typeface="Poppins Medium"/>
            </a:endParaRPr>
          </a:p>
        </p:txBody>
      </p:sp>
      <p:graphicFrame>
        <p:nvGraphicFramePr>
          <p:cNvPr id="217" name="Google Shape;217;p34"/>
          <p:cNvGraphicFramePr/>
          <p:nvPr/>
        </p:nvGraphicFramePr>
        <p:xfrm>
          <a:off x="592913" y="1017800"/>
          <a:ext cx="3000000" cy="3000000"/>
        </p:xfrm>
        <a:graphic>
          <a:graphicData uri="http://schemas.openxmlformats.org/drawingml/2006/table">
            <a:tbl>
              <a:tblPr>
                <a:noFill/>
                <a:tableStyleId>{42E1FE10-BFBD-4097-AA43-D1B42D1EBA06}</a:tableStyleId>
              </a:tblPr>
              <a:tblGrid>
                <a:gridCol w="3979075"/>
                <a:gridCol w="3979075"/>
              </a:tblGrid>
              <a:tr h="381000">
                <a:tc>
                  <a:txBody>
                    <a:bodyPr/>
                    <a:lstStyle/>
                    <a:p>
                      <a:pPr indent="0" lvl="0" marL="0" rtl="0" algn="ctr">
                        <a:lnSpc>
                          <a:spcPct val="115000"/>
                        </a:lnSpc>
                        <a:spcBef>
                          <a:spcPts val="0"/>
                        </a:spcBef>
                        <a:spcAft>
                          <a:spcPts val="0"/>
                        </a:spcAft>
                        <a:buNone/>
                      </a:pPr>
                      <a:r>
                        <a:rPr b="1" lang="en-GB" sz="1300">
                          <a:solidFill>
                            <a:srgbClr val="0D1117"/>
                          </a:solidFill>
                          <a:highlight>
                            <a:schemeClr val="lt1"/>
                          </a:highlight>
                          <a:latin typeface="Poppins"/>
                          <a:ea typeface="Poppins"/>
                          <a:cs typeface="Poppins"/>
                          <a:sym typeface="Poppins"/>
                        </a:rPr>
                        <a:t>Old Customers by Age Group</a:t>
                      </a:r>
                      <a:endParaRPr b="1" sz="1300">
                        <a:solidFill>
                          <a:srgbClr val="0D1117"/>
                        </a:solidFill>
                        <a:highlight>
                          <a:schemeClr val="lt1"/>
                        </a:highlight>
                        <a:latin typeface="Poppins"/>
                        <a:ea typeface="Poppins"/>
                        <a:cs typeface="Poppins"/>
                        <a:sym typeface="Poppins"/>
                      </a:endParaRPr>
                    </a:p>
                  </a:txBody>
                  <a:tcPr marT="57150" marB="57150" marR="123825" marL="123825"/>
                </a:tc>
                <a:tc>
                  <a:txBody>
                    <a:bodyPr/>
                    <a:lstStyle/>
                    <a:p>
                      <a:pPr indent="0" lvl="0" marL="0" rtl="0" algn="ctr">
                        <a:lnSpc>
                          <a:spcPct val="115000"/>
                        </a:lnSpc>
                        <a:spcBef>
                          <a:spcPts val="0"/>
                        </a:spcBef>
                        <a:spcAft>
                          <a:spcPts val="0"/>
                        </a:spcAft>
                        <a:buNone/>
                      </a:pPr>
                      <a:r>
                        <a:rPr b="1" lang="en-GB" sz="1300">
                          <a:solidFill>
                            <a:srgbClr val="0D1117"/>
                          </a:solidFill>
                          <a:highlight>
                            <a:schemeClr val="lt1"/>
                          </a:highlight>
                          <a:latin typeface="Poppins"/>
                          <a:ea typeface="Poppins"/>
                          <a:cs typeface="Poppins"/>
                          <a:sym typeface="Poppins"/>
                        </a:rPr>
                        <a:t>New Customers by </a:t>
                      </a:r>
                      <a:r>
                        <a:rPr b="1" lang="en-GB" sz="1300">
                          <a:solidFill>
                            <a:srgbClr val="0D1117"/>
                          </a:solidFill>
                          <a:highlight>
                            <a:schemeClr val="lt1"/>
                          </a:highlight>
                          <a:latin typeface="Poppins"/>
                          <a:ea typeface="Poppins"/>
                          <a:cs typeface="Poppins"/>
                          <a:sym typeface="Poppins"/>
                        </a:rPr>
                        <a:t>Age Group</a:t>
                      </a:r>
                      <a:endParaRPr b="1" sz="1300">
                        <a:solidFill>
                          <a:srgbClr val="0D1117"/>
                        </a:solidFill>
                        <a:highlight>
                          <a:schemeClr val="lt1"/>
                        </a:highlight>
                        <a:latin typeface="Poppins"/>
                        <a:ea typeface="Poppins"/>
                        <a:cs typeface="Poppins"/>
                        <a:sym typeface="Poppins"/>
                      </a:endParaRPr>
                    </a:p>
                  </a:txBody>
                  <a:tcPr marT="57150" marB="57150" marR="123825" marL="123825"/>
                </a:tc>
              </a:tr>
              <a:tr h="381000">
                <a:tc>
                  <a:txBody>
                    <a:bodyPr/>
                    <a:lstStyle/>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txBody>
                  <a:tcPr marT="57150" marB="57150" marR="123825" marL="123825"/>
                </a:tc>
                <a:tc>
                  <a:txBody>
                    <a:bodyPr/>
                    <a:lstStyle/>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txBody>
                  <a:tcPr marT="57150" marB="57150" marR="123825" marL="123825"/>
                </a:tc>
              </a:tr>
            </a:tbl>
          </a:graphicData>
        </a:graphic>
      </p:graphicFrame>
      <p:pic>
        <p:nvPicPr>
          <p:cNvPr id="218" name="Google Shape;218;p34"/>
          <p:cNvPicPr preferRelativeResize="0"/>
          <p:nvPr/>
        </p:nvPicPr>
        <p:blipFill rotWithShape="1">
          <a:blip r:embed="rId3">
            <a:alphaModFix/>
          </a:blip>
          <a:srcRect b="0" l="0" r="-2040" t="0"/>
          <a:stretch/>
        </p:blipFill>
        <p:spPr>
          <a:xfrm>
            <a:off x="959325" y="1566025"/>
            <a:ext cx="3270878" cy="2603500"/>
          </a:xfrm>
          <a:prstGeom prst="rect">
            <a:avLst/>
          </a:prstGeom>
          <a:noFill/>
          <a:ln>
            <a:noFill/>
          </a:ln>
        </p:spPr>
      </p:pic>
      <p:pic>
        <p:nvPicPr>
          <p:cNvPr id="219" name="Google Shape;219;p34"/>
          <p:cNvPicPr preferRelativeResize="0"/>
          <p:nvPr/>
        </p:nvPicPr>
        <p:blipFill rotWithShape="1">
          <a:blip r:embed="rId4">
            <a:alphaModFix/>
          </a:blip>
          <a:srcRect b="0" l="0" r="0" t="0"/>
          <a:stretch/>
        </p:blipFill>
        <p:spPr>
          <a:xfrm>
            <a:off x="4964225" y="1602725"/>
            <a:ext cx="3270876" cy="25300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555">
                <a:latin typeface="Poppins SemiBold"/>
                <a:ea typeface="Poppins SemiBold"/>
                <a:cs typeface="Poppins SemiBold"/>
                <a:sym typeface="Poppins SemiBold"/>
              </a:rPr>
              <a:t>Exploratory Data Analysis (EDA) on Customer Segments</a:t>
            </a:r>
            <a:endParaRPr sz="2555">
              <a:latin typeface="Poppins SemiBold"/>
              <a:ea typeface="Poppins SemiBold"/>
              <a:cs typeface="Poppins SemiBold"/>
              <a:sym typeface="Poppins SemiBold"/>
            </a:endParaRPr>
          </a:p>
          <a:p>
            <a:pPr indent="0" lvl="0" marL="0" rtl="0" algn="l">
              <a:spcBef>
                <a:spcPts val="0"/>
              </a:spcBef>
              <a:spcAft>
                <a:spcPts val="0"/>
              </a:spcAft>
              <a:buNone/>
            </a:pPr>
            <a:r>
              <a:t/>
            </a:r>
            <a:endParaRPr>
              <a:latin typeface="Poppins SemiBold"/>
              <a:ea typeface="Poppins SemiBold"/>
              <a:cs typeface="Poppins SemiBold"/>
              <a:sym typeface="Poppins SemiBold"/>
            </a:endParaRPr>
          </a:p>
        </p:txBody>
      </p:sp>
      <p:sp>
        <p:nvSpPr>
          <p:cNvPr id="225" name="Google Shape;225;p35"/>
          <p:cNvSpPr txBox="1"/>
          <p:nvPr>
            <p:ph idx="1" type="body"/>
          </p:nvPr>
        </p:nvSpPr>
        <p:spPr>
          <a:xfrm>
            <a:off x="311700" y="1017800"/>
            <a:ext cx="8520600" cy="343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rgbClr val="0D1117"/>
                </a:solidFill>
                <a:highlight>
                  <a:schemeClr val="lt1"/>
                </a:highlight>
                <a:latin typeface="Poppins"/>
                <a:ea typeface="Poppins"/>
                <a:cs typeface="Poppins"/>
                <a:sym typeface="Poppins"/>
              </a:rPr>
              <a:t>Cars owned by States</a:t>
            </a:r>
            <a:endParaRPr b="1" sz="1200">
              <a:solidFill>
                <a:srgbClr val="0D1117"/>
              </a:solidFill>
              <a:highlight>
                <a:schemeClr val="lt1"/>
              </a:highlight>
              <a:latin typeface="Poppins"/>
              <a:ea typeface="Poppins"/>
              <a:cs typeface="Poppins"/>
              <a:sym typeface="Poppins"/>
            </a:endParaRPr>
          </a:p>
          <a:p>
            <a:pPr indent="-304800" lvl="0" marL="4572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New South Wales has the largest number of people who </a:t>
            </a:r>
            <a:r>
              <a:rPr lang="en-GB" sz="1200">
                <a:solidFill>
                  <a:srgbClr val="0D1117"/>
                </a:solidFill>
                <a:highlight>
                  <a:schemeClr val="lt1"/>
                </a:highlight>
                <a:latin typeface="Poppins Medium"/>
                <a:ea typeface="Poppins Medium"/>
                <a:cs typeface="Poppins Medium"/>
                <a:sym typeface="Poppins Medium"/>
              </a:rPr>
              <a:t>don't</a:t>
            </a:r>
            <a:r>
              <a:rPr lang="en-GB" sz="1200">
                <a:solidFill>
                  <a:srgbClr val="0D1117"/>
                </a:solidFill>
                <a:highlight>
                  <a:schemeClr val="lt1"/>
                </a:highlight>
                <a:latin typeface="Poppins Medium"/>
                <a:ea typeface="Poppins Medium"/>
                <a:cs typeface="Poppins Medium"/>
                <a:sym typeface="Poppins Medium"/>
              </a:rPr>
              <a:t> own a car.</a:t>
            </a:r>
            <a:endParaRPr sz="1200">
              <a:solidFill>
                <a:srgbClr val="0D1117"/>
              </a:solidFill>
              <a:highlight>
                <a:schemeClr val="lt1"/>
              </a:highlight>
              <a:latin typeface="Poppins Medium"/>
              <a:ea typeface="Poppins Medium"/>
              <a:cs typeface="Poppins Medium"/>
              <a:sym typeface="Poppins Medium"/>
            </a:endParaRPr>
          </a:p>
          <a:p>
            <a:pPr indent="-304800" lvl="0" marL="4572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In Victoria the proportion is quite even.</a:t>
            </a:r>
            <a:endParaRPr sz="1200">
              <a:solidFill>
                <a:srgbClr val="0D1117"/>
              </a:solidFill>
              <a:highlight>
                <a:schemeClr val="lt1"/>
              </a:highlight>
              <a:latin typeface="Poppins Medium"/>
              <a:ea typeface="Poppins Medium"/>
              <a:cs typeface="Poppins Medium"/>
              <a:sym typeface="Poppins Medium"/>
            </a:endParaRPr>
          </a:p>
          <a:p>
            <a:pPr indent="-304800" lvl="0" marL="457200" rtl="0" algn="l">
              <a:spcBef>
                <a:spcPts val="0"/>
              </a:spcBef>
              <a:spcAft>
                <a:spcPts val="0"/>
              </a:spcAft>
              <a:buClr>
                <a:srgbClr val="0D1117"/>
              </a:buClr>
              <a:buSzPts val="1200"/>
              <a:buFont typeface="Poppins Medium"/>
              <a:buChar char="●"/>
            </a:pPr>
            <a:r>
              <a:rPr lang="en-GB" sz="1200">
                <a:solidFill>
                  <a:srgbClr val="0D1117"/>
                </a:solidFill>
                <a:highlight>
                  <a:schemeClr val="lt1"/>
                </a:highlight>
                <a:latin typeface="Poppins Medium"/>
                <a:ea typeface="Poppins Medium"/>
                <a:cs typeface="Poppins Medium"/>
                <a:sym typeface="Poppins Medium"/>
              </a:rPr>
              <a:t>In Queensland the number of people owning a car is greater than who </a:t>
            </a:r>
            <a:r>
              <a:rPr lang="en-GB" sz="1200">
                <a:solidFill>
                  <a:srgbClr val="0D1117"/>
                </a:solidFill>
                <a:highlight>
                  <a:schemeClr val="lt1"/>
                </a:highlight>
                <a:latin typeface="Poppins Medium"/>
                <a:ea typeface="Poppins Medium"/>
                <a:cs typeface="Poppins Medium"/>
                <a:sym typeface="Poppins Medium"/>
              </a:rPr>
              <a:t>don't</a:t>
            </a:r>
            <a:r>
              <a:rPr lang="en-GB" sz="1200">
                <a:solidFill>
                  <a:srgbClr val="0D1117"/>
                </a:solidFill>
                <a:highlight>
                  <a:schemeClr val="lt1"/>
                </a:highlight>
                <a:latin typeface="Poppins Medium"/>
                <a:ea typeface="Poppins Medium"/>
                <a:cs typeface="Poppins Medium"/>
                <a:sym typeface="Poppins Medium"/>
              </a:rPr>
              <a:t> have a car.</a:t>
            </a:r>
            <a:endParaRPr sz="1200">
              <a:solidFill>
                <a:srgbClr val="0D1117"/>
              </a:solidFill>
              <a:highlight>
                <a:schemeClr val="lt1"/>
              </a:highlight>
              <a:latin typeface="Poppins Medium"/>
              <a:ea typeface="Poppins Medium"/>
              <a:cs typeface="Poppins Medium"/>
              <a:sym typeface="Poppins Medium"/>
            </a:endParaRPr>
          </a:p>
          <a:p>
            <a:pPr indent="0" lvl="0" marL="0" rtl="0" algn="l">
              <a:lnSpc>
                <a:spcPct val="115000"/>
              </a:lnSpc>
              <a:spcBef>
                <a:spcPts val="0"/>
              </a:spcBef>
              <a:spcAft>
                <a:spcPts val="0"/>
              </a:spcAft>
              <a:buNone/>
            </a:pPr>
            <a:r>
              <a:t/>
            </a:r>
            <a:endParaRPr sz="1200">
              <a:solidFill>
                <a:srgbClr val="0D1117"/>
              </a:solidFill>
              <a:highlight>
                <a:schemeClr val="lt1"/>
              </a:highlight>
              <a:latin typeface="Poppins Medium"/>
              <a:ea typeface="Poppins Medium"/>
              <a:cs typeface="Poppins Medium"/>
              <a:sym typeface="Poppins Medium"/>
            </a:endParaRPr>
          </a:p>
        </p:txBody>
      </p:sp>
      <p:pic>
        <p:nvPicPr>
          <p:cNvPr id="226" name="Google Shape;226;p35"/>
          <p:cNvPicPr preferRelativeResize="0"/>
          <p:nvPr/>
        </p:nvPicPr>
        <p:blipFill rotWithShape="1">
          <a:blip r:embed="rId3">
            <a:alphaModFix/>
          </a:blip>
          <a:srcRect b="0" l="-9344" r="-5176" t="0"/>
          <a:stretch/>
        </p:blipFill>
        <p:spPr>
          <a:xfrm>
            <a:off x="1615525" y="2231625"/>
            <a:ext cx="4636424" cy="2601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257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RFM Analysis and Customer Segmentation</a:t>
            </a:r>
            <a:endParaRPr>
              <a:latin typeface="Poppins SemiBold"/>
              <a:ea typeface="Poppins SemiBold"/>
              <a:cs typeface="Poppins SemiBold"/>
              <a:sym typeface="Poppins SemiBold"/>
            </a:endParaRPr>
          </a:p>
        </p:txBody>
      </p:sp>
      <p:sp>
        <p:nvSpPr>
          <p:cNvPr id="232" name="Google Shape;232;p36"/>
          <p:cNvSpPr txBox="1"/>
          <p:nvPr>
            <p:ph idx="1" type="body"/>
          </p:nvPr>
        </p:nvSpPr>
        <p:spPr>
          <a:xfrm>
            <a:off x="311700" y="928125"/>
            <a:ext cx="8520600" cy="3434100"/>
          </a:xfrm>
          <a:prstGeom prst="rect">
            <a:avLst/>
          </a:prstGeom>
        </p:spPr>
        <p:txBody>
          <a:bodyPr anchorCtr="0" anchor="t" bIns="91425" lIns="91425" spcFirstLastPara="1" rIns="91425" wrap="square" tIns="91425">
            <a:noAutofit/>
          </a:bodyPr>
          <a:lstStyle/>
          <a:p>
            <a:pPr indent="0" lvl="0" marL="0" rtl="0" algn="l">
              <a:lnSpc>
                <a:spcPct val="95000"/>
              </a:lnSpc>
              <a:spcBef>
                <a:spcPts val="1300"/>
              </a:spcBef>
              <a:spcAft>
                <a:spcPts val="0"/>
              </a:spcAft>
              <a:buSzPts val="1018"/>
              <a:buNone/>
            </a:pPr>
            <a:r>
              <a:rPr b="1" lang="en-GB" sz="1302">
                <a:solidFill>
                  <a:srgbClr val="000000"/>
                </a:solidFill>
                <a:latin typeface="Poppins"/>
                <a:ea typeface="Poppins"/>
                <a:cs typeface="Poppins"/>
                <a:sym typeface="Poppins"/>
              </a:rPr>
              <a:t>Objective: </a:t>
            </a:r>
            <a:endParaRPr b="1" sz="1302">
              <a:solidFill>
                <a:srgbClr val="000000"/>
              </a:solidFill>
              <a:latin typeface="Poppins"/>
              <a:ea typeface="Poppins"/>
              <a:cs typeface="Poppins"/>
              <a:sym typeface="Poppins"/>
            </a:endParaRPr>
          </a:p>
          <a:p>
            <a:pPr indent="0" lvl="0" marL="0" rtl="0" algn="l">
              <a:lnSpc>
                <a:spcPct val="95000"/>
              </a:lnSpc>
              <a:spcBef>
                <a:spcPts val="1300"/>
              </a:spcBef>
              <a:spcAft>
                <a:spcPts val="0"/>
              </a:spcAft>
              <a:buSzPts val="1018"/>
              <a:buNone/>
            </a:pPr>
            <a:r>
              <a:rPr lang="en-GB" sz="1117">
                <a:solidFill>
                  <a:srgbClr val="000000"/>
                </a:solidFill>
                <a:latin typeface="Poppins Medium"/>
                <a:ea typeface="Poppins Medium"/>
                <a:cs typeface="Poppins Medium"/>
                <a:sym typeface="Poppins Medium"/>
              </a:rPr>
              <a:t>Segment customers based on their transactional behavior using the RFM model (Recency, Frequency, Monetary).</a:t>
            </a:r>
            <a:endParaRPr sz="1117">
              <a:solidFill>
                <a:srgbClr val="000000"/>
              </a:solidFill>
              <a:latin typeface="Poppins Medium"/>
              <a:ea typeface="Poppins Medium"/>
              <a:cs typeface="Poppins Medium"/>
              <a:sym typeface="Poppins Medium"/>
            </a:endParaRPr>
          </a:p>
          <a:p>
            <a:pPr indent="0" lvl="0" marL="0" rtl="0" algn="l">
              <a:lnSpc>
                <a:spcPct val="95000"/>
              </a:lnSpc>
              <a:spcBef>
                <a:spcPts val="1300"/>
              </a:spcBef>
              <a:spcAft>
                <a:spcPts val="0"/>
              </a:spcAft>
              <a:buSzPts val="1018"/>
              <a:buNone/>
            </a:pPr>
            <a:r>
              <a:rPr b="1" lang="en-GB" sz="1302">
                <a:solidFill>
                  <a:srgbClr val="000000"/>
                </a:solidFill>
                <a:latin typeface="Poppins"/>
                <a:ea typeface="Poppins"/>
                <a:cs typeface="Poppins"/>
                <a:sym typeface="Poppins"/>
              </a:rPr>
              <a:t>RFM Model Components:</a:t>
            </a:r>
            <a:endParaRPr b="1" sz="1302">
              <a:solidFill>
                <a:srgbClr val="000000"/>
              </a:solidFill>
              <a:latin typeface="Poppins"/>
              <a:ea typeface="Poppins"/>
              <a:cs typeface="Poppins"/>
              <a:sym typeface="Poppins"/>
            </a:endParaRPr>
          </a:p>
          <a:p>
            <a:pPr indent="-299561" lvl="0" marL="457200" rtl="0" algn="l">
              <a:lnSpc>
                <a:spcPct val="95000"/>
              </a:lnSpc>
              <a:spcBef>
                <a:spcPts val="1300"/>
              </a:spcBef>
              <a:spcAft>
                <a:spcPts val="0"/>
              </a:spcAft>
              <a:buClr>
                <a:srgbClr val="000000"/>
              </a:buClr>
              <a:buSzPts val="1118"/>
              <a:buFont typeface="Arial"/>
              <a:buChar char="●"/>
            </a:pPr>
            <a:r>
              <a:rPr lang="en-GB" sz="1117">
                <a:solidFill>
                  <a:srgbClr val="000000"/>
                </a:solidFill>
                <a:latin typeface="Poppins Medium"/>
                <a:ea typeface="Poppins Medium"/>
                <a:cs typeface="Poppins Medium"/>
                <a:sym typeface="Poppins Medium"/>
              </a:rPr>
              <a:t>Recency: How recently a customer made a purchase.</a:t>
            </a:r>
            <a:endParaRPr sz="1117">
              <a:solidFill>
                <a:srgbClr val="000000"/>
              </a:solidFill>
              <a:latin typeface="Poppins Medium"/>
              <a:ea typeface="Poppins Medium"/>
              <a:cs typeface="Poppins Medium"/>
              <a:sym typeface="Poppins Medium"/>
            </a:endParaRPr>
          </a:p>
          <a:p>
            <a:pPr indent="-299561" lvl="0" marL="457200" rtl="0" algn="l">
              <a:lnSpc>
                <a:spcPct val="95000"/>
              </a:lnSpc>
              <a:spcBef>
                <a:spcPts val="0"/>
              </a:spcBef>
              <a:spcAft>
                <a:spcPts val="0"/>
              </a:spcAft>
              <a:buClr>
                <a:srgbClr val="000000"/>
              </a:buClr>
              <a:buSzPts val="1118"/>
              <a:buFont typeface="Arial"/>
              <a:buChar char="●"/>
            </a:pPr>
            <a:r>
              <a:rPr lang="en-GB" sz="1117">
                <a:solidFill>
                  <a:srgbClr val="000000"/>
                </a:solidFill>
                <a:latin typeface="Poppins Medium"/>
                <a:ea typeface="Poppins Medium"/>
                <a:cs typeface="Poppins Medium"/>
                <a:sym typeface="Poppins Medium"/>
              </a:rPr>
              <a:t>Frequency: How often a customer makes purchases.</a:t>
            </a:r>
            <a:endParaRPr sz="1117">
              <a:solidFill>
                <a:srgbClr val="000000"/>
              </a:solidFill>
              <a:latin typeface="Poppins Medium"/>
              <a:ea typeface="Poppins Medium"/>
              <a:cs typeface="Poppins Medium"/>
              <a:sym typeface="Poppins Medium"/>
            </a:endParaRPr>
          </a:p>
          <a:p>
            <a:pPr indent="-299561" lvl="0" marL="457200" rtl="0" algn="l">
              <a:lnSpc>
                <a:spcPct val="95000"/>
              </a:lnSpc>
              <a:spcBef>
                <a:spcPts val="0"/>
              </a:spcBef>
              <a:spcAft>
                <a:spcPts val="0"/>
              </a:spcAft>
              <a:buClr>
                <a:srgbClr val="000000"/>
              </a:buClr>
              <a:buSzPts val="1118"/>
              <a:buFont typeface="Arial"/>
              <a:buChar char="●"/>
            </a:pPr>
            <a:r>
              <a:rPr lang="en-GB" sz="1117">
                <a:solidFill>
                  <a:srgbClr val="000000"/>
                </a:solidFill>
                <a:latin typeface="Poppins Medium"/>
                <a:ea typeface="Poppins Medium"/>
                <a:cs typeface="Poppins Medium"/>
                <a:sym typeface="Poppins Medium"/>
              </a:rPr>
              <a:t>Monetary: How much money a customer spends on purchases.</a:t>
            </a:r>
            <a:endParaRPr sz="1117">
              <a:solidFill>
                <a:srgbClr val="000000"/>
              </a:solidFill>
              <a:latin typeface="Poppins Medium"/>
              <a:ea typeface="Poppins Medium"/>
              <a:cs typeface="Poppins Medium"/>
              <a:sym typeface="Poppins Medium"/>
            </a:endParaRPr>
          </a:p>
          <a:p>
            <a:pPr indent="0" lvl="0" marL="0" rtl="0" algn="l">
              <a:lnSpc>
                <a:spcPct val="95000"/>
              </a:lnSpc>
              <a:spcBef>
                <a:spcPts val="1300"/>
              </a:spcBef>
              <a:spcAft>
                <a:spcPts val="0"/>
              </a:spcAft>
              <a:buSzPts val="1018"/>
              <a:buNone/>
            </a:pPr>
            <a:r>
              <a:rPr b="1" lang="en-GB" sz="1417">
                <a:solidFill>
                  <a:srgbClr val="000000"/>
                </a:solidFill>
                <a:latin typeface="Poppins"/>
                <a:ea typeface="Poppins"/>
                <a:cs typeface="Poppins"/>
                <a:sym typeface="Poppins"/>
              </a:rPr>
              <a:t>Segmentation</a:t>
            </a:r>
            <a:r>
              <a:rPr b="1" lang="en-GB" sz="1417">
                <a:solidFill>
                  <a:srgbClr val="000000"/>
                </a:solidFill>
                <a:latin typeface="Poppins"/>
                <a:ea typeface="Poppins"/>
                <a:cs typeface="Poppins"/>
                <a:sym typeface="Poppins"/>
              </a:rPr>
              <a:t>: </a:t>
            </a:r>
            <a:endParaRPr b="1" sz="1302">
              <a:solidFill>
                <a:srgbClr val="000000"/>
              </a:solidFill>
              <a:latin typeface="Poppins"/>
              <a:ea typeface="Poppins"/>
              <a:cs typeface="Poppins"/>
              <a:sym typeface="Poppins"/>
            </a:endParaRPr>
          </a:p>
          <a:p>
            <a:pPr indent="0" lvl="0" marL="0" rtl="0" algn="l">
              <a:lnSpc>
                <a:spcPct val="95000"/>
              </a:lnSpc>
              <a:spcBef>
                <a:spcPts val="1300"/>
              </a:spcBef>
              <a:spcAft>
                <a:spcPts val="0"/>
              </a:spcAft>
              <a:buSzPts val="1018"/>
              <a:buNone/>
            </a:pPr>
            <a:r>
              <a:rPr lang="en-GB" sz="1117">
                <a:solidFill>
                  <a:srgbClr val="000000"/>
                </a:solidFill>
                <a:latin typeface="Poppins Medium"/>
                <a:ea typeface="Poppins Medium"/>
                <a:cs typeface="Poppins Medium"/>
                <a:sym typeface="Poppins Medium"/>
              </a:rPr>
              <a:t>Classify customers into groups (e.g., high-value, loyal, at-risk) based on RFM scores to tailor marketing and retention strategies.</a:t>
            </a:r>
            <a:endParaRPr sz="1117">
              <a:solidFill>
                <a:srgbClr val="000000"/>
              </a:solidFill>
              <a:latin typeface="Poppins Medium"/>
              <a:ea typeface="Poppins Medium"/>
              <a:cs typeface="Poppins Medium"/>
              <a:sym typeface="Poppins Medium"/>
            </a:endParaRPr>
          </a:p>
          <a:p>
            <a:pPr indent="0" lvl="0" marL="0" rtl="0" algn="l">
              <a:lnSpc>
                <a:spcPct val="95000"/>
              </a:lnSpc>
              <a:spcBef>
                <a:spcPts val="1300"/>
              </a:spcBef>
              <a:spcAft>
                <a:spcPts val="0"/>
              </a:spcAft>
              <a:buSzPts val="1018"/>
              <a:buNone/>
            </a:pPr>
            <a:r>
              <a:rPr b="1" lang="en-GB" sz="1417">
                <a:solidFill>
                  <a:srgbClr val="000000"/>
                </a:solidFill>
                <a:latin typeface="Poppins"/>
                <a:ea typeface="Poppins"/>
                <a:cs typeface="Poppins"/>
                <a:sym typeface="Poppins"/>
              </a:rPr>
              <a:t>Benefits: </a:t>
            </a:r>
            <a:endParaRPr b="1" sz="1417">
              <a:solidFill>
                <a:srgbClr val="000000"/>
              </a:solidFill>
              <a:latin typeface="Poppins"/>
              <a:ea typeface="Poppins"/>
              <a:cs typeface="Poppins"/>
              <a:sym typeface="Poppins"/>
            </a:endParaRPr>
          </a:p>
          <a:p>
            <a:pPr indent="0" lvl="0" marL="0" rtl="0" algn="l">
              <a:lnSpc>
                <a:spcPct val="95000"/>
              </a:lnSpc>
              <a:spcBef>
                <a:spcPts val="1300"/>
              </a:spcBef>
              <a:spcAft>
                <a:spcPts val="1300"/>
              </a:spcAft>
              <a:buSzPts val="1018"/>
              <a:buNone/>
            </a:pPr>
            <a:r>
              <a:rPr lang="en-GB" sz="1117">
                <a:solidFill>
                  <a:srgbClr val="000000"/>
                </a:solidFill>
                <a:latin typeface="Poppins Medium"/>
                <a:ea typeface="Poppins Medium"/>
                <a:cs typeface="Poppins Medium"/>
                <a:sym typeface="Poppins Medium"/>
              </a:rPr>
              <a:t>Helps prioritize customer engagement strategies and allocate resources effectively 					by focusing on high-potential segments.</a:t>
            </a:r>
            <a:endParaRPr sz="1580">
              <a:solidFill>
                <a:srgbClr val="000000"/>
              </a:solidFill>
              <a:latin typeface="Poppins Medium"/>
              <a:ea typeface="Poppins Medium"/>
              <a:cs typeface="Poppins Medium"/>
              <a:sym typeface="Poppi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257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RFM Analysis and Customer Segmentation</a:t>
            </a:r>
            <a:endParaRPr>
              <a:latin typeface="Poppins SemiBold"/>
              <a:ea typeface="Poppins SemiBold"/>
              <a:cs typeface="Poppins SemiBold"/>
              <a:sym typeface="Poppins SemiBold"/>
            </a:endParaRPr>
          </a:p>
        </p:txBody>
      </p:sp>
      <p:sp>
        <p:nvSpPr>
          <p:cNvPr id="238" name="Google Shape;238;p37"/>
          <p:cNvSpPr txBox="1"/>
          <p:nvPr>
            <p:ph idx="1" type="body"/>
          </p:nvPr>
        </p:nvSpPr>
        <p:spPr>
          <a:xfrm>
            <a:off x="311700" y="928125"/>
            <a:ext cx="8520600" cy="38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0D1117"/>
                </a:solidFill>
                <a:highlight>
                  <a:schemeClr val="lt1"/>
                </a:highlight>
                <a:latin typeface="Poppins Medium"/>
                <a:ea typeface="Poppins Medium"/>
                <a:cs typeface="Poppins Medium"/>
                <a:sym typeface="Poppins Medium"/>
              </a:rPr>
              <a:t>In this stage of analysis the customer segmentation was done by developing an RFM Model. The RFM (Recency, Frequency, Monetary) analysis is a behavior-based approach grouping customers into segments. It groups the customers on the basis of their previous purchase transactions.</a:t>
            </a:r>
            <a:endParaRPr sz="1300">
              <a:solidFill>
                <a:srgbClr val="0D1117"/>
              </a:solidFill>
              <a:highlight>
                <a:schemeClr val="lt1"/>
              </a:highlight>
              <a:latin typeface="Poppins Medium"/>
              <a:ea typeface="Poppins Medium"/>
              <a:cs typeface="Poppins Medium"/>
              <a:sym typeface="Poppins Medium"/>
            </a:endParaRPr>
          </a:p>
          <a:p>
            <a:pPr indent="0" lvl="0" marL="0" rtl="0" algn="l">
              <a:spcBef>
                <a:spcPts val="0"/>
              </a:spcBef>
              <a:spcAft>
                <a:spcPts val="0"/>
              </a:spcAft>
              <a:buNone/>
            </a:pPr>
            <a:r>
              <a:t/>
            </a:r>
            <a:endParaRPr sz="1300">
              <a:solidFill>
                <a:srgbClr val="0D1117"/>
              </a:solidFill>
              <a:highlight>
                <a:schemeClr val="lt1"/>
              </a:highlight>
              <a:latin typeface="Poppins Medium"/>
              <a:ea typeface="Poppins Medium"/>
              <a:cs typeface="Poppins Medium"/>
              <a:sym typeface="Poppins Medium"/>
            </a:endParaRPr>
          </a:p>
          <a:p>
            <a:pPr indent="0" lvl="0" marL="0" rtl="0" algn="l">
              <a:spcBef>
                <a:spcPts val="0"/>
              </a:spcBef>
              <a:spcAft>
                <a:spcPts val="0"/>
              </a:spcAft>
              <a:buNone/>
            </a:pPr>
            <a:r>
              <a:rPr lang="en-GB" sz="1300">
                <a:solidFill>
                  <a:srgbClr val="0D1117"/>
                </a:solidFill>
                <a:highlight>
                  <a:schemeClr val="lt1"/>
                </a:highlight>
                <a:latin typeface="Poppins Medium"/>
                <a:ea typeface="Poppins Medium"/>
                <a:cs typeface="Poppins Medium"/>
                <a:sym typeface="Poppins Medium"/>
              </a:rPr>
              <a:t>In this analysis the customer segment was divided into 11 groups. The groups being :</a:t>
            </a:r>
            <a:endParaRPr sz="1300">
              <a:solidFill>
                <a:srgbClr val="0D1117"/>
              </a:solidFill>
              <a:highlight>
                <a:schemeClr val="lt1"/>
              </a:highlight>
              <a:latin typeface="Poppins Medium"/>
              <a:ea typeface="Poppins Medium"/>
              <a:cs typeface="Poppins Medium"/>
              <a:sym typeface="Poppins Medium"/>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Platinum Customers</a:t>
            </a:r>
            <a:endParaRPr sz="1300">
              <a:solidFill>
                <a:srgbClr val="0D1117"/>
              </a:solidFill>
              <a:highlight>
                <a:schemeClr val="lt1"/>
              </a:highlight>
              <a:latin typeface="Poppins Medium"/>
              <a:ea typeface="Poppins Medium"/>
              <a:cs typeface="Poppins Medium"/>
              <a:sym typeface="Poppins Medium"/>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Very Loyal Customers</a:t>
            </a:r>
            <a:endParaRPr sz="1300">
              <a:solidFill>
                <a:srgbClr val="0D1117"/>
              </a:solidFill>
              <a:highlight>
                <a:schemeClr val="lt1"/>
              </a:highlight>
              <a:latin typeface="Poppins Medium"/>
              <a:ea typeface="Poppins Medium"/>
              <a:cs typeface="Poppins Medium"/>
              <a:sym typeface="Poppins Medium"/>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Recent Customers</a:t>
            </a:r>
            <a:endParaRPr sz="1300">
              <a:solidFill>
                <a:srgbClr val="0D1117"/>
              </a:solidFill>
              <a:highlight>
                <a:schemeClr val="lt1"/>
              </a:highlight>
              <a:latin typeface="Poppins Medium"/>
              <a:ea typeface="Poppins Medium"/>
              <a:cs typeface="Poppins Medium"/>
              <a:sym typeface="Poppins Medium"/>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Potential Customers</a:t>
            </a:r>
            <a:endParaRPr sz="1300">
              <a:solidFill>
                <a:srgbClr val="0D1117"/>
              </a:solidFill>
              <a:highlight>
                <a:schemeClr val="lt1"/>
              </a:highlight>
              <a:latin typeface="Poppins Medium"/>
              <a:ea typeface="Poppins Medium"/>
              <a:cs typeface="Poppins Medium"/>
              <a:sym typeface="Poppins Medium"/>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Lost Customers</a:t>
            </a:r>
            <a:endParaRPr sz="1300">
              <a:solidFill>
                <a:srgbClr val="0D1117"/>
              </a:solidFill>
              <a:highlight>
                <a:schemeClr val="lt1"/>
              </a:highlight>
              <a:latin typeface="Poppins Medium"/>
              <a:ea typeface="Poppins Medium"/>
              <a:cs typeface="Poppins Medium"/>
              <a:sym typeface="Poppins Medium"/>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Losing Customers</a:t>
            </a:r>
            <a:endParaRPr sz="1300">
              <a:solidFill>
                <a:srgbClr val="0D1117"/>
              </a:solidFill>
              <a:highlight>
                <a:schemeClr val="lt1"/>
              </a:highlight>
              <a:latin typeface="Poppins Medium"/>
              <a:ea typeface="Poppins Medium"/>
              <a:cs typeface="Poppins Medium"/>
              <a:sym typeface="Poppins Medium"/>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Late Bloomer</a:t>
            </a:r>
            <a:endParaRPr sz="1300">
              <a:solidFill>
                <a:srgbClr val="0D1117"/>
              </a:solidFill>
              <a:highlight>
                <a:schemeClr val="lt1"/>
              </a:highlight>
              <a:latin typeface="Poppins Medium"/>
              <a:ea typeface="Poppins Medium"/>
              <a:cs typeface="Poppins Medium"/>
              <a:sym typeface="Poppins Medium"/>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High Risk Customers</a:t>
            </a:r>
            <a:endParaRPr sz="1300">
              <a:solidFill>
                <a:srgbClr val="0D1117"/>
              </a:solidFill>
              <a:highlight>
                <a:schemeClr val="lt1"/>
              </a:highlight>
              <a:latin typeface="Poppins Medium"/>
              <a:ea typeface="Poppins Medium"/>
              <a:cs typeface="Poppins Medium"/>
              <a:sym typeface="Poppins Medium"/>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Evasive Customers</a:t>
            </a:r>
            <a:endParaRPr sz="1300">
              <a:solidFill>
                <a:srgbClr val="0D1117"/>
              </a:solidFill>
              <a:highlight>
                <a:schemeClr val="lt1"/>
              </a:highlight>
              <a:latin typeface="Poppins Medium"/>
              <a:ea typeface="Poppins Medium"/>
              <a:cs typeface="Poppins Medium"/>
              <a:sym typeface="Poppins Medium"/>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Becoming Loyal</a:t>
            </a:r>
            <a:endParaRPr sz="1300">
              <a:solidFill>
                <a:srgbClr val="0D1117"/>
              </a:solidFill>
              <a:highlight>
                <a:schemeClr val="lt1"/>
              </a:highlight>
              <a:latin typeface="Poppins Medium"/>
              <a:ea typeface="Poppins Medium"/>
              <a:cs typeface="Poppins Medium"/>
              <a:sym typeface="Poppins Medium"/>
            </a:endParaRPr>
          </a:p>
          <a:p>
            <a:pPr indent="-311150" lvl="0" marL="457200" rtl="0" algn="l">
              <a:spcBef>
                <a:spcPts val="0"/>
              </a:spcBef>
              <a:spcAft>
                <a:spcPts val="0"/>
              </a:spcAft>
              <a:buClr>
                <a:srgbClr val="0D1117"/>
              </a:buClr>
              <a:buSzPts val="1300"/>
              <a:buFont typeface="Poppins Medium"/>
              <a:buChar char="●"/>
            </a:pPr>
            <a:r>
              <a:rPr lang="en-GB" sz="1300">
                <a:solidFill>
                  <a:srgbClr val="0D1117"/>
                </a:solidFill>
                <a:highlight>
                  <a:schemeClr val="lt1"/>
                </a:highlight>
                <a:latin typeface="Poppins Medium"/>
                <a:ea typeface="Poppins Medium"/>
                <a:cs typeface="Poppins Medium"/>
                <a:sym typeface="Poppins Medium"/>
              </a:rPr>
              <a:t>Almost lost Customers</a:t>
            </a:r>
            <a:endParaRPr sz="1300">
              <a:solidFill>
                <a:srgbClr val="0D1117"/>
              </a:solidFill>
              <a:highlight>
                <a:schemeClr val="lt1"/>
              </a:highlight>
              <a:latin typeface="Poppins Medium"/>
              <a:ea typeface="Poppins Medium"/>
              <a:cs typeface="Poppins Medium"/>
              <a:sym typeface="Poppins Medium"/>
            </a:endParaRPr>
          </a:p>
          <a:p>
            <a:pPr indent="0" lvl="0" marL="0" rtl="0" algn="l">
              <a:lnSpc>
                <a:spcPct val="95000"/>
              </a:lnSpc>
              <a:spcBef>
                <a:spcPts val="1300"/>
              </a:spcBef>
              <a:spcAft>
                <a:spcPts val="1300"/>
              </a:spcAft>
              <a:buSzPts val="1018"/>
              <a:buNone/>
            </a:pPr>
            <a:r>
              <a:t/>
            </a:r>
            <a:endParaRPr b="1" sz="1402">
              <a:solidFill>
                <a:srgbClr val="000000"/>
              </a:solidFill>
              <a:latin typeface="Poppins"/>
              <a:ea typeface="Poppins"/>
              <a:cs typeface="Poppins"/>
              <a:sym typeface="Poppi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257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RFM Analysis and Customer Segmentation</a:t>
            </a:r>
            <a:endParaRPr>
              <a:latin typeface="Poppins SemiBold"/>
              <a:ea typeface="Poppins SemiBold"/>
              <a:cs typeface="Poppins SemiBold"/>
              <a:sym typeface="Poppins SemiBold"/>
            </a:endParaRPr>
          </a:p>
        </p:txBody>
      </p:sp>
      <p:sp>
        <p:nvSpPr>
          <p:cNvPr id="244" name="Google Shape;244;p38"/>
          <p:cNvSpPr txBox="1"/>
          <p:nvPr>
            <p:ph idx="1" type="body"/>
          </p:nvPr>
        </p:nvSpPr>
        <p:spPr>
          <a:xfrm>
            <a:off x="311700" y="928125"/>
            <a:ext cx="8520600" cy="3857700"/>
          </a:xfrm>
          <a:prstGeom prst="rect">
            <a:avLst/>
          </a:prstGeom>
        </p:spPr>
        <p:txBody>
          <a:bodyPr anchorCtr="0" anchor="t" bIns="91425" lIns="91425" spcFirstLastPara="1" rIns="91425" wrap="square" tIns="91425">
            <a:noAutofit/>
          </a:bodyPr>
          <a:lstStyle/>
          <a:p>
            <a:pPr indent="0" lvl="0" marL="0" rtl="0" algn="l">
              <a:lnSpc>
                <a:spcPct val="95000"/>
              </a:lnSpc>
              <a:spcBef>
                <a:spcPts val="1300"/>
              </a:spcBef>
              <a:spcAft>
                <a:spcPts val="1300"/>
              </a:spcAft>
              <a:buSzPts val="1018"/>
              <a:buNone/>
            </a:pPr>
            <a:r>
              <a:rPr lang="en-GB" sz="1100">
                <a:solidFill>
                  <a:srgbClr val="0D1117"/>
                </a:solidFill>
                <a:highlight>
                  <a:schemeClr val="lt1"/>
                </a:highlight>
                <a:latin typeface="Poppins SemiBold"/>
                <a:ea typeface="Poppins SemiBold"/>
                <a:cs typeface="Poppins SemiBold"/>
                <a:sym typeface="Poppins SemiBold"/>
              </a:rPr>
              <a:t>As of the current state of the Automobile business the current distribution of customers segments is depicted below:</a:t>
            </a:r>
            <a:endParaRPr sz="1302">
              <a:solidFill>
                <a:srgbClr val="0D1117"/>
              </a:solidFill>
              <a:highlight>
                <a:schemeClr val="lt1"/>
              </a:highlight>
              <a:latin typeface="Poppins SemiBold"/>
              <a:ea typeface="Poppins SemiBold"/>
              <a:cs typeface="Poppins SemiBold"/>
              <a:sym typeface="Poppins SemiBold"/>
            </a:endParaRPr>
          </a:p>
        </p:txBody>
      </p:sp>
      <p:pic>
        <p:nvPicPr>
          <p:cNvPr id="245" name="Google Shape;245;p38"/>
          <p:cNvPicPr preferRelativeResize="0"/>
          <p:nvPr/>
        </p:nvPicPr>
        <p:blipFill>
          <a:blip r:embed="rId3">
            <a:alphaModFix/>
          </a:blip>
          <a:stretch>
            <a:fillRect/>
          </a:stretch>
        </p:blipFill>
        <p:spPr>
          <a:xfrm>
            <a:off x="475325" y="1304775"/>
            <a:ext cx="7779676" cy="34110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RFM Analysis: Scatter Plots</a:t>
            </a:r>
            <a:endParaRPr>
              <a:latin typeface="Poppins SemiBold"/>
              <a:ea typeface="Poppins SemiBold"/>
              <a:cs typeface="Poppins SemiBold"/>
              <a:sym typeface="Poppins SemiBold"/>
            </a:endParaRPr>
          </a:p>
        </p:txBody>
      </p:sp>
      <p:sp>
        <p:nvSpPr>
          <p:cNvPr id="251" name="Google Shape;251;p39"/>
          <p:cNvSpPr txBox="1"/>
          <p:nvPr>
            <p:ph idx="1" type="body"/>
          </p:nvPr>
        </p:nvSpPr>
        <p:spPr>
          <a:xfrm>
            <a:off x="311700" y="1229875"/>
            <a:ext cx="8520600" cy="3434100"/>
          </a:xfrm>
          <a:prstGeom prst="rect">
            <a:avLst/>
          </a:prstGeom>
        </p:spPr>
        <p:txBody>
          <a:bodyPr anchorCtr="0" anchor="t" bIns="91425" lIns="91425" spcFirstLastPara="1" rIns="91425" wrap="square" tIns="91425">
            <a:noAutofit/>
          </a:bodyPr>
          <a:lstStyle/>
          <a:p>
            <a:pPr indent="0" lvl="0" marL="0" rtl="0" algn="l">
              <a:lnSpc>
                <a:spcPct val="105000"/>
              </a:lnSpc>
              <a:spcBef>
                <a:spcPts val="1300"/>
              </a:spcBef>
              <a:spcAft>
                <a:spcPts val="0"/>
              </a:spcAft>
              <a:buNone/>
            </a:pPr>
            <a:r>
              <a:rPr b="1" lang="en-GB" sz="1400">
                <a:solidFill>
                  <a:srgbClr val="000000"/>
                </a:solidFill>
                <a:latin typeface="Poppins"/>
                <a:ea typeface="Poppins"/>
                <a:cs typeface="Poppins"/>
                <a:sym typeface="Poppins"/>
              </a:rPr>
              <a:t>Objective: </a:t>
            </a:r>
            <a:endParaRPr b="1" sz="1400">
              <a:solidFill>
                <a:srgbClr val="000000"/>
              </a:solidFill>
              <a:latin typeface="Poppins"/>
              <a:ea typeface="Poppins"/>
              <a:cs typeface="Poppins"/>
              <a:sym typeface="Poppins"/>
            </a:endParaRPr>
          </a:p>
          <a:p>
            <a:pPr indent="0" lvl="0" marL="0" rtl="0" algn="l">
              <a:lnSpc>
                <a:spcPct val="105000"/>
              </a:lnSpc>
              <a:spcBef>
                <a:spcPts val="1300"/>
              </a:spcBef>
              <a:spcAft>
                <a:spcPts val="0"/>
              </a:spcAft>
              <a:buNone/>
            </a:pPr>
            <a:r>
              <a:rPr lang="en-GB" sz="1200">
                <a:solidFill>
                  <a:srgbClr val="000000"/>
                </a:solidFill>
                <a:latin typeface="Poppins Medium"/>
                <a:ea typeface="Poppins Medium"/>
                <a:cs typeface="Poppins Medium"/>
                <a:sym typeface="Poppins Medium"/>
              </a:rPr>
              <a:t>Visualize relationships between RFM metrics to identify patterns and segment characteristics.</a:t>
            </a:r>
            <a:endParaRPr sz="1200">
              <a:solidFill>
                <a:srgbClr val="000000"/>
              </a:solidFill>
              <a:latin typeface="Poppins Medium"/>
              <a:ea typeface="Poppins Medium"/>
              <a:cs typeface="Poppins Medium"/>
              <a:sym typeface="Poppins Medium"/>
            </a:endParaRPr>
          </a:p>
          <a:p>
            <a:pPr indent="0" lvl="0" marL="0" rtl="0" algn="l">
              <a:lnSpc>
                <a:spcPct val="105000"/>
              </a:lnSpc>
              <a:spcBef>
                <a:spcPts val="1300"/>
              </a:spcBef>
              <a:spcAft>
                <a:spcPts val="0"/>
              </a:spcAft>
              <a:buNone/>
            </a:pPr>
            <a:r>
              <a:rPr b="1" lang="en-GB" sz="1400">
                <a:solidFill>
                  <a:srgbClr val="000000"/>
                </a:solidFill>
                <a:latin typeface="Poppins"/>
                <a:ea typeface="Poppins"/>
                <a:cs typeface="Poppins"/>
                <a:sym typeface="Poppins"/>
              </a:rPr>
              <a:t>Visualization:</a:t>
            </a:r>
            <a:endParaRPr b="1" sz="1400">
              <a:solidFill>
                <a:srgbClr val="000000"/>
              </a:solidFill>
              <a:latin typeface="Poppins"/>
              <a:ea typeface="Poppins"/>
              <a:cs typeface="Poppins"/>
              <a:sym typeface="Poppins"/>
            </a:endParaRPr>
          </a:p>
          <a:p>
            <a:pPr indent="-304800" lvl="0" marL="457200" rtl="0" algn="l">
              <a:lnSpc>
                <a:spcPct val="105000"/>
              </a:lnSpc>
              <a:spcBef>
                <a:spcPts val="1300"/>
              </a:spcBef>
              <a:spcAft>
                <a:spcPts val="0"/>
              </a:spcAft>
              <a:buClr>
                <a:srgbClr val="000000"/>
              </a:buClr>
              <a:buSzPts val="1200"/>
              <a:buFont typeface="Arial"/>
              <a:buChar char="●"/>
            </a:pPr>
            <a:r>
              <a:rPr lang="en-GB" sz="1200">
                <a:solidFill>
                  <a:srgbClr val="000000"/>
                </a:solidFill>
                <a:latin typeface="Poppins Medium"/>
                <a:ea typeface="Poppins Medium"/>
                <a:cs typeface="Poppins Medium"/>
                <a:sym typeface="Poppins Medium"/>
              </a:rPr>
              <a:t>Recency vs. Monetary: Scatter plot showing how recent purchases correlate with monetary value, indicating spending behavior.</a:t>
            </a:r>
            <a:endParaRPr sz="1200">
              <a:solidFill>
                <a:srgbClr val="000000"/>
              </a:solidFill>
              <a:latin typeface="Poppins Medium"/>
              <a:ea typeface="Poppins Medium"/>
              <a:cs typeface="Poppins Medium"/>
              <a:sym typeface="Poppins Medium"/>
            </a:endParaRPr>
          </a:p>
          <a:p>
            <a:pPr indent="-304800" lvl="0" marL="457200" rtl="0" algn="l">
              <a:lnSpc>
                <a:spcPct val="105000"/>
              </a:lnSpc>
              <a:spcBef>
                <a:spcPts val="0"/>
              </a:spcBef>
              <a:spcAft>
                <a:spcPts val="0"/>
              </a:spcAft>
              <a:buClr>
                <a:srgbClr val="000000"/>
              </a:buClr>
              <a:buSzPts val="1200"/>
              <a:buFont typeface="Arial"/>
              <a:buChar char="●"/>
            </a:pPr>
            <a:r>
              <a:rPr lang="en-GB" sz="1200">
                <a:solidFill>
                  <a:srgbClr val="000000"/>
                </a:solidFill>
                <a:latin typeface="Poppins Medium"/>
                <a:ea typeface="Poppins Medium"/>
                <a:cs typeface="Poppins Medium"/>
                <a:sym typeface="Poppins Medium"/>
              </a:rPr>
              <a:t>Frequency vs. Monetary: Scatter plot illustrating the relationship between purchase frequency and monetary value, highlighting loyal customers and potential spenders.</a:t>
            </a:r>
            <a:endParaRPr sz="1200">
              <a:solidFill>
                <a:srgbClr val="000000"/>
              </a:solidFill>
              <a:latin typeface="Poppins Medium"/>
              <a:ea typeface="Poppins Medium"/>
              <a:cs typeface="Poppins Medium"/>
              <a:sym typeface="Poppins Medium"/>
            </a:endParaRPr>
          </a:p>
          <a:p>
            <a:pPr indent="0" lvl="0" marL="0" rtl="0" algn="l">
              <a:lnSpc>
                <a:spcPct val="105000"/>
              </a:lnSpc>
              <a:spcBef>
                <a:spcPts val="1300"/>
              </a:spcBef>
              <a:spcAft>
                <a:spcPts val="0"/>
              </a:spcAft>
              <a:buNone/>
            </a:pPr>
            <a:r>
              <a:rPr b="1" lang="en-GB" sz="1400">
                <a:solidFill>
                  <a:srgbClr val="000000"/>
                </a:solidFill>
                <a:latin typeface="Poppins"/>
                <a:ea typeface="Poppins"/>
                <a:cs typeface="Poppins"/>
                <a:sym typeface="Poppins"/>
              </a:rPr>
              <a:t>Insights</a:t>
            </a:r>
            <a:r>
              <a:rPr b="1" lang="en-GB" sz="1400">
                <a:solidFill>
                  <a:srgbClr val="000000"/>
                </a:solidFill>
                <a:latin typeface="Poppins"/>
                <a:ea typeface="Poppins"/>
                <a:cs typeface="Poppins"/>
                <a:sym typeface="Poppins"/>
              </a:rPr>
              <a:t>:</a:t>
            </a:r>
            <a:endParaRPr sz="1200">
              <a:solidFill>
                <a:srgbClr val="000000"/>
              </a:solidFill>
              <a:latin typeface="Poppins Medium"/>
              <a:ea typeface="Poppins Medium"/>
              <a:cs typeface="Poppins Medium"/>
              <a:sym typeface="Poppins Medium"/>
            </a:endParaRPr>
          </a:p>
          <a:p>
            <a:pPr indent="0" lvl="0" marL="0" rtl="0" algn="l">
              <a:lnSpc>
                <a:spcPct val="105000"/>
              </a:lnSpc>
              <a:spcBef>
                <a:spcPts val="1300"/>
              </a:spcBef>
              <a:spcAft>
                <a:spcPts val="0"/>
              </a:spcAft>
              <a:buNone/>
            </a:pPr>
            <a:r>
              <a:rPr lang="en-GB" sz="1200">
                <a:solidFill>
                  <a:srgbClr val="000000"/>
                </a:solidFill>
                <a:latin typeface="Poppins Medium"/>
                <a:ea typeface="Poppins Medium"/>
                <a:cs typeface="Poppins Medium"/>
                <a:sym typeface="Poppins Medium"/>
              </a:rPr>
              <a:t>Insights derived from scatter plots help in understanding customer segments more 			intuitively, guiding targeted marketing efforts and personalized 							customer interactions.</a:t>
            </a:r>
            <a:endParaRPr sz="1200">
              <a:solidFill>
                <a:srgbClr val="000000"/>
              </a:solidFill>
              <a:latin typeface="Poppins Medium"/>
              <a:ea typeface="Poppins Medium"/>
              <a:cs typeface="Poppins Medium"/>
              <a:sym typeface="Poppins Medium"/>
            </a:endParaRPr>
          </a:p>
          <a:p>
            <a:pPr indent="0" lvl="0" marL="0" rtl="0" algn="l">
              <a:lnSpc>
                <a:spcPct val="105000"/>
              </a:lnSpc>
              <a:spcBef>
                <a:spcPts val="1300"/>
              </a:spcBef>
              <a:spcAft>
                <a:spcPts val="1300"/>
              </a:spcAft>
              <a:buNone/>
            </a:pPr>
            <a:r>
              <a:t/>
            </a:r>
            <a:endParaRPr sz="1700">
              <a:solidFill>
                <a:srgbClr val="000000"/>
              </a:solidFill>
              <a:latin typeface="Poppins Medium"/>
              <a:ea typeface="Poppins Medium"/>
              <a:cs typeface="Poppins Medium"/>
              <a:sym typeface="Poppins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RFM Analysis: Scatter Plots</a:t>
            </a:r>
            <a:endParaRPr>
              <a:latin typeface="Poppins SemiBold"/>
              <a:ea typeface="Poppins SemiBold"/>
              <a:cs typeface="Poppins SemiBold"/>
              <a:sym typeface="Poppins SemiBold"/>
            </a:endParaRPr>
          </a:p>
        </p:txBody>
      </p:sp>
      <p:sp>
        <p:nvSpPr>
          <p:cNvPr id="257" name="Google Shape;257;p40"/>
          <p:cNvSpPr txBox="1"/>
          <p:nvPr>
            <p:ph idx="1" type="body"/>
          </p:nvPr>
        </p:nvSpPr>
        <p:spPr>
          <a:xfrm>
            <a:off x="311700" y="1229875"/>
            <a:ext cx="8520600" cy="3434100"/>
          </a:xfrm>
          <a:prstGeom prst="rect">
            <a:avLst/>
          </a:prstGeom>
        </p:spPr>
        <p:txBody>
          <a:bodyPr anchorCtr="0" anchor="t" bIns="91425" lIns="91425" spcFirstLastPara="1" rIns="91425" wrap="square" tIns="91425">
            <a:noAutofit/>
          </a:bodyPr>
          <a:lstStyle/>
          <a:p>
            <a:pPr indent="0" lvl="0" marL="0" rtl="0" algn="l">
              <a:lnSpc>
                <a:spcPct val="125000"/>
              </a:lnSpc>
              <a:spcBef>
                <a:spcPts val="1200"/>
              </a:spcBef>
              <a:spcAft>
                <a:spcPts val="0"/>
              </a:spcAft>
              <a:buNone/>
            </a:pPr>
            <a:r>
              <a:rPr b="1" lang="en-GB" sz="1300">
                <a:solidFill>
                  <a:srgbClr val="0D1117"/>
                </a:solidFill>
                <a:highlight>
                  <a:schemeClr val="lt1"/>
                </a:highlight>
                <a:latin typeface="Poppins"/>
                <a:ea typeface="Poppins"/>
                <a:cs typeface="Poppins"/>
                <a:sym typeface="Poppins"/>
              </a:rPr>
              <a:t>Recency vs Monetary :</a:t>
            </a:r>
            <a:endParaRPr b="1" sz="1300">
              <a:solidFill>
                <a:srgbClr val="0D1117"/>
              </a:solidFill>
              <a:highlight>
                <a:schemeClr val="lt1"/>
              </a:highlight>
              <a:latin typeface="Poppins"/>
              <a:ea typeface="Poppins"/>
              <a:cs typeface="Poppins"/>
              <a:sym typeface="Poppins"/>
            </a:endParaRPr>
          </a:p>
          <a:p>
            <a:pPr indent="0" lvl="0" marL="0" rtl="0" algn="l">
              <a:spcBef>
                <a:spcPts val="200"/>
              </a:spcBef>
              <a:spcAft>
                <a:spcPts val="0"/>
              </a:spcAft>
              <a:buNone/>
            </a:pPr>
            <a:r>
              <a:rPr lang="en-GB" sz="1300">
                <a:solidFill>
                  <a:srgbClr val="0D1117"/>
                </a:solidFill>
                <a:highlight>
                  <a:schemeClr val="lt1"/>
                </a:highlight>
                <a:latin typeface="Poppins Medium"/>
                <a:ea typeface="Poppins Medium"/>
                <a:cs typeface="Poppins Medium"/>
                <a:sym typeface="Poppins Medium"/>
              </a:rPr>
              <a:t>The visualization shows that recent customers have purchased more products and generated relatively more revenue than the customers who visited a while </a:t>
            </a:r>
            <a:r>
              <a:rPr lang="en-GB" sz="1300">
                <a:solidFill>
                  <a:srgbClr val="0D1117"/>
                </a:solidFill>
                <a:highlight>
                  <a:schemeClr val="lt1"/>
                </a:highlight>
                <a:latin typeface="Poppins Medium"/>
                <a:ea typeface="Poppins Medium"/>
                <a:cs typeface="Poppins Medium"/>
                <a:sym typeface="Poppins Medium"/>
              </a:rPr>
              <a:t>ago</a:t>
            </a:r>
            <a:r>
              <a:rPr lang="en-GB" sz="1300">
                <a:solidFill>
                  <a:srgbClr val="0D1117"/>
                </a:solidFill>
                <a:highlight>
                  <a:schemeClr val="lt1"/>
                </a:highlight>
                <a:latin typeface="Poppins Medium"/>
                <a:ea typeface="Poppins Medium"/>
                <a:cs typeface="Poppins Medium"/>
                <a:sym typeface="Poppins Medium"/>
              </a:rPr>
              <a:t>.</a:t>
            </a:r>
            <a:endParaRPr b="1" sz="1400">
              <a:solidFill>
                <a:srgbClr val="000000"/>
              </a:solidFill>
              <a:latin typeface="Poppins"/>
              <a:ea typeface="Poppins"/>
              <a:cs typeface="Poppins"/>
              <a:sym typeface="Poppins"/>
            </a:endParaRPr>
          </a:p>
        </p:txBody>
      </p:sp>
      <p:pic>
        <p:nvPicPr>
          <p:cNvPr id="258" name="Google Shape;258;p40"/>
          <p:cNvPicPr preferRelativeResize="0"/>
          <p:nvPr/>
        </p:nvPicPr>
        <p:blipFill>
          <a:blip r:embed="rId3">
            <a:alphaModFix/>
          </a:blip>
          <a:stretch>
            <a:fillRect/>
          </a:stretch>
        </p:blipFill>
        <p:spPr>
          <a:xfrm>
            <a:off x="1307350" y="2124150"/>
            <a:ext cx="4105275" cy="2669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RFM Analysis: Scatter Plots</a:t>
            </a:r>
            <a:endParaRPr>
              <a:latin typeface="Poppins SemiBold"/>
              <a:ea typeface="Poppins SemiBold"/>
              <a:cs typeface="Poppins SemiBold"/>
              <a:sym typeface="Poppins SemiBold"/>
            </a:endParaRPr>
          </a:p>
        </p:txBody>
      </p:sp>
      <p:sp>
        <p:nvSpPr>
          <p:cNvPr id="264" name="Google Shape;264;p41"/>
          <p:cNvSpPr txBox="1"/>
          <p:nvPr>
            <p:ph idx="1" type="body"/>
          </p:nvPr>
        </p:nvSpPr>
        <p:spPr>
          <a:xfrm>
            <a:off x="311700" y="1229875"/>
            <a:ext cx="8520600" cy="3434100"/>
          </a:xfrm>
          <a:prstGeom prst="rect">
            <a:avLst/>
          </a:prstGeom>
        </p:spPr>
        <p:txBody>
          <a:bodyPr anchorCtr="0" anchor="t" bIns="91425" lIns="91425" spcFirstLastPara="1" rIns="91425" wrap="square" tIns="91425">
            <a:noAutofit/>
          </a:bodyPr>
          <a:lstStyle/>
          <a:p>
            <a:pPr indent="0" lvl="0" marL="0" rtl="0" algn="l">
              <a:lnSpc>
                <a:spcPct val="125000"/>
              </a:lnSpc>
              <a:spcBef>
                <a:spcPts val="1200"/>
              </a:spcBef>
              <a:spcAft>
                <a:spcPts val="0"/>
              </a:spcAft>
              <a:buNone/>
            </a:pPr>
            <a:r>
              <a:rPr b="1" lang="en-GB" sz="1200">
                <a:solidFill>
                  <a:srgbClr val="0D1117"/>
                </a:solidFill>
                <a:highlight>
                  <a:schemeClr val="lt1"/>
                </a:highlight>
                <a:latin typeface="Poppins"/>
                <a:ea typeface="Poppins"/>
                <a:cs typeface="Poppins"/>
                <a:sym typeface="Poppins"/>
              </a:rPr>
              <a:t>Frequency vs Monetary :</a:t>
            </a:r>
            <a:endParaRPr b="1" sz="1200">
              <a:solidFill>
                <a:srgbClr val="0D1117"/>
              </a:solidFill>
              <a:highlight>
                <a:schemeClr val="lt1"/>
              </a:highlight>
              <a:latin typeface="Poppins"/>
              <a:ea typeface="Poppins"/>
              <a:cs typeface="Poppins"/>
              <a:sym typeface="Poppins"/>
            </a:endParaRPr>
          </a:p>
          <a:p>
            <a:pPr indent="0" lvl="0" marL="0" rtl="0" algn="l">
              <a:spcBef>
                <a:spcPts val="200"/>
              </a:spcBef>
              <a:spcAft>
                <a:spcPts val="0"/>
              </a:spcAft>
              <a:buNone/>
            </a:pPr>
            <a:r>
              <a:rPr lang="en-GB" sz="1200">
                <a:solidFill>
                  <a:srgbClr val="0D1117"/>
                </a:solidFill>
                <a:highlight>
                  <a:schemeClr val="lt1"/>
                </a:highlight>
                <a:latin typeface="Poppins Medium"/>
                <a:ea typeface="Poppins Medium"/>
                <a:cs typeface="Poppins Medium"/>
                <a:sym typeface="Poppins Medium"/>
              </a:rPr>
              <a:t>The visualization shows that customers belonging to Platinum/ Very Loyal/ Becoming Loyal Customer Segments have a greater frequency and generate greater monetary for the business</a:t>
            </a:r>
            <a:endParaRPr sz="1200">
              <a:solidFill>
                <a:srgbClr val="0D1117"/>
              </a:solidFill>
              <a:highlight>
                <a:schemeClr val="lt1"/>
              </a:highlight>
              <a:latin typeface="Poppins Medium"/>
              <a:ea typeface="Poppins Medium"/>
              <a:cs typeface="Poppins Medium"/>
              <a:sym typeface="Poppins Medium"/>
            </a:endParaRPr>
          </a:p>
          <a:p>
            <a:pPr indent="0" lvl="0" marL="0" rtl="0" algn="l">
              <a:spcBef>
                <a:spcPts val="0"/>
              </a:spcBef>
              <a:spcAft>
                <a:spcPts val="0"/>
              </a:spcAft>
              <a:buNone/>
            </a:pPr>
            <a:r>
              <a:t/>
            </a:r>
            <a:endParaRPr sz="1200">
              <a:solidFill>
                <a:srgbClr val="0D1117"/>
              </a:solidFill>
              <a:highlight>
                <a:schemeClr val="lt1"/>
              </a:highlight>
              <a:latin typeface="Poppins Medium"/>
              <a:ea typeface="Poppins Medium"/>
              <a:cs typeface="Poppins Medium"/>
              <a:sym typeface="Poppins Medium"/>
            </a:endParaRPr>
          </a:p>
        </p:txBody>
      </p:sp>
      <p:pic>
        <p:nvPicPr>
          <p:cNvPr id="265" name="Google Shape;265;p41"/>
          <p:cNvPicPr preferRelativeResize="0"/>
          <p:nvPr/>
        </p:nvPicPr>
        <p:blipFill rotWithShape="1">
          <a:blip r:embed="rId3">
            <a:alphaModFix/>
          </a:blip>
          <a:srcRect b="0" l="1257" r="1247" t="0"/>
          <a:stretch/>
        </p:blipFill>
        <p:spPr>
          <a:xfrm>
            <a:off x="1307350" y="2124150"/>
            <a:ext cx="4105275" cy="2669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Poppins SemiBold"/>
                <a:ea typeface="Poppins SemiBold"/>
                <a:cs typeface="Poppins SemiBold"/>
                <a:sym typeface="Poppins SemiBold"/>
              </a:rPr>
              <a:t>Introduction</a:t>
            </a:r>
            <a:endParaRPr>
              <a:latin typeface="Poppins SemiBold"/>
              <a:ea typeface="Poppins SemiBold"/>
              <a:cs typeface="Poppins SemiBold"/>
              <a:sym typeface="Poppins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490250" y="526350"/>
            <a:ext cx="5859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4100">
                <a:latin typeface="Poppins SemiBold"/>
                <a:ea typeface="Poppins SemiBold"/>
                <a:cs typeface="Poppins SemiBold"/>
                <a:sym typeface="Poppins SemiBold"/>
              </a:rPr>
              <a:t>Datasets</a:t>
            </a:r>
            <a:endParaRPr sz="4100">
              <a:latin typeface="Poppins SemiBold"/>
              <a:ea typeface="Poppins SemiBold"/>
              <a:cs typeface="Poppins SemiBold"/>
              <a:sym typeface="Poppins SemiBold"/>
            </a:endParaRPr>
          </a:p>
          <a:p>
            <a:pPr indent="0" lvl="0" marL="0" rtl="0" algn="l">
              <a:spcBef>
                <a:spcPts val="0"/>
              </a:spcBef>
              <a:spcAft>
                <a:spcPts val="0"/>
              </a:spcAft>
              <a:buNone/>
            </a:pPr>
            <a:r>
              <a:rPr lang="en-GB" sz="4100">
                <a:latin typeface="Poppins SemiBold"/>
                <a:ea typeface="Poppins SemiBold"/>
                <a:cs typeface="Poppins SemiBold"/>
                <a:sym typeface="Poppins SemiBold"/>
              </a:rPr>
              <a:t>Tools &amp; Technologies</a:t>
            </a:r>
            <a:endParaRPr sz="4100">
              <a:latin typeface="Poppins SemiBold"/>
              <a:ea typeface="Poppins SemiBold"/>
              <a:cs typeface="Poppins SemiBold"/>
              <a:sym typeface="Poppins Semi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Datasets Used</a:t>
            </a:r>
            <a:endParaRPr>
              <a:latin typeface="Poppins SemiBold"/>
              <a:ea typeface="Poppins SemiBold"/>
              <a:cs typeface="Poppins SemiBold"/>
              <a:sym typeface="Poppins SemiBold"/>
            </a:endParaRPr>
          </a:p>
        </p:txBody>
      </p:sp>
      <p:sp>
        <p:nvSpPr>
          <p:cNvPr id="276" name="Google Shape;276;p43"/>
          <p:cNvSpPr txBox="1"/>
          <p:nvPr>
            <p:ph idx="1" type="body"/>
          </p:nvPr>
        </p:nvSpPr>
        <p:spPr>
          <a:xfrm>
            <a:off x="311700" y="1229875"/>
            <a:ext cx="8520600" cy="34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D1117"/>
                </a:solidFill>
                <a:highlight>
                  <a:schemeClr val="lt1"/>
                </a:highlight>
                <a:latin typeface="Poppins Medium"/>
                <a:ea typeface="Poppins Medium"/>
                <a:cs typeface="Poppins Medium"/>
                <a:sym typeface="Poppins Medium"/>
              </a:rPr>
              <a:t>The datasets used include:</a:t>
            </a:r>
            <a:endParaRPr sz="1400">
              <a:solidFill>
                <a:srgbClr val="0D1117"/>
              </a:solidFill>
              <a:highlight>
                <a:schemeClr val="lt1"/>
              </a:highlight>
              <a:latin typeface="Poppins Medium"/>
              <a:ea typeface="Poppins Medium"/>
              <a:cs typeface="Poppins Medium"/>
              <a:sym typeface="Poppins Medium"/>
            </a:endParaRPr>
          </a:p>
          <a:p>
            <a:pPr indent="0" lvl="0" marL="0" rtl="0" algn="l">
              <a:spcBef>
                <a:spcPts val="0"/>
              </a:spcBef>
              <a:spcAft>
                <a:spcPts val="0"/>
              </a:spcAft>
              <a:buNone/>
            </a:pPr>
            <a:r>
              <a:t/>
            </a:r>
            <a:endParaRPr sz="1400">
              <a:solidFill>
                <a:srgbClr val="0D1117"/>
              </a:solidFill>
              <a:highlight>
                <a:schemeClr val="lt1"/>
              </a:highlight>
              <a:latin typeface="Poppins Medium"/>
              <a:ea typeface="Poppins Medium"/>
              <a:cs typeface="Poppins Medium"/>
              <a:sym typeface="Poppins Medium"/>
            </a:endParaRPr>
          </a:p>
          <a:p>
            <a:pPr indent="-317500" lvl="0" marL="457200" rtl="0" algn="l">
              <a:spcBef>
                <a:spcPts val="0"/>
              </a:spcBef>
              <a:spcAft>
                <a:spcPts val="0"/>
              </a:spcAft>
              <a:buClr>
                <a:srgbClr val="0D1117"/>
              </a:buClr>
              <a:buSzPts val="1400"/>
              <a:buFont typeface="Poppins Medium"/>
              <a:buChar char="●"/>
            </a:pPr>
            <a:r>
              <a:rPr b="1" lang="en-GB" sz="1400">
                <a:solidFill>
                  <a:srgbClr val="0D1117"/>
                </a:solidFill>
                <a:highlight>
                  <a:schemeClr val="lt1"/>
                </a:highlight>
                <a:latin typeface="Poppins"/>
                <a:ea typeface="Poppins"/>
                <a:cs typeface="Poppins"/>
                <a:sym typeface="Poppins"/>
              </a:rPr>
              <a:t>Raw_data.xlsx: </a:t>
            </a:r>
            <a:r>
              <a:rPr lang="en-GB" sz="1400">
                <a:solidFill>
                  <a:srgbClr val="0D1117"/>
                </a:solidFill>
                <a:highlight>
                  <a:schemeClr val="lt1"/>
                </a:highlight>
                <a:latin typeface="Poppins Medium"/>
                <a:ea typeface="Poppins Medium"/>
                <a:cs typeface="Poppins Medium"/>
                <a:sym typeface="Poppins Medium"/>
              </a:rPr>
              <a:t>This excel file dataset included the following sheets of data:</a:t>
            </a:r>
            <a:endParaRPr sz="1400">
              <a:solidFill>
                <a:srgbClr val="0D1117"/>
              </a:solidFill>
              <a:highlight>
                <a:schemeClr val="lt1"/>
              </a:highlight>
              <a:latin typeface="Poppins Medium"/>
              <a:ea typeface="Poppins Medium"/>
              <a:cs typeface="Poppins Medium"/>
              <a:sym typeface="Poppins Medium"/>
            </a:endParaRPr>
          </a:p>
          <a:p>
            <a:pPr indent="-317500" lvl="1" marL="914400" rtl="0" algn="l">
              <a:spcBef>
                <a:spcPts val="0"/>
              </a:spcBef>
              <a:spcAft>
                <a:spcPts val="0"/>
              </a:spcAft>
              <a:buClr>
                <a:srgbClr val="0D1117"/>
              </a:buClr>
              <a:buSzPts val="1400"/>
              <a:buFont typeface="Poppins Medium"/>
              <a:buChar char="○"/>
            </a:pPr>
            <a:r>
              <a:rPr b="1" lang="en-GB">
                <a:solidFill>
                  <a:srgbClr val="0D1117"/>
                </a:solidFill>
                <a:highlight>
                  <a:schemeClr val="lt1"/>
                </a:highlight>
                <a:latin typeface="Poppins"/>
                <a:ea typeface="Poppins"/>
                <a:cs typeface="Poppins"/>
                <a:sym typeface="Poppins"/>
              </a:rPr>
              <a:t>Transactions_data.xlsx: </a:t>
            </a:r>
            <a:r>
              <a:rPr lang="en-GB">
                <a:solidFill>
                  <a:srgbClr val="0D1117"/>
                </a:solidFill>
                <a:highlight>
                  <a:schemeClr val="lt1"/>
                </a:highlight>
                <a:latin typeface="Poppins Medium"/>
                <a:ea typeface="Poppins Medium"/>
                <a:cs typeface="Poppins Medium"/>
                <a:sym typeface="Poppins Medium"/>
              </a:rPr>
              <a:t>This dataset included the transactions data of the customers across all the different states in Australia.</a:t>
            </a:r>
            <a:endParaRPr>
              <a:solidFill>
                <a:srgbClr val="0D1117"/>
              </a:solidFill>
              <a:highlight>
                <a:schemeClr val="lt1"/>
              </a:highlight>
              <a:latin typeface="Poppins Medium"/>
              <a:ea typeface="Poppins Medium"/>
              <a:cs typeface="Poppins Medium"/>
              <a:sym typeface="Poppins Medium"/>
            </a:endParaRPr>
          </a:p>
          <a:p>
            <a:pPr indent="-317500" lvl="1" marL="914400" rtl="0" algn="l">
              <a:spcBef>
                <a:spcPts val="0"/>
              </a:spcBef>
              <a:spcAft>
                <a:spcPts val="0"/>
              </a:spcAft>
              <a:buClr>
                <a:srgbClr val="0D1117"/>
              </a:buClr>
              <a:buSzPts val="1400"/>
              <a:buFont typeface="Poppins Medium"/>
              <a:buChar char="○"/>
            </a:pPr>
            <a:r>
              <a:rPr b="1" lang="en-GB">
                <a:solidFill>
                  <a:srgbClr val="0D1117"/>
                </a:solidFill>
                <a:highlight>
                  <a:schemeClr val="lt1"/>
                </a:highlight>
                <a:latin typeface="Poppins"/>
                <a:ea typeface="Poppins"/>
                <a:cs typeface="Poppins"/>
                <a:sym typeface="Poppins"/>
              </a:rPr>
              <a:t>NewCustomerList.xlsx:</a:t>
            </a:r>
            <a:r>
              <a:rPr lang="en-GB">
                <a:solidFill>
                  <a:srgbClr val="0D1117"/>
                </a:solidFill>
                <a:highlight>
                  <a:schemeClr val="lt1"/>
                </a:highlight>
                <a:latin typeface="Poppins Medium"/>
                <a:ea typeface="Poppins Medium"/>
                <a:cs typeface="Poppins Medium"/>
                <a:sym typeface="Poppins Medium"/>
              </a:rPr>
              <a:t> This dataset included the new customers who visted the automobile bike company recently.</a:t>
            </a:r>
            <a:endParaRPr>
              <a:solidFill>
                <a:srgbClr val="0D1117"/>
              </a:solidFill>
              <a:highlight>
                <a:schemeClr val="lt1"/>
              </a:highlight>
              <a:latin typeface="Poppins Medium"/>
              <a:ea typeface="Poppins Medium"/>
              <a:cs typeface="Poppins Medium"/>
              <a:sym typeface="Poppins Medium"/>
            </a:endParaRPr>
          </a:p>
          <a:p>
            <a:pPr indent="-317500" lvl="1" marL="914400" rtl="0" algn="l">
              <a:spcBef>
                <a:spcPts val="0"/>
              </a:spcBef>
              <a:spcAft>
                <a:spcPts val="0"/>
              </a:spcAft>
              <a:buClr>
                <a:srgbClr val="0D1117"/>
              </a:buClr>
              <a:buSzPts val="1400"/>
              <a:buFont typeface="Poppins Medium"/>
              <a:buChar char="○"/>
            </a:pPr>
            <a:r>
              <a:rPr b="1" lang="en-GB">
                <a:solidFill>
                  <a:srgbClr val="0D1117"/>
                </a:solidFill>
                <a:highlight>
                  <a:schemeClr val="lt1"/>
                </a:highlight>
                <a:latin typeface="Poppins"/>
                <a:ea typeface="Poppins"/>
                <a:cs typeface="Poppins"/>
                <a:sym typeface="Poppins"/>
              </a:rPr>
              <a:t>CustomerDemographic.xlsx:</a:t>
            </a:r>
            <a:r>
              <a:rPr lang="en-GB">
                <a:solidFill>
                  <a:srgbClr val="0D1117"/>
                </a:solidFill>
                <a:highlight>
                  <a:schemeClr val="lt1"/>
                </a:highlight>
                <a:latin typeface="Poppins Medium"/>
                <a:ea typeface="Poppins Medium"/>
                <a:cs typeface="Poppins Medium"/>
                <a:sym typeface="Poppins Medium"/>
              </a:rPr>
              <a:t> This dataset included entire details of the Customer Demographics.</a:t>
            </a:r>
            <a:endParaRPr>
              <a:solidFill>
                <a:srgbClr val="0D1117"/>
              </a:solidFill>
              <a:highlight>
                <a:schemeClr val="lt1"/>
              </a:highlight>
              <a:latin typeface="Poppins Medium"/>
              <a:ea typeface="Poppins Medium"/>
              <a:cs typeface="Poppins Medium"/>
              <a:sym typeface="Poppins Medium"/>
            </a:endParaRPr>
          </a:p>
          <a:p>
            <a:pPr indent="-317500" lvl="1" marL="914400" rtl="0" algn="l">
              <a:spcBef>
                <a:spcPts val="0"/>
              </a:spcBef>
              <a:spcAft>
                <a:spcPts val="0"/>
              </a:spcAft>
              <a:buClr>
                <a:srgbClr val="0D1117"/>
              </a:buClr>
              <a:buSzPts val="1400"/>
              <a:buFont typeface="Poppins Medium"/>
              <a:buChar char="○"/>
            </a:pPr>
            <a:r>
              <a:rPr b="1" lang="en-GB">
                <a:solidFill>
                  <a:srgbClr val="0D1117"/>
                </a:solidFill>
                <a:highlight>
                  <a:schemeClr val="lt1"/>
                </a:highlight>
                <a:latin typeface="Poppins"/>
                <a:ea typeface="Poppins"/>
                <a:cs typeface="Poppins"/>
                <a:sym typeface="Poppins"/>
              </a:rPr>
              <a:t>CustomerAddress.xlsx:</a:t>
            </a:r>
            <a:r>
              <a:rPr lang="en-GB">
                <a:solidFill>
                  <a:srgbClr val="0D1117"/>
                </a:solidFill>
                <a:highlight>
                  <a:schemeClr val="lt1"/>
                </a:highlight>
                <a:latin typeface="Poppins Medium"/>
                <a:ea typeface="Poppins Medium"/>
                <a:cs typeface="Poppins Medium"/>
                <a:sym typeface="Poppins Medium"/>
              </a:rPr>
              <a:t> This dataset included the address of the Customers.</a:t>
            </a:r>
            <a:endParaRPr>
              <a:solidFill>
                <a:srgbClr val="0D1117"/>
              </a:solidFill>
              <a:highlight>
                <a:schemeClr val="lt1"/>
              </a:highlight>
              <a:latin typeface="Poppins Medium"/>
              <a:ea typeface="Poppins Medium"/>
              <a:cs typeface="Poppins Medium"/>
              <a:sym typeface="Poppins Medium"/>
            </a:endParaRPr>
          </a:p>
          <a:p>
            <a:pPr indent="0" lvl="0" marL="0" rtl="0" algn="l">
              <a:spcBef>
                <a:spcPts val="0"/>
              </a:spcBef>
              <a:spcAft>
                <a:spcPts val="0"/>
              </a:spcAft>
              <a:buNone/>
            </a:pPr>
            <a:r>
              <a:t/>
            </a:r>
            <a:endParaRPr sz="1400">
              <a:solidFill>
                <a:srgbClr val="0D1117"/>
              </a:solidFill>
              <a:highlight>
                <a:schemeClr val="lt1"/>
              </a:highlight>
              <a:latin typeface="Poppins Medium"/>
              <a:ea typeface="Poppins Medium"/>
              <a:cs typeface="Poppins Medium"/>
              <a:sym typeface="Poppins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Tools and Technologies</a:t>
            </a:r>
            <a:endParaRPr>
              <a:latin typeface="Poppins SemiBold"/>
              <a:ea typeface="Poppins SemiBold"/>
              <a:cs typeface="Poppins SemiBold"/>
              <a:sym typeface="Poppins SemiBold"/>
            </a:endParaRPr>
          </a:p>
        </p:txBody>
      </p:sp>
      <p:sp>
        <p:nvSpPr>
          <p:cNvPr id="282" name="Google Shape;282;p44"/>
          <p:cNvSpPr txBox="1"/>
          <p:nvPr>
            <p:ph idx="1" type="body"/>
          </p:nvPr>
        </p:nvSpPr>
        <p:spPr>
          <a:xfrm>
            <a:off x="311700" y="1229875"/>
            <a:ext cx="8520600" cy="34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D1117"/>
                </a:solidFill>
                <a:highlight>
                  <a:schemeClr val="lt1"/>
                </a:highlight>
                <a:latin typeface="Poppins Medium"/>
                <a:ea typeface="Poppins Medium"/>
                <a:cs typeface="Poppins Medium"/>
                <a:sym typeface="Poppins Medium"/>
              </a:rPr>
              <a:t>The tools used in this project include:</a:t>
            </a:r>
            <a:endParaRPr sz="1400">
              <a:solidFill>
                <a:srgbClr val="0D1117"/>
              </a:solidFill>
              <a:highlight>
                <a:schemeClr val="lt1"/>
              </a:highlight>
              <a:latin typeface="Poppins Medium"/>
              <a:ea typeface="Poppins Medium"/>
              <a:cs typeface="Poppins Medium"/>
              <a:sym typeface="Poppins Medium"/>
            </a:endParaRPr>
          </a:p>
          <a:p>
            <a:pPr indent="-317500" lvl="0" marL="457200" rtl="0" algn="l">
              <a:spcBef>
                <a:spcPts val="0"/>
              </a:spcBef>
              <a:spcAft>
                <a:spcPts val="0"/>
              </a:spcAft>
              <a:buClr>
                <a:srgbClr val="0D1117"/>
              </a:buClr>
              <a:buSzPts val="1400"/>
              <a:buFont typeface="Poppins Medium"/>
              <a:buChar char="●"/>
            </a:pPr>
            <a:r>
              <a:rPr b="1" lang="en-GB" sz="1400">
                <a:solidFill>
                  <a:srgbClr val="0D1117"/>
                </a:solidFill>
                <a:highlight>
                  <a:schemeClr val="lt1"/>
                </a:highlight>
                <a:latin typeface="Poppins"/>
                <a:ea typeface="Poppins"/>
                <a:cs typeface="Poppins"/>
                <a:sym typeface="Poppins"/>
              </a:rPr>
              <a:t>Python </a:t>
            </a:r>
            <a:r>
              <a:rPr lang="en-GB" sz="1400">
                <a:solidFill>
                  <a:srgbClr val="0D1117"/>
                </a:solidFill>
                <a:highlight>
                  <a:schemeClr val="lt1"/>
                </a:highlight>
                <a:latin typeface="Poppins Medium"/>
                <a:ea typeface="Poppins Medium"/>
                <a:cs typeface="Poppins Medium"/>
                <a:sym typeface="Poppins Medium"/>
              </a:rPr>
              <a:t>- This was needed to conduct Data Quality Assessment and also for Data Cleaning processes. With Python libraries pandas, matplotlib, seaborn exploratory data analysis of the datasets and to gain useful insights from the data was possible.</a:t>
            </a:r>
            <a:endParaRPr sz="1400">
              <a:solidFill>
                <a:srgbClr val="0D1117"/>
              </a:solidFill>
              <a:highlight>
                <a:schemeClr val="lt1"/>
              </a:highlight>
              <a:latin typeface="Poppins Medium"/>
              <a:ea typeface="Poppins Medium"/>
              <a:cs typeface="Poppins Medium"/>
              <a:sym typeface="Poppins Medium"/>
            </a:endParaRPr>
          </a:p>
          <a:p>
            <a:pPr indent="0" lvl="0" marL="0" rtl="0" algn="l">
              <a:spcBef>
                <a:spcPts val="0"/>
              </a:spcBef>
              <a:spcAft>
                <a:spcPts val="0"/>
              </a:spcAft>
              <a:buNone/>
            </a:pPr>
            <a:r>
              <a:t/>
            </a:r>
            <a:endParaRPr sz="1400">
              <a:solidFill>
                <a:srgbClr val="0D1117"/>
              </a:solidFill>
              <a:highlight>
                <a:schemeClr val="lt1"/>
              </a:highlight>
              <a:latin typeface="Poppins Medium"/>
              <a:ea typeface="Poppins Medium"/>
              <a:cs typeface="Poppins Medium"/>
              <a:sym typeface="Poppins Medium"/>
            </a:endParaRPr>
          </a:p>
          <a:p>
            <a:pPr indent="-317500" lvl="0" marL="457200" rtl="0" algn="l">
              <a:spcBef>
                <a:spcPts val="300"/>
              </a:spcBef>
              <a:spcAft>
                <a:spcPts val="0"/>
              </a:spcAft>
              <a:buClr>
                <a:srgbClr val="0D1117"/>
              </a:buClr>
              <a:buSzPts val="1400"/>
              <a:buFont typeface="Poppins Medium"/>
              <a:buChar char="●"/>
            </a:pPr>
            <a:r>
              <a:rPr b="1" lang="en-GB" sz="1400">
                <a:solidFill>
                  <a:srgbClr val="0D1117"/>
                </a:solidFill>
                <a:highlight>
                  <a:schemeClr val="lt1"/>
                </a:highlight>
                <a:latin typeface="Poppins"/>
                <a:ea typeface="Poppins"/>
                <a:cs typeface="Poppins"/>
                <a:sym typeface="Poppins"/>
              </a:rPr>
              <a:t>Tableau </a:t>
            </a:r>
            <a:r>
              <a:rPr lang="en-GB" sz="1400">
                <a:solidFill>
                  <a:srgbClr val="0D1117"/>
                </a:solidFill>
                <a:highlight>
                  <a:schemeClr val="lt1"/>
                </a:highlight>
                <a:latin typeface="Poppins Medium"/>
                <a:ea typeface="Poppins Medium"/>
                <a:cs typeface="Poppins Medium"/>
                <a:sym typeface="Poppins Medium"/>
              </a:rPr>
              <a:t>- This Business Intelligence tool was required to explore data and create charts, graphs, visualizations to come up with a Sales Dashboard for Customer </a:t>
            </a:r>
            <a:r>
              <a:rPr lang="en-GB" sz="1400">
                <a:solidFill>
                  <a:srgbClr val="0D1117"/>
                </a:solidFill>
                <a:highlight>
                  <a:schemeClr val="lt1"/>
                </a:highlight>
                <a:latin typeface="Poppins Medium"/>
                <a:ea typeface="Poppins Medium"/>
                <a:cs typeface="Poppins Medium"/>
                <a:sym typeface="Poppins Medium"/>
              </a:rPr>
              <a:t>Segmentation</a:t>
            </a:r>
            <a:r>
              <a:rPr lang="en-GB" sz="1400">
                <a:solidFill>
                  <a:srgbClr val="0D1117"/>
                </a:solidFill>
                <a:highlight>
                  <a:schemeClr val="lt1"/>
                </a:highlight>
                <a:latin typeface="Poppins Medium"/>
                <a:ea typeface="Poppins Medium"/>
                <a:cs typeface="Poppins Medium"/>
                <a:sym typeface="Poppins Medium"/>
              </a:rPr>
              <a:t> for the automobile bike company. The Tableau Sales Dashboard can be found here.</a:t>
            </a:r>
            <a:endParaRPr sz="1400">
              <a:solidFill>
                <a:srgbClr val="0D1117"/>
              </a:solidFill>
              <a:highlight>
                <a:schemeClr val="lt1"/>
              </a:highlight>
              <a:latin typeface="Poppins Medium"/>
              <a:ea typeface="Poppins Medium"/>
              <a:cs typeface="Poppins Medium"/>
              <a:sym typeface="Poppins Medium"/>
            </a:endParaRPr>
          </a:p>
          <a:p>
            <a:pPr indent="0" lvl="0" marL="457200" rtl="0" algn="l">
              <a:spcBef>
                <a:spcPts val="300"/>
              </a:spcBef>
              <a:spcAft>
                <a:spcPts val="0"/>
              </a:spcAft>
              <a:buNone/>
            </a:pPr>
            <a:r>
              <a:t/>
            </a:r>
            <a:endParaRPr sz="1400">
              <a:solidFill>
                <a:srgbClr val="0D1117"/>
              </a:solidFill>
              <a:highlight>
                <a:schemeClr val="lt1"/>
              </a:highlight>
              <a:latin typeface="Poppins Medium"/>
              <a:ea typeface="Poppins Medium"/>
              <a:cs typeface="Poppins Medium"/>
              <a:sym typeface="Poppins Medium"/>
            </a:endParaRPr>
          </a:p>
          <a:p>
            <a:pPr indent="457200" lvl="0" marL="1828800" rtl="0" algn="l">
              <a:spcBef>
                <a:spcPts val="300"/>
              </a:spcBef>
              <a:spcAft>
                <a:spcPts val="0"/>
              </a:spcAft>
              <a:buNone/>
            </a:pPr>
            <a:r>
              <a:rPr lang="en-GB" sz="1400" u="sng">
                <a:solidFill>
                  <a:schemeClr val="hlink"/>
                </a:solidFill>
                <a:highlight>
                  <a:schemeClr val="lt1"/>
                </a:highlight>
                <a:latin typeface="Poppins Medium"/>
                <a:ea typeface="Poppins Medium"/>
                <a:cs typeface="Poppins Medium"/>
                <a:sym typeface="Poppins Medium"/>
                <a:hlinkClick r:id="rId3"/>
              </a:rPr>
              <a:t>Link to TableAU Dashboard </a:t>
            </a:r>
            <a:endParaRPr sz="1400">
              <a:solidFill>
                <a:srgbClr val="0D1117"/>
              </a:solidFill>
              <a:highlight>
                <a:schemeClr val="lt1"/>
              </a:highlight>
              <a:latin typeface="Poppins Medium"/>
              <a:ea typeface="Poppins Medium"/>
              <a:cs typeface="Poppins Medium"/>
              <a:sym typeface="Poppins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Poppins SemiBold"/>
                <a:ea typeface="Poppins SemiBold"/>
                <a:cs typeface="Poppins SemiBold"/>
                <a:sym typeface="Poppins SemiBold"/>
              </a:rPr>
              <a:t>Key Findings</a:t>
            </a:r>
            <a:endParaRPr>
              <a:latin typeface="Poppins SemiBold"/>
              <a:ea typeface="Poppins SemiBold"/>
              <a:cs typeface="Poppins SemiBold"/>
              <a:sym typeface="Poppins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Key Findings</a:t>
            </a:r>
            <a:endParaRPr>
              <a:latin typeface="Poppins SemiBold"/>
              <a:ea typeface="Poppins SemiBold"/>
              <a:cs typeface="Poppins SemiBold"/>
              <a:sym typeface="Poppins SemiBold"/>
            </a:endParaRPr>
          </a:p>
        </p:txBody>
      </p:sp>
      <p:sp>
        <p:nvSpPr>
          <p:cNvPr id="293" name="Google Shape;293;p46"/>
          <p:cNvSpPr txBox="1"/>
          <p:nvPr>
            <p:ph idx="1" type="body"/>
          </p:nvPr>
        </p:nvSpPr>
        <p:spPr>
          <a:xfrm>
            <a:off x="311700" y="1229875"/>
            <a:ext cx="8520600" cy="34341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b="1" lang="en-GB" sz="1400">
                <a:solidFill>
                  <a:srgbClr val="000000"/>
                </a:solidFill>
                <a:latin typeface="Poppins"/>
                <a:ea typeface="Poppins"/>
                <a:cs typeface="Poppins"/>
                <a:sym typeface="Poppins"/>
              </a:rPr>
              <a:t>Segment Identification: </a:t>
            </a:r>
            <a:r>
              <a:rPr lang="en-GB" sz="1400">
                <a:solidFill>
                  <a:srgbClr val="000000"/>
                </a:solidFill>
                <a:latin typeface="Poppins Medium"/>
                <a:ea typeface="Poppins Medium"/>
                <a:cs typeface="Poppins Medium"/>
                <a:sym typeface="Poppins Medium"/>
              </a:rPr>
              <a:t>Identified distinct customer segments (e.g., high-value, loyal, at-risk) using RFM analysis.</a:t>
            </a:r>
            <a:endParaRPr sz="1400">
              <a:solidFill>
                <a:srgbClr val="000000"/>
              </a:solidFill>
              <a:latin typeface="Poppins Medium"/>
              <a:ea typeface="Poppins Medium"/>
              <a:cs typeface="Poppins Medium"/>
              <a:sym typeface="Poppins Medium"/>
            </a:endParaRPr>
          </a:p>
          <a:p>
            <a:pPr indent="0" lvl="0" marL="0" rtl="0" algn="l">
              <a:spcBef>
                <a:spcPts val="300"/>
              </a:spcBef>
              <a:spcAft>
                <a:spcPts val="0"/>
              </a:spcAft>
              <a:buNone/>
            </a:pPr>
            <a:r>
              <a:rPr b="1" lang="en-GB" sz="1400">
                <a:solidFill>
                  <a:srgbClr val="000000"/>
                </a:solidFill>
                <a:latin typeface="Poppins"/>
                <a:ea typeface="Poppins"/>
                <a:cs typeface="Poppins"/>
                <a:sym typeface="Poppins"/>
              </a:rPr>
              <a:t>Demographic Insights: </a:t>
            </a:r>
            <a:r>
              <a:rPr lang="en-GB" sz="1400">
                <a:solidFill>
                  <a:srgbClr val="000000"/>
                </a:solidFill>
                <a:latin typeface="Poppins Medium"/>
                <a:ea typeface="Poppins Medium"/>
                <a:cs typeface="Poppins Medium"/>
                <a:sym typeface="Poppins Medium"/>
              </a:rPr>
              <a:t>Discovered significant age and income trends among segments, informing targeted marketing efforts.</a:t>
            </a:r>
            <a:endParaRPr sz="1400">
              <a:solidFill>
                <a:srgbClr val="000000"/>
              </a:solidFill>
              <a:latin typeface="Poppins Medium"/>
              <a:ea typeface="Poppins Medium"/>
              <a:cs typeface="Poppins Medium"/>
              <a:sym typeface="Poppins Medium"/>
            </a:endParaRPr>
          </a:p>
          <a:p>
            <a:pPr indent="0" lvl="0" marL="0" rtl="0" algn="l">
              <a:spcBef>
                <a:spcPts val="300"/>
              </a:spcBef>
              <a:spcAft>
                <a:spcPts val="0"/>
              </a:spcAft>
              <a:buNone/>
            </a:pPr>
            <a:r>
              <a:rPr b="1" lang="en-GB" sz="1400">
                <a:solidFill>
                  <a:srgbClr val="000000"/>
                </a:solidFill>
                <a:latin typeface="Poppins"/>
                <a:ea typeface="Poppins"/>
                <a:cs typeface="Poppins"/>
                <a:sym typeface="Poppins"/>
              </a:rPr>
              <a:t>Behavioral Patterns: </a:t>
            </a:r>
            <a:r>
              <a:rPr lang="en-GB" sz="1400">
                <a:solidFill>
                  <a:srgbClr val="000000"/>
                </a:solidFill>
                <a:latin typeface="Poppins Medium"/>
                <a:ea typeface="Poppins Medium"/>
                <a:cs typeface="Poppins Medium"/>
                <a:sym typeface="Poppins Medium"/>
              </a:rPr>
              <a:t>Uncovered purchasing behaviors, seasonality trends, and product preferences across segments.</a:t>
            </a:r>
            <a:endParaRPr sz="1400">
              <a:solidFill>
                <a:srgbClr val="000000"/>
              </a:solidFill>
              <a:latin typeface="Poppins Medium"/>
              <a:ea typeface="Poppins Medium"/>
              <a:cs typeface="Poppins Medium"/>
              <a:sym typeface="Poppins Medium"/>
            </a:endParaRPr>
          </a:p>
          <a:p>
            <a:pPr indent="0" lvl="0" marL="0" rtl="0" algn="l">
              <a:spcBef>
                <a:spcPts val="300"/>
              </a:spcBef>
              <a:spcAft>
                <a:spcPts val="0"/>
              </a:spcAft>
              <a:buNone/>
            </a:pPr>
            <a:r>
              <a:rPr b="1" lang="en-GB" sz="1400">
                <a:solidFill>
                  <a:srgbClr val="000000"/>
                </a:solidFill>
                <a:latin typeface="Poppins"/>
                <a:ea typeface="Poppins"/>
                <a:cs typeface="Poppins"/>
                <a:sym typeface="Poppins"/>
              </a:rPr>
              <a:t>Customer Lifetime Value (CLV):</a:t>
            </a:r>
            <a:r>
              <a:rPr lang="en-GB" sz="1400">
                <a:solidFill>
                  <a:srgbClr val="000000"/>
                </a:solidFill>
                <a:latin typeface="Poppins Medium"/>
                <a:ea typeface="Poppins Medium"/>
                <a:cs typeface="Poppins Medium"/>
                <a:sym typeface="Poppins Medium"/>
              </a:rPr>
              <a:t> Calculated CLV to prioritize resources and retention strategies for high-value segments.</a:t>
            </a:r>
            <a:endParaRPr sz="1400">
              <a:solidFill>
                <a:srgbClr val="000000"/>
              </a:solidFill>
              <a:latin typeface="Poppins Medium"/>
              <a:ea typeface="Poppins Medium"/>
              <a:cs typeface="Poppins Medium"/>
              <a:sym typeface="Poppins Medium"/>
            </a:endParaRPr>
          </a:p>
          <a:p>
            <a:pPr indent="0" lvl="0" marL="0" rtl="0" algn="l">
              <a:spcBef>
                <a:spcPts val="300"/>
              </a:spcBef>
              <a:spcAft>
                <a:spcPts val="0"/>
              </a:spcAft>
              <a:buNone/>
            </a:pPr>
            <a:r>
              <a:rPr b="1" lang="en-GB" sz="1400">
                <a:solidFill>
                  <a:srgbClr val="000000"/>
                </a:solidFill>
                <a:latin typeface="Poppins"/>
                <a:ea typeface="Poppins"/>
                <a:cs typeface="Poppins"/>
                <a:sym typeface="Poppins"/>
              </a:rPr>
              <a:t>Predictive Analytics: </a:t>
            </a:r>
            <a:r>
              <a:rPr lang="en-GB" sz="1400">
                <a:solidFill>
                  <a:srgbClr val="000000"/>
                </a:solidFill>
                <a:latin typeface="Poppins Medium"/>
                <a:ea typeface="Poppins Medium"/>
                <a:cs typeface="Poppins Medium"/>
                <a:sym typeface="Poppins Medium"/>
              </a:rPr>
              <a:t>Forecasted future behaviors like churn risk and upsell opportunities to guide proactive measures.</a:t>
            </a:r>
            <a:endParaRPr sz="1400">
              <a:solidFill>
                <a:srgbClr val="000000"/>
              </a:solidFill>
              <a:latin typeface="Poppins Medium"/>
              <a:ea typeface="Poppins Medium"/>
              <a:cs typeface="Poppins Medium"/>
              <a:sym typeface="Poppins Medium"/>
            </a:endParaRPr>
          </a:p>
          <a:p>
            <a:pPr indent="0" lvl="0" marL="0" rtl="0" algn="l">
              <a:spcBef>
                <a:spcPts val="300"/>
              </a:spcBef>
              <a:spcAft>
                <a:spcPts val="0"/>
              </a:spcAft>
              <a:buNone/>
            </a:pPr>
            <a:r>
              <a:rPr b="1" lang="en-GB" sz="1400">
                <a:solidFill>
                  <a:srgbClr val="000000"/>
                </a:solidFill>
                <a:latin typeface="Poppins"/>
                <a:ea typeface="Poppins"/>
                <a:cs typeface="Poppins"/>
                <a:sym typeface="Poppins"/>
              </a:rPr>
              <a:t>Geographic Variations:</a:t>
            </a:r>
            <a:r>
              <a:rPr lang="en-GB" sz="1400">
                <a:solidFill>
                  <a:srgbClr val="000000"/>
                </a:solidFill>
                <a:latin typeface="Poppins Medium"/>
                <a:ea typeface="Poppins Medium"/>
                <a:cs typeface="Poppins Medium"/>
                <a:sym typeface="Poppins Medium"/>
              </a:rPr>
              <a:t> Analyzed regional data to tailor marketing 				strategies and enhance market penetration.</a:t>
            </a:r>
            <a:endParaRPr sz="1400">
              <a:solidFill>
                <a:srgbClr val="000000"/>
              </a:solidFill>
              <a:latin typeface="Poppins Medium"/>
              <a:ea typeface="Poppins Medium"/>
              <a:cs typeface="Poppins Medium"/>
              <a:sym typeface="Poppins Medium"/>
            </a:endParaRPr>
          </a:p>
          <a:p>
            <a:pPr indent="457200" lvl="0" marL="1828800" rtl="0" algn="l">
              <a:spcBef>
                <a:spcPts val="300"/>
              </a:spcBef>
              <a:spcAft>
                <a:spcPts val="0"/>
              </a:spcAft>
              <a:buNone/>
            </a:pPr>
            <a:r>
              <a:t/>
            </a:r>
            <a:endParaRPr sz="1400">
              <a:solidFill>
                <a:srgbClr val="0D1117"/>
              </a:solidFill>
              <a:highlight>
                <a:schemeClr val="lt1"/>
              </a:highlight>
              <a:latin typeface="Poppins Medium"/>
              <a:ea typeface="Poppins Medium"/>
              <a:cs typeface="Poppins Medium"/>
              <a:sym typeface="Poppins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490250" y="526350"/>
            <a:ext cx="65343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Poppins SemiBold"/>
                <a:ea typeface="Poppins SemiBold"/>
                <a:cs typeface="Poppins SemiBold"/>
                <a:sym typeface="Poppins SemiBold"/>
              </a:rPr>
              <a:t>Expected</a:t>
            </a:r>
            <a:r>
              <a:rPr lang="en-GB">
                <a:latin typeface="Poppins SemiBold"/>
                <a:ea typeface="Poppins SemiBold"/>
                <a:cs typeface="Poppins SemiBold"/>
                <a:sym typeface="Poppins SemiBold"/>
              </a:rPr>
              <a:t> Outcomes</a:t>
            </a:r>
            <a:endParaRPr>
              <a:latin typeface="Poppins SemiBold"/>
              <a:ea typeface="Poppins SemiBold"/>
              <a:cs typeface="Poppins SemiBold"/>
              <a:sym typeface="Poppins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Expected Outcomes</a:t>
            </a:r>
            <a:endParaRPr>
              <a:latin typeface="Poppins SemiBold"/>
              <a:ea typeface="Poppins SemiBold"/>
              <a:cs typeface="Poppins SemiBold"/>
              <a:sym typeface="Poppins SemiBold"/>
            </a:endParaRPr>
          </a:p>
        </p:txBody>
      </p:sp>
      <p:sp>
        <p:nvSpPr>
          <p:cNvPr id="304" name="Google Shape;304;p48"/>
          <p:cNvSpPr txBox="1"/>
          <p:nvPr>
            <p:ph idx="1" type="body"/>
          </p:nvPr>
        </p:nvSpPr>
        <p:spPr>
          <a:xfrm>
            <a:off x="311700" y="1229875"/>
            <a:ext cx="8520600" cy="3434100"/>
          </a:xfrm>
          <a:prstGeom prst="rect">
            <a:avLst/>
          </a:prstGeom>
        </p:spPr>
        <p:txBody>
          <a:bodyPr anchorCtr="0" anchor="t" bIns="91425" lIns="91425" spcFirstLastPara="1" rIns="91425" wrap="square" tIns="91425">
            <a:noAutofit/>
          </a:bodyPr>
          <a:lstStyle/>
          <a:p>
            <a:pPr indent="0" lvl="0" marL="0" rtl="0" algn="l">
              <a:spcBef>
                <a:spcPts val="1300"/>
              </a:spcBef>
              <a:spcAft>
                <a:spcPts val="0"/>
              </a:spcAft>
              <a:buNone/>
            </a:pPr>
            <a:r>
              <a:rPr b="1" lang="en-GB" sz="1300">
                <a:solidFill>
                  <a:srgbClr val="000000"/>
                </a:solidFill>
                <a:latin typeface="Poppins"/>
                <a:ea typeface="Poppins"/>
                <a:cs typeface="Poppins"/>
                <a:sym typeface="Poppins"/>
              </a:rPr>
              <a:t>Enhanced Marketing Strategies:</a:t>
            </a:r>
            <a:endParaRPr b="1" sz="1300">
              <a:solidFill>
                <a:srgbClr val="000000"/>
              </a:solidFill>
              <a:latin typeface="Poppins"/>
              <a:ea typeface="Poppins"/>
              <a:cs typeface="Poppins"/>
              <a:sym typeface="Poppins"/>
            </a:endParaRPr>
          </a:p>
          <a:p>
            <a:pPr indent="-311150" lvl="1" marL="914400" rtl="0" algn="l">
              <a:spcBef>
                <a:spcPts val="1300"/>
              </a:spcBef>
              <a:spcAft>
                <a:spcPts val="0"/>
              </a:spcAft>
              <a:buClr>
                <a:srgbClr val="000000"/>
              </a:buClr>
              <a:buSzPts val="1300"/>
              <a:buFont typeface="Poppins Medium"/>
              <a:buChar char="○"/>
            </a:pPr>
            <a:r>
              <a:rPr lang="en-GB" sz="1300">
                <a:solidFill>
                  <a:srgbClr val="000000"/>
                </a:solidFill>
                <a:latin typeface="Poppins Medium"/>
                <a:ea typeface="Poppins Medium"/>
                <a:cs typeface="Poppins Medium"/>
                <a:sym typeface="Poppins Medium"/>
              </a:rPr>
              <a:t>Develop targeted marketing campaigns tailored to specific customer segments, increasing engagement and conversion rates.</a:t>
            </a:r>
            <a:endParaRPr sz="1300">
              <a:solidFill>
                <a:srgbClr val="000000"/>
              </a:solidFill>
              <a:latin typeface="Poppins Medium"/>
              <a:ea typeface="Poppins Medium"/>
              <a:cs typeface="Poppins Medium"/>
              <a:sym typeface="Poppins Medium"/>
            </a:endParaRPr>
          </a:p>
          <a:p>
            <a:pPr indent="0" lvl="0" marL="0" rtl="0" algn="l">
              <a:spcBef>
                <a:spcPts val="1300"/>
              </a:spcBef>
              <a:spcAft>
                <a:spcPts val="0"/>
              </a:spcAft>
              <a:buNone/>
            </a:pPr>
            <a:r>
              <a:rPr b="1" lang="en-GB" sz="1300">
                <a:solidFill>
                  <a:srgbClr val="000000"/>
                </a:solidFill>
                <a:latin typeface="Poppins"/>
                <a:ea typeface="Poppins"/>
                <a:cs typeface="Poppins"/>
                <a:sym typeface="Poppins"/>
              </a:rPr>
              <a:t>Improved Customer Retention:</a:t>
            </a:r>
            <a:endParaRPr b="1" sz="1300">
              <a:solidFill>
                <a:srgbClr val="000000"/>
              </a:solidFill>
              <a:latin typeface="Poppins"/>
              <a:ea typeface="Poppins"/>
              <a:cs typeface="Poppins"/>
              <a:sym typeface="Poppins"/>
            </a:endParaRPr>
          </a:p>
          <a:p>
            <a:pPr indent="-311150" lvl="1" marL="914400" rtl="0" algn="l">
              <a:spcBef>
                <a:spcPts val="1300"/>
              </a:spcBef>
              <a:spcAft>
                <a:spcPts val="0"/>
              </a:spcAft>
              <a:buClr>
                <a:srgbClr val="000000"/>
              </a:buClr>
              <a:buSzPts val="1300"/>
              <a:buFont typeface="Poppins Medium"/>
              <a:buChar char="○"/>
            </a:pPr>
            <a:r>
              <a:rPr lang="en-GB" sz="1300">
                <a:solidFill>
                  <a:srgbClr val="000000"/>
                </a:solidFill>
                <a:latin typeface="Poppins Medium"/>
                <a:ea typeface="Poppins Medium"/>
                <a:cs typeface="Poppins Medium"/>
                <a:sym typeface="Poppins Medium"/>
              </a:rPr>
              <a:t>Implement strategies to strengthen relationships with high-value and loyal customers, reducing churn and enhancing lifetime value.</a:t>
            </a:r>
            <a:endParaRPr sz="1300">
              <a:solidFill>
                <a:srgbClr val="000000"/>
              </a:solidFill>
              <a:latin typeface="Poppins Medium"/>
              <a:ea typeface="Poppins Medium"/>
              <a:cs typeface="Poppins Medium"/>
              <a:sym typeface="Poppins Medium"/>
            </a:endParaRPr>
          </a:p>
          <a:p>
            <a:pPr indent="0" lvl="0" marL="0" rtl="0" algn="l">
              <a:spcBef>
                <a:spcPts val="1300"/>
              </a:spcBef>
              <a:spcAft>
                <a:spcPts val="0"/>
              </a:spcAft>
              <a:buNone/>
            </a:pPr>
            <a:r>
              <a:rPr b="1" lang="en-GB" sz="1300">
                <a:solidFill>
                  <a:srgbClr val="000000"/>
                </a:solidFill>
                <a:latin typeface="Poppins"/>
                <a:ea typeface="Poppins"/>
                <a:cs typeface="Poppins"/>
                <a:sym typeface="Poppins"/>
              </a:rPr>
              <a:t>Optimized Resource Allocation:</a:t>
            </a:r>
            <a:endParaRPr b="1" sz="1300">
              <a:solidFill>
                <a:srgbClr val="000000"/>
              </a:solidFill>
              <a:latin typeface="Poppins"/>
              <a:ea typeface="Poppins"/>
              <a:cs typeface="Poppins"/>
              <a:sym typeface="Poppins"/>
            </a:endParaRPr>
          </a:p>
          <a:p>
            <a:pPr indent="-311150" lvl="1" marL="914400" rtl="0" algn="l">
              <a:spcBef>
                <a:spcPts val="1300"/>
              </a:spcBef>
              <a:spcAft>
                <a:spcPts val="0"/>
              </a:spcAft>
              <a:buClr>
                <a:srgbClr val="000000"/>
              </a:buClr>
              <a:buSzPts val="1300"/>
              <a:buFont typeface="Poppins Medium"/>
              <a:buChar char="○"/>
            </a:pPr>
            <a:r>
              <a:rPr lang="en-GB" sz="1300">
                <a:solidFill>
                  <a:srgbClr val="000000"/>
                </a:solidFill>
                <a:latin typeface="Poppins Medium"/>
                <a:ea typeface="Poppins Medium"/>
                <a:cs typeface="Poppins Medium"/>
                <a:sym typeface="Poppins Medium"/>
              </a:rPr>
              <a:t>Allocate marketing and sales resources more effectively by 					focusing on high-potential segments, improving ROI and 					operational efficiency.</a:t>
            </a:r>
            <a:endParaRPr sz="1300">
              <a:solidFill>
                <a:srgbClr val="000000"/>
              </a:solidFill>
              <a:latin typeface="Poppins Medium"/>
              <a:ea typeface="Poppins Medium"/>
              <a:cs typeface="Poppins Medium"/>
              <a:sym typeface="Poppins Medium"/>
            </a:endParaRPr>
          </a:p>
          <a:p>
            <a:pPr indent="0" lvl="0" marL="0" rtl="0" algn="l">
              <a:spcBef>
                <a:spcPts val="1300"/>
              </a:spcBef>
              <a:spcAft>
                <a:spcPts val="1300"/>
              </a:spcAft>
              <a:buNone/>
            </a:pPr>
            <a:r>
              <a:t/>
            </a:r>
            <a:endParaRPr sz="1300">
              <a:solidFill>
                <a:srgbClr val="000000"/>
              </a:solidFill>
              <a:latin typeface="Poppins Medium"/>
              <a:ea typeface="Poppins Medium"/>
              <a:cs typeface="Poppins Medium"/>
              <a:sym typeface="Poppins Medium"/>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Expected Outcomes</a:t>
            </a:r>
            <a:endParaRPr>
              <a:latin typeface="Poppins SemiBold"/>
              <a:ea typeface="Poppins SemiBold"/>
              <a:cs typeface="Poppins SemiBold"/>
              <a:sym typeface="Poppins SemiBold"/>
            </a:endParaRPr>
          </a:p>
        </p:txBody>
      </p:sp>
      <p:sp>
        <p:nvSpPr>
          <p:cNvPr id="310" name="Google Shape;310;p49"/>
          <p:cNvSpPr txBox="1"/>
          <p:nvPr>
            <p:ph idx="1" type="body"/>
          </p:nvPr>
        </p:nvSpPr>
        <p:spPr>
          <a:xfrm>
            <a:off x="311700" y="1229875"/>
            <a:ext cx="8520600" cy="3434100"/>
          </a:xfrm>
          <a:prstGeom prst="rect">
            <a:avLst/>
          </a:prstGeom>
        </p:spPr>
        <p:txBody>
          <a:bodyPr anchorCtr="0" anchor="t" bIns="91425" lIns="91425" spcFirstLastPara="1" rIns="91425" wrap="square" tIns="91425">
            <a:noAutofit/>
          </a:bodyPr>
          <a:lstStyle/>
          <a:p>
            <a:pPr indent="0" lvl="0" marL="0" rtl="0" algn="l">
              <a:spcBef>
                <a:spcPts val="1300"/>
              </a:spcBef>
              <a:spcAft>
                <a:spcPts val="0"/>
              </a:spcAft>
              <a:buNone/>
            </a:pPr>
            <a:r>
              <a:rPr b="1" lang="en-GB" sz="1300">
                <a:solidFill>
                  <a:srgbClr val="000000"/>
                </a:solidFill>
                <a:latin typeface="Poppins"/>
                <a:ea typeface="Poppins"/>
                <a:cs typeface="Poppins"/>
                <a:sym typeface="Poppins"/>
              </a:rPr>
              <a:t>Personalized Customer Experience:</a:t>
            </a:r>
            <a:endParaRPr b="1" sz="1300">
              <a:solidFill>
                <a:srgbClr val="000000"/>
              </a:solidFill>
              <a:latin typeface="Poppins"/>
              <a:ea typeface="Poppins"/>
              <a:cs typeface="Poppins"/>
              <a:sym typeface="Poppins"/>
            </a:endParaRPr>
          </a:p>
          <a:p>
            <a:pPr indent="-311150" lvl="1" marL="914400" rtl="0" algn="l">
              <a:spcBef>
                <a:spcPts val="1300"/>
              </a:spcBef>
              <a:spcAft>
                <a:spcPts val="0"/>
              </a:spcAft>
              <a:buClr>
                <a:srgbClr val="000000"/>
              </a:buClr>
              <a:buSzPts val="1300"/>
              <a:buFont typeface="Poppins Medium"/>
              <a:buChar char="○"/>
            </a:pPr>
            <a:r>
              <a:rPr lang="en-GB" sz="1300">
                <a:solidFill>
                  <a:srgbClr val="000000"/>
                </a:solidFill>
                <a:latin typeface="Poppins Medium"/>
                <a:ea typeface="Poppins Medium"/>
                <a:cs typeface="Poppins Medium"/>
                <a:sym typeface="Poppins Medium"/>
              </a:rPr>
              <a:t>Create personalized experiences and offers based on customer preferences and behaviors, boosting satisfaction and loyalty.</a:t>
            </a:r>
            <a:endParaRPr sz="1300">
              <a:solidFill>
                <a:srgbClr val="000000"/>
              </a:solidFill>
              <a:latin typeface="Poppins Medium"/>
              <a:ea typeface="Poppins Medium"/>
              <a:cs typeface="Poppins Medium"/>
              <a:sym typeface="Poppins Medium"/>
            </a:endParaRPr>
          </a:p>
          <a:p>
            <a:pPr indent="0" lvl="0" marL="0" rtl="0" algn="l">
              <a:spcBef>
                <a:spcPts val="1300"/>
              </a:spcBef>
              <a:spcAft>
                <a:spcPts val="0"/>
              </a:spcAft>
              <a:buNone/>
            </a:pPr>
            <a:r>
              <a:rPr b="1" lang="en-GB" sz="1300">
                <a:solidFill>
                  <a:srgbClr val="000000"/>
                </a:solidFill>
                <a:latin typeface="Poppins"/>
                <a:ea typeface="Poppins"/>
                <a:cs typeface="Poppins"/>
                <a:sym typeface="Poppins"/>
              </a:rPr>
              <a:t>Informed Business Decisions:</a:t>
            </a:r>
            <a:endParaRPr b="1" sz="1300">
              <a:solidFill>
                <a:srgbClr val="000000"/>
              </a:solidFill>
              <a:latin typeface="Poppins"/>
              <a:ea typeface="Poppins"/>
              <a:cs typeface="Poppins"/>
              <a:sym typeface="Poppins"/>
            </a:endParaRPr>
          </a:p>
          <a:p>
            <a:pPr indent="-311150" lvl="1" marL="914400" rtl="0" algn="l">
              <a:spcBef>
                <a:spcPts val="1300"/>
              </a:spcBef>
              <a:spcAft>
                <a:spcPts val="0"/>
              </a:spcAft>
              <a:buClr>
                <a:srgbClr val="000000"/>
              </a:buClr>
              <a:buSzPts val="1300"/>
              <a:buFont typeface="Poppins Medium"/>
              <a:buChar char="○"/>
            </a:pPr>
            <a:r>
              <a:rPr lang="en-GB" sz="1300">
                <a:solidFill>
                  <a:srgbClr val="000000"/>
                </a:solidFill>
                <a:latin typeface="Poppins Medium"/>
                <a:ea typeface="Poppins Medium"/>
                <a:cs typeface="Poppins Medium"/>
                <a:sym typeface="Poppins Medium"/>
              </a:rPr>
              <a:t>Provide actionable insights and data-driven recommendations to support strategic planning and decision-making processes.</a:t>
            </a:r>
            <a:endParaRPr sz="1300">
              <a:solidFill>
                <a:srgbClr val="000000"/>
              </a:solidFill>
              <a:latin typeface="Poppins Medium"/>
              <a:ea typeface="Poppins Medium"/>
              <a:cs typeface="Poppins Medium"/>
              <a:sym typeface="Poppins Medium"/>
            </a:endParaRPr>
          </a:p>
          <a:p>
            <a:pPr indent="0" lvl="0" marL="0" rtl="0" algn="l">
              <a:spcBef>
                <a:spcPts val="1300"/>
              </a:spcBef>
              <a:spcAft>
                <a:spcPts val="0"/>
              </a:spcAft>
              <a:buNone/>
            </a:pPr>
            <a:r>
              <a:rPr b="1" lang="en-GB" sz="1300">
                <a:solidFill>
                  <a:srgbClr val="000000"/>
                </a:solidFill>
                <a:latin typeface="Poppins"/>
                <a:ea typeface="Poppins"/>
                <a:cs typeface="Poppins"/>
                <a:sym typeface="Poppins"/>
              </a:rPr>
              <a:t>Increased Revenue Growth:</a:t>
            </a:r>
            <a:endParaRPr b="1" sz="1300">
              <a:solidFill>
                <a:srgbClr val="000000"/>
              </a:solidFill>
              <a:latin typeface="Poppins"/>
              <a:ea typeface="Poppins"/>
              <a:cs typeface="Poppins"/>
              <a:sym typeface="Poppins"/>
            </a:endParaRPr>
          </a:p>
          <a:p>
            <a:pPr indent="-311150" lvl="1" marL="914400" rtl="0" algn="l">
              <a:spcBef>
                <a:spcPts val="1300"/>
              </a:spcBef>
              <a:spcAft>
                <a:spcPts val="0"/>
              </a:spcAft>
              <a:buClr>
                <a:srgbClr val="000000"/>
              </a:buClr>
              <a:buSzPts val="1300"/>
              <a:buFont typeface="Poppins Medium"/>
              <a:buChar char="○"/>
            </a:pPr>
            <a:r>
              <a:rPr lang="en-GB" sz="1300">
                <a:solidFill>
                  <a:srgbClr val="000000"/>
                </a:solidFill>
                <a:latin typeface="Poppins Medium"/>
                <a:ea typeface="Poppins Medium"/>
                <a:cs typeface="Poppins Medium"/>
                <a:sym typeface="Poppins Medium"/>
              </a:rPr>
              <a:t>Leverage insights to identify upsell and cross-sell opportunities, 				driving revenue growth and expanding market share.</a:t>
            </a:r>
            <a:endParaRPr sz="1300">
              <a:solidFill>
                <a:srgbClr val="000000"/>
              </a:solidFill>
              <a:latin typeface="Poppins Medium"/>
              <a:ea typeface="Poppins Medium"/>
              <a:cs typeface="Poppins Medium"/>
              <a:sym typeface="Poppins Medium"/>
            </a:endParaRPr>
          </a:p>
          <a:p>
            <a:pPr indent="0" lvl="0" marL="0" rtl="0" algn="l">
              <a:spcBef>
                <a:spcPts val="1300"/>
              </a:spcBef>
              <a:spcAft>
                <a:spcPts val="0"/>
              </a:spcAft>
              <a:buNone/>
            </a:pPr>
            <a:r>
              <a:t/>
            </a:r>
            <a:endParaRPr sz="1300">
              <a:solidFill>
                <a:srgbClr val="000000"/>
              </a:solidFill>
              <a:latin typeface="Poppins Medium"/>
              <a:ea typeface="Poppins Medium"/>
              <a:cs typeface="Poppins Medium"/>
              <a:sym typeface="Poppins Medium"/>
            </a:endParaRPr>
          </a:p>
          <a:p>
            <a:pPr indent="0" lvl="0" marL="0" rtl="0" algn="l">
              <a:spcBef>
                <a:spcPts val="1300"/>
              </a:spcBef>
              <a:spcAft>
                <a:spcPts val="1300"/>
              </a:spcAft>
              <a:buNone/>
            </a:pPr>
            <a:r>
              <a:t/>
            </a:r>
            <a:endParaRPr sz="1300">
              <a:solidFill>
                <a:srgbClr val="000000"/>
              </a:solidFill>
              <a:latin typeface="Poppins Medium"/>
              <a:ea typeface="Poppins Medium"/>
              <a:cs typeface="Poppins Medium"/>
              <a:sym typeface="Poppins Medium"/>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490250" y="526350"/>
            <a:ext cx="65343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Poppins SemiBold"/>
                <a:ea typeface="Poppins SemiBold"/>
                <a:cs typeface="Poppins SemiBold"/>
                <a:sym typeface="Poppins SemiBold"/>
              </a:rPr>
              <a:t>Conclusion</a:t>
            </a:r>
            <a:endParaRPr>
              <a:latin typeface="Poppins SemiBold"/>
              <a:ea typeface="Poppins SemiBold"/>
              <a:cs typeface="Poppins SemiBold"/>
              <a:sym typeface="Poppins SemiBo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Conclusion</a:t>
            </a:r>
            <a:endParaRPr>
              <a:latin typeface="Poppins SemiBold"/>
              <a:ea typeface="Poppins SemiBold"/>
              <a:cs typeface="Poppins SemiBold"/>
              <a:sym typeface="Poppins SemiBold"/>
            </a:endParaRPr>
          </a:p>
        </p:txBody>
      </p:sp>
      <p:sp>
        <p:nvSpPr>
          <p:cNvPr id="321" name="Google Shape;321;p51"/>
          <p:cNvSpPr txBox="1"/>
          <p:nvPr>
            <p:ph idx="1" type="body"/>
          </p:nvPr>
        </p:nvSpPr>
        <p:spPr>
          <a:xfrm>
            <a:off x="311700" y="1229875"/>
            <a:ext cx="8520600" cy="3434100"/>
          </a:xfrm>
          <a:prstGeom prst="rect">
            <a:avLst/>
          </a:prstGeom>
        </p:spPr>
        <p:txBody>
          <a:bodyPr anchorCtr="0" anchor="t" bIns="91425" lIns="91425" spcFirstLastPara="1" rIns="91425" wrap="square" tIns="91425">
            <a:noAutofit/>
          </a:bodyPr>
          <a:lstStyle/>
          <a:p>
            <a:pPr indent="0" lvl="0" marL="0" rtl="0" algn="l">
              <a:spcBef>
                <a:spcPts val="1300"/>
              </a:spcBef>
              <a:spcAft>
                <a:spcPts val="1300"/>
              </a:spcAft>
              <a:buNone/>
            </a:pPr>
            <a:r>
              <a:rPr lang="en-GB" sz="1400">
                <a:solidFill>
                  <a:srgbClr val="000000"/>
                </a:solidFill>
                <a:latin typeface="Poppins Medium"/>
                <a:ea typeface="Poppins Medium"/>
                <a:cs typeface="Poppins Medium"/>
                <a:sym typeface="Poppins Medium"/>
              </a:rPr>
              <a:t>The Customer Segmentation Analysis for the Automobile Bike Company has successfully identified key customer segments and uncovered valuable insights into their behaviors and preferences. By implementing data-driven strategies, the company is poised to enhance its marketing effectiveness, improve customer retention, and boost overall revenue. The project’s findings will enable the company to deliver more personalized customer experiences, optimize resource allocation, and make informed business decisions, ultimately securing a competitive edge in the market.</a:t>
            </a:r>
            <a:endParaRPr sz="1400">
              <a:solidFill>
                <a:srgbClr val="000000"/>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Introduction</a:t>
            </a:r>
            <a:endParaRPr>
              <a:latin typeface="Poppins SemiBold"/>
              <a:ea typeface="Poppins SemiBold"/>
              <a:cs typeface="Poppins SemiBold"/>
              <a:sym typeface="Poppins SemiBold"/>
            </a:endParaRPr>
          </a:p>
          <a:p>
            <a:pPr indent="0" lvl="0" marL="0" rtl="0" algn="l">
              <a:spcBef>
                <a:spcPts val="0"/>
              </a:spcBef>
              <a:spcAft>
                <a:spcPts val="0"/>
              </a:spcAft>
              <a:buNone/>
            </a:pPr>
            <a:r>
              <a:t/>
            </a:r>
            <a:endParaRPr>
              <a:latin typeface="Poppins SemiBold"/>
              <a:ea typeface="Poppins SemiBold"/>
              <a:cs typeface="Poppins SemiBold"/>
              <a:sym typeface="Poppins SemiBold"/>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rgbClr val="000000"/>
                </a:solidFill>
                <a:latin typeface="Poppins"/>
                <a:ea typeface="Poppins"/>
                <a:cs typeface="Poppins"/>
                <a:sym typeface="Poppins"/>
              </a:rPr>
              <a:t>Project Title: </a:t>
            </a:r>
            <a:endParaRPr b="1" sz="1500">
              <a:solidFill>
                <a:srgbClr val="000000"/>
              </a:solidFill>
              <a:latin typeface="Poppins"/>
              <a:ea typeface="Poppins"/>
              <a:cs typeface="Poppins"/>
              <a:sym typeface="Poppins"/>
            </a:endParaRPr>
          </a:p>
          <a:p>
            <a:pPr indent="0" lvl="0" marL="0" rtl="0" algn="l">
              <a:spcBef>
                <a:spcPts val="1200"/>
              </a:spcBef>
              <a:spcAft>
                <a:spcPts val="0"/>
              </a:spcAft>
              <a:buNone/>
            </a:pPr>
            <a:r>
              <a:rPr lang="en-GB" sz="1500">
                <a:solidFill>
                  <a:srgbClr val="000000"/>
                </a:solidFill>
                <a:latin typeface="Poppins Medium"/>
                <a:ea typeface="Poppins Medium"/>
                <a:cs typeface="Poppins Medium"/>
                <a:sym typeface="Poppins Medium"/>
              </a:rPr>
              <a:t>Customer Segmentation Analysis for Automobile Bike Company</a:t>
            </a:r>
            <a:endParaRPr sz="1500">
              <a:solidFill>
                <a:srgbClr val="000000"/>
              </a:solidFill>
              <a:latin typeface="Poppins Medium"/>
              <a:ea typeface="Poppins Medium"/>
              <a:cs typeface="Poppins Medium"/>
              <a:sym typeface="Poppins Medium"/>
            </a:endParaRPr>
          </a:p>
          <a:p>
            <a:pPr indent="0" lvl="0" marL="0" rtl="0" algn="l">
              <a:spcBef>
                <a:spcPts val="1200"/>
              </a:spcBef>
              <a:spcAft>
                <a:spcPts val="0"/>
              </a:spcAft>
              <a:buNone/>
            </a:pPr>
            <a:r>
              <a:rPr b="1" lang="en-GB" sz="1500">
                <a:solidFill>
                  <a:srgbClr val="000000"/>
                </a:solidFill>
                <a:latin typeface="Poppins"/>
                <a:ea typeface="Poppins"/>
                <a:cs typeface="Poppins"/>
                <a:sym typeface="Poppins"/>
              </a:rPr>
              <a:t>Objective: </a:t>
            </a:r>
            <a:endParaRPr b="1" sz="1500">
              <a:solidFill>
                <a:srgbClr val="000000"/>
              </a:solidFill>
              <a:latin typeface="Poppins"/>
              <a:ea typeface="Poppins"/>
              <a:cs typeface="Poppins"/>
              <a:sym typeface="Poppins"/>
            </a:endParaRPr>
          </a:p>
          <a:p>
            <a:pPr indent="0" lvl="0" marL="0" rtl="0" algn="l">
              <a:spcBef>
                <a:spcPts val="1200"/>
              </a:spcBef>
              <a:spcAft>
                <a:spcPts val="0"/>
              </a:spcAft>
              <a:buNone/>
            </a:pPr>
            <a:r>
              <a:rPr lang="en-GB" sz="1500">
                <a:solidFill>
                  <a:srgbClr val="000000"/>
                </a:solidFill>
                <a:latin typeface="Poppins Medium"/>
                <a:ea typeface="Poppins Medium"/>
                <a:cs typeface="Poppins Medium"/>
                <a:sym typeface="Poppins Medium"/>
              </a:rPr>
              <a:t>Enhancing marketing strategies and sales through data-driven insights.</a:t>
            </a:r>
            <a:endParaRPr sz="1500">
              <a:solidFill>
                <a:srgbClr val="000000"/>
              </a:solidFill>
              <a:latin typeface="Poppins Medium"/>
              <a:ea typeface="Poppins Medium"/>
              <a:cs typeface="Poppins Medium"/>
              <a:sym typeface="Poppins Medium"/>
            </a:endParaRPr>
          </a:p>
          <a:p>
            <a:pPr indent="0" lvl="0" marL="0" rtl="0" algn="l">
              <a:spcBef>
                <a:spcPts val="1200"/>
              </a:spcBef>
              <a:spcAft>
                <a:spcPts val="0"/>
              </a:spcAft>
              <a:buNone/>
            </a:pPr>
            <a:r>
              <a:rPr b="1" lang="en-GB" sz="1500">
                <a:solidFill>
                  <a:srgbClr val="000000"/>
                </a:solidFill>
                <a:latin typeface="Poppins"/>
                <a:ea typeface="Poppins"/>
                <a:cs typeface="Poppins"/>
                <a:sym typeface="Poppins"/>
              </a:rPr>
              <a:t>Importance: </a:t>
            </a:r>
            <a:endParaRPr b="1" sz="1500">
              <a:solidFill>
                <a:srgbClr val="000000"/>
              </a:solidFill>
              <a:latin typeface="Poppins"/>
              <a:ea typeface="Poppins"/>
              <a:cs typeface="Poppins"/>
              <a:sym typeface="Poppins"/>
            </a:endParaRPr>
          </a:p>
          <a:p>
            <a:pPr indent="0" lvl="0" marL="0" rtl="0" algn="l">
              <a:spcBef>
                <a:spcPts val="1200"/>
              </a:spcBef>
              <a:spcAft>
                <a:spcPts val="0"/>
              </a:spcAft>
              <a:buNone/>
            </a:pPr>
            <a:r>
              <a:rPr lang="en-GB" sz="1500">
                <a:solidFill>
                  <a:srgbClr val="000000"/>
                </a:solidFill>
                <a:latin typeface="Poppins Medium"/>
                <a:ea typeface="Poppins Medium"/>
                <a:cs typeface="Poppins Medium"/>
                <a:sym typeface="Poppins Medium"/>
              </a:rPr>
              <a:t>Understanding customer behavior to optimize business decisions.</a:t>
            </a:r>
            <a:endParaRPr sz="1500">
              <a:solidFill>
                <a:srgbClr val="000000"/>
              </a:solidFill>
              <a:latin typeface="Poppins Medium"/>
              <a:ea typeface="Poppins Medium"/>
              <a:cs typeface="Poppins Medium"/>
              <a:sym typeface="Poppins Medium"/>
            </a:endParaRPr>
          </a:p>
          <a:p>
            <a:pPr indent="0" lvl="0" marL="0" rtl="0" algn="l">
              <a:spcBef>
                <a:spcPts val="1200"/>
              </a:spcBef>
              <a:spcAft>
                <a:spcPts val="1200"/>
              </a:spcAft>
              <a:buNone/>
            </a:pPr>
            <a:r>
              <a:t/>
            </a:r>
            <a:endParaRPr sz="2200">
              <a:latin typeface="Poppins SemiBold"/>
              <a:ea typeface="Poppins SemiBold"/>
              <a:cs typeface="Poppins SemiBold"/>
              <a:sym typeface="Poppins SemiBo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2"/>
          <p:cNvSpPr txBox="1"/>
          <p:nvPr>
            <p:ph type="title"/>
          </p:nvPr>
        </p:nvSpPr>
        <p:spPr>
          <a:xfrm>
            <a:off x="241675" y="1556400"/>
            <a:ext cx="8520600" cy="203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10000">
                <a:latin typeface="Poppins Black"/>
                <a:ea typeface="Poppins Black"/>
                <a:cs typeface="Poppins Black"/>
                <a:sym typeface="Poppins Black"/>
              </a:rPr>
              <a:t>Thank You.</a:t>
            </a:r>
            <a:endParaRPr sz="10000">
              <a:latin typeface="Poppins Black"/>
              <a:ea typeface="Poppins Black"/>
              <a:cs typeface="Poppins Black"/>
              <a:sym typeface="Poppins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311700" y="193850"/>
            <a:ext cx="8520600" cy="456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8">
                <a:solidFill>
                  <a:srgbClr val="000000"/>
                </a:solidFill>
                <a:latin typeface="Poppins"/>
                <a:ea typeface="Poppins"/>
                <a:cs typeface="Poppins"/>
                <a:sym typeface="Poppins"/>
              </a:rPr>
              <a:t>Project Description: </a:t>
            </a:r>
            <a:endParaRPr b="1" sz="1608">
              <a:solidFill>
                <a:srgbClr val="000000"/>
              </a:solidFill>
              <a:latin typeface="Poppins"/>
              <a:ea typeface="Poppins"/>
              <a:cs typeface="Poppins"/>
              <a:sym typeface="Poppins"/>
            </a:endParaRPr>
          </a:p>
          <a:p>
            <a:pPr indent="0" lvl="0" marL="0" rtl="0" algn="l">
              <a:spcBef>
                <a:spcPts val="1200"/>
              </a:spcBef>
              <a:spcAft>
                <a:spcPts val="0"/>
              </a:spcAft>
              <a:buNone/>
            </a:pPr>
            <a:r>
              <a:rPr lang="en-GB" sz="1400">
                <a:solidFill>
                  <a:srgbClr val="000000"/>
                </a:solidFill>
                <a:latin typeface="Poppins Medium"/>
                <a:ea typeface="Poppins Medium"/>
                <a:cs typeface="Poppins Medium"/>
                <a:sym typeface="Poppins Medium"/>
              </a:rPr>
              <a:t>The project focuses on conducting a Customer Segmentation Analysis for the Automobile Bike Company. Customer segmentation involves dividing customers into groups based on shared characteristics such as purchasing behavior, demographics, and preferences. By analyzing these segments, businesses can tailor their marketing strategies and improve customer engagement effectively.</a:t>
            </a:r>
            <a:endParaRPr sz="1400">
              <a:solidFill>
                <a:srgbClr val="000000"/>
              </a:solidFill>
              <a:latin typeface="Poppins Medium"/>
              <a:ea typeface="Poppins Medium"/>
              <a:cs typeface="Poppins Medium"/>
              <a:sym typeface="Poppins Medium"/>
            </a:endParaRPr>
          </a:p>
          <a:p>
            <a:pPr indent="0" lvl="0" marL="0" rtl="0" algn="l">
              <a:spcBef>
                <a:spcPts val="1200"/>
              </a:spcBef>
              <a:spcAft>
                <a:spcPts val="0"/>
              </a:spcAft>
              <a:buNone/>
            </a:pPr>
            <a:r>
              <a:t/>
            </a:r>
            <a:endParaRPr sz="100">
              <a:solidFill>
                <a:srgbClr val="000000"/>
              </a:solidFill>
              <a:latin typeface="Poppins Medium"/>
              <a:ea typeface="Poppins Medium"/>
              <a:cs typeface="Poppins Medium"/>
              <a:sym typeface="Poppins Medium"/>
            </a:endParaRPr>
          </a:p>
          <a:p>
            <a:pPr indent="0" lvl="0" marL="0" rtl="0" algn="l">
              <a:spcBef>
                <a:spcPts val="1200"/>
              </a:spcBef>
              <a:spcAft>
                <a:spcPts val="0"/>
              </a:spcAft>
              <a:buNone/>
            </a:pPr>
            <a:r>
              <a:rPr b="1" lang="en-GB" sz="1608">
                <a:solidFill>
                  <a:srgbClr val="000000"/>
                </a:solidFill>
                <a:latin typeface="Poppins"/>
                <a:ea typeface="Poppins"/>
                <a:cs typeface="Poppins"/>
                <a:sym typeface="Poppins"/>
              </a:rPr>
              <a:t>Goal of the Project</a:t>
            </a:r>
            <a:endParaRPr b="1" sz="1608">
              <a:solidFill>
                <a:srgbClr val="000000"/>
              </a:solidFill>
              <a:latin typeface="Poppins"/>
              <a:ea typeface="Poppins"/>
              <a:cs typeface="Poppins"/>
              <a:sym typeface="Poppins"/>
            </a:endParaRPr>
          </a:p>
          <a:p>
            <a:pPr indent="0" lvl="0" marL="0" rtl="0" algn="l">
              <a:spcBef>
                <a:spcPts val="1200"/>
              </a:spcBef>
              <a:spcAft>
                <a:spcPts val="0"/>
              </a:spcAft>
              <a:buNone/>
            </a:pPr>
            <a:r>
              <a:rPr lang="en-GB" sz="1200">
                <a:solidFill>
                  <a:srgbClr val="0D1117"/>
                </a:solidFill>
                <a:highlight>
                  <a:schemeClr val="lt1"/>
                </a:highlight>
                <a:latin typeface="Poppins Medium"/>
                <a:ea typeface="Poppins Medium"/>
                <a:cs typeface="Poppins Medium"/>
                <a:sym typeface="Poppins Medium"/>
              </a:rPr>
              <a:t>The purpose of this project is to conduct a Customer Segmentation Analysis for an Automobile bike Company. Customer segmentation is performed by developing a RFM Model. RFM (Recency, Frequency, Monetary) analysis is a behavior-based approach grouping customers into segments. It groups the customers on the basis of their previous purchase transactions. In this analysis the customer segment was divided into 11 groups. The analysis will help in determining which customers segments should be targeted in order to enhance sales revenue for the company. A Sales Dashboard for Customer            </a:t>
            </a:r>
            <a:endParaRPr sz="1200">
              <a:solidFill>
                <a:srgbClr val="0D1117"/>
              </a:solidFill>
              <a:highlight>
                <a:schemeClr val="lt1"/>
              </a:highlight>
              <a:latin typeface="Poppins Medium"/>
              <a:ea typeface="Poppins Medium"/>
              <a:cs typeface="Poppins Medium"/>
              <a:sym typeface="Poppins Medium"/>
            </a:endParaRPr>
          </a:p>
          <a:p>
            <a:pPr indent="0" lvl="0" marL="0" rtl="0" algn="l">
              <a:spcBef>
                <a:spcPts val="0"/>
              </a:spcBef>
              <a:spcAft>
                <a:spcPts val="0"/>
              </a:spcAft>
              <a:buNone/>
            </a:pPr>
            <a:r>
              <a:rPr lang="en-GB" sz="1200">
                <a:solidFill>
                  <a:srgbClr val="0D1117"/>
                </a:solidFill>
                <a:highlight>
                  <a:schemeClr val="lt1"/>
                </a:highlight>
                <a:latin typeface="Poppins Medium"/>
                <a:ea typeface="Poppins Medium"/>
                <a:cs typeface="Poppins Medium"/>
                <a:sym typeface="Poppins Medium"/>
              </a:rPr>
              <a:t>Segmentation is developed using Tableau and the data quality assessment and                                       analysis is done using Python.</a:t>
            </a:r>
            <a:endParaRPr sz="1200">
              <a:solidFill>
                <a:srgbClr val="0D1117"/>
              </a:solidFill>
              <a:highlight>
                <a:schemeClr val="lt1"/>
              </a:highlight>
              <a:latin typeface="Poppins Medium"/>
              <a:ea typeface="Poppins Medium"/>
              <a:cs typeface="Poppins Medium"/>
              <a:sym typeface="Poppins Medium"/>
            </a:endParaRPr>
          </a:p>
          <a:p>
            <a:pPr indent="0" lvl="0" marL="0" rtl="0" algn="l">
              <a:spcBef>
                <a:spcPts val="0"/>
              </a:spcBef>
              <a:spcAft>
                <a:spcPts val="1200"/>
              </a:spcAft>
              <a:buNone/>
            </a:pPr>
            <a:r>
              <a:t/>
            </a:r>
            <a:endParaRPr sz="1300">
              <a:solidFill>
                <a:srgbClr val="000000"/>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90250" y="526350"/>
            <a:ext cx="5937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Poppins SemiBold"/>
                <a:ea typeface="Poppins SemiBold"/>
                <a:cs typeface="Poppins SemiBold"/>
                <a:sym typeface="Poppins SemiBold"/>
              </a:rPr>
              <a:t>Dataset Overview</a:t>
            </a:r>
            <a:endParaRPr>
              <a:latin typeface="Poppins SemiBold"/>
              <a:ea typeface="Poppins SemiBold"/>
              <a:cs typeface="Poppins SemiBold"/>
              <a:sym typeface="Poppins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Dataset Overview</a:t>
            </a:r>
            <a:endParaRPr>
              <a:latin typeface="Poppins SemiBold"/>
              <a:ea typeface="Poppins SemiBold"/>
              <a:cs typeface="Poppins SemiBold"/>
              <a:sym typeface="Poppins SemiBold"/>
            </a:endParaRPr>
          </a:p>
          <a:p>
            <a:pPr indent="0" lvl="0" marL="0" rtl="0" algn="l">
              <a:spcBef>
                <a:spcPts val="0"/>
              </a:spcBef>
              <a:spcAft>
                <a:spcPts val="0"/>
              </a:spcAft>
              <a:buNone/>
            </a:pPr>
            <a:r>
              <a:t/>
            </a:r>
            <a:endParaRPr>
              <a:latin typeface="Poppins SemiBold"/>
              <a:ea typeface="Poppins SemiBold"/>
              <a:cs typeface="Poppins SemiBold"/>
              <a:sym typeface="Poppins SemiBold"/>
            </a:endParaRPr>
          </a:p>
        </p:txBody>
      </p:sp>
      <p:sp>
        <p:nvSpPr>
          <p:cNvPr id="120" name="Google Shape;120;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300"/>
              </a:spcBef>
              <a:spcAft>
                <a:spcPts val="0"/>
              </a:spcAft>
              <a:buNone/>
            </a:pPr>
            <a:r>
              <a:rPr lang="en-GB" sz="1400">
                <a:solidFill>
                  <a:srgbClr val="000000"/>
                </a:solidFill>
                <a:latin typeface="Poppins Medium"/>
                <a:ea typeface="Poppins Medium"/>
                <a:cs typeface="Poppins Medium"/>
                <a:sym typeface="Poppins Medium"/>
              </a:rPr>
              <a:t>The dataset used in this project encompasses various facets of customer and operational data collected by the Automobile Bike Company. It includes:</a:t>
            </a:r>
            <a:endParaRPr sz="1400">
              <a:solidFill>
                <a:srgbClr val="000000"/>
              </a:solidFill>
              <a:latin typeface="Poppins Medium"/>
              <a:ea typeface="Poppins Medium"/>
              <a:cs typeface="Poppins Medium"/>
              <a:sym typeface="Poppins Medium"/>
            </a:endParaRPr>
          </a:p>
          <a:p>
            <a:pPr indent="-317500" lvl="0" marL="457200" rtl="0" algn="l">
              <a:spcBef>
                <a:spcPts val="1300"/>
              </a:spcBef>
              <a:spcAft>
                <a:spcPts val="0"/>
              </a:spcAft>
              <a:buClr>
                <a:srgbClr val="000000"/>
              </a:buClr>
              <a:buSzPts val="1400"/>
              <a:buFont typeface="Arial"/>
              <a:buChar char="●"/>
            </a:pPr>
            <a:r>
              <a:rPr b="1" lang="en-GB" sz="1400">
                <a:solidFill>
                  <a:srgbClr val="000000"/>
                </a:solidFill>
                <a:latin typeface="Poppins"/>
                <a:ea typeface="Poppins"/>
                <a:cs typeface="Poppins"/>
                <a:sym typeface="Poppins"/>
              </a:rPr>
              <a:t>Sales Records: </a:t>
            </a:r>
            <a:r>
              <a:rPr lang="en-GB" sz="1400">
                <a:solidFill>
                  <a:srgbClr val="000000"/>
                </a:solidFill>
                <a:latin typeface="Poppins Medium"/>
                <a:ea typeface="Poppins Medium"/>
                <a:cs typeface="Poppins Medium"/>
                <a:sym typeface="Poppins Medium"/>
              </a:rPr>
              <a:t>Information about customer purchases, including product details, transaction dates, and purchase amounts.</a:t>
            </a:r>
            <a:endParaRPr sz="1400">
              <a:solidFill>
                <a:srgbClr val="000000"/>
              </a:solidFill>
              <a:latin typeface="Poppins Medium"/>
              <a:ea typeface="Poppins Medium"/>
              <a:cs typeface="Poppins Medium"/>
              <a:sym typeface="Poppins Medium"/>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Poppins"/>
                <a:ea typeface="Poppins"/>
                <a:cs typeface="Poppins"/>
                <a:sym typeface="Poppins"/>
              </a:rPr>
              <a:t>Customer Demographics: </a:t>
            </a:r>
            <a:r>
              <a:rPr lang="en-GB" sz="1400">
                <a:solidFill>
                  <a:srgbClr val="000000"/>
                </a:solidFill>
                <a:latin typeface="Poppins Medium"/>
                <a:ea typeface="Poppins Medium"/>
                <a:cs typeface="Poppins Medium"/>
                <a:sym typeface="Poppins Medium"/>
              </a:rPr>
              <a:t>Data such as age, gender, occupation, and income levels of customers.</a:t>
            </a:r>
            <a:endParaRPr sz="1400">
              <a:solidFill>
                <a:srgbClr val="000000"/>
              </a:solidFill>
              <a:latin typeface="Poppins Medium"/>
              <a:ea typeface="Poppins Medium"/>
              <a:cs typeface="Poppins Medium"/>
              <a:sym typeface="Poppins Medium"/>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Poppins"/>
                <a:ea typeface="Poppins"/>
                <a:cs typeface="Poppins"/>
                <a:sym typeface="Poppins"/>
              </a:rPr>
              <a:t>Transaction Histories: </a:t>
            </a:r>
            <a:r>
              <a:rPr lang="en-GB" sz="1400">
                <a:solidFill>
                  <a:srgbClr val="000000"/>
                </a:solidFill>
                <a:latin typeface="Poppins Medium"/>
                <a:ea typeface="Poppins Medium"/>
                <a:cs typeface="Poppins Medium"/>
                <a:sym typeface="Poppins Medium"/>
              </a:rPr>
              <a:t>Records detailing the frequency and types of transactions made by each customer over a specified period.</a:t>
            </a:r>
            <a:endParaRPr sz="1400">
              <a:solidFill>
                <a:srgbClr val="000000"/>
              </a:solidFill>
              <a:latin typeface="Poppins Medium"/>
              <a:ea typeface="Poppins Medium"/>
              <a:cs typeface="Poppins Medium"/>
              <a:sym typeface="Poppins Medium"/>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Poppins"/>
                <a:ea typeface="Poppins"/>
                <a:cs typeface="Poppins"/>
                <a:sym typeface="Poppins"/>
              </a:rPr>
              <a:t>Customer Addresses:</a:t>
            </a:r>
            <a:r>
              <a:rPr lang="en-GB" sz="1400">
                <a:solidFill>
                  <a:srgbClr val="000000"/>
                </a:solidFill>
                <a:latin typeface="Poppins Medium"/>
                <a:ea typeface="Poppins Medium"/>
                <a:cs typeface="Poppins Medium"/>
                <a:sym typeface="Poppins Medium"/>
              </a:rPr>
              <a:t> Geographic information including state or region, which can provide insights into regional preferences and behaviors.</a:t>
            </a:r>
            <a:endParaRPr>
              <a:solidFill>
                <a:srgbClr val="000000"/>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Importance of Data Cleaning and Preparation</a:t>
            </a:r>
            <a:endParaRPr>
              <a:latin typeface="Poppins SemiBold"/>
              <a:ea typeface="Poppins SemiBold"/>
              <a:cs typeface="Poppins SemiBold"/>
              <a:sym typeface="Poppins SemiBold"/>
            </a:endParaRPr>
          </a:p>
          <a:p>
            <a:pPr indent="0" lvl="0" marL="0" rtl="0" algn="l">
              <a:spcBef>
                <a:spcPts val="0"/>
              </a:spcBef>
              <a:spcAft>
                <a:spcPts val="0"/>
              </a:spcAft>
              <a:buNone/>
            </a:pPr>
            <a:r>
              <a:t/>
            </a:r>
            <a:endParaRPr>
              <a:latin typeface="Poppins SemiBold"/>
              <a:ea typeface="Poppins SemiBold"/>
              <a:cs typeface="Poppins SemiBold"/>
              <a:sym typeface="Poppins SemiBold"/>
            </a:endParaRPr>
          </a:p>
        </p:txBody>
      </p:sp>
      <p:sp>
        <p:nvSpPr>
          <p:cNvPr id="126" name="Google Shape;126;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300"/>
              </a:spcBef>
              <a:spcAft>
                <a:spcPts val="0"/>
              </a:spcAft>
              <a:buNone/>
            </a:pPr>
            <a:r>
              <a:rPr lang="en-GB" sz="1300">
                <a:solidFill>
                  <a:srgbClr val="000000"/>
                </a:solidFill>
                <a:latin typeface="Poppins Medium"/>
                <a:ea typeface="Poppins Medium"/>
                <a:cs typeface="Poppins Medium"/>
                <a:sym typeface="Poppins Medium"/>
              </a:rPr>
              <a:t>Before analysis, the dataset undergoes rigorous cleaning and preparation to ensure accuracy and consistency. This process involves:</a:t>
            </a:r>
            <a:endParaRPr sz="1300">
              <a:solidFill>
                <a:srgbClr val="000000"/>
              </a:solidFill>
              <a:latin typeface="Poppins Medium"/>
              <a:ea typeface="Poppins Medium"/>
              <a:cs typeface="Poppins Medium"/>
              <a:sym typeface="Poppins Medium"/>
            </a:endParaRPr>
          </a:p>
          <a:p>
            <a:pPr indent="-311150" lvl="0" marL="457200" rtl="0" algn="l">
              <a:spcBef>
                <a:spcPts val="1300"/>
              </a:spcBef>
              <a:spcAft>
                <a:spcPts val="0"/>
              </a:spcAft>
              <a:buClr>
                <a:srgbClr val="000000"/>
              </a:buClr>
              <a:buSzPts val="1300"/>
              <a:buFont typeface="Arial"/>
              <a:buChar char="●"/>
            </a:pPr>
            <a:r>
              <a:rPr b="1" lang="en-GB" sz="1300">
                <a:solidFill>
                  <a:srgbClr val="000000"/>
                </a:solidFill>
                <a:latin typeface="Poppins"/>
                <a:ea typeface="Poppins"/>
                <a:cs typeface="Poppins"/>
                <a:sym typeface="Poppins"/>
              </a:rPr>
              <a:t>Handling Missing Values: </a:t>
            </a:r>
            <a:r>
              <a:rPr lang="en-GB" sz="1300">
                <a:solidFill>
                  <a:srgbClr val="000000"/>
                </a:solidFill>
                <a:latin typeface="Poppins Medium"/>
                <a:ea typeface="Poppins Medium"/>
                <a:cs typeface="Poppins Medium"/>
                <a:sym typeface="Poppins Medium"/>
              </a:rPr>
              <a:t>Addressing gaps in the data by either imputing values or removing incomplete records to prevent skewed analysis.</a:t>
            </a:r>
            <a:endParaRPr sz="1300">
              <a:solidFill>
                <a:srgbClr val="000000"/>
              </a:solidFill>
              <a:latin typeface="Poppins Medium"/>
              <a:ea typeface="Poppins Medium"/>
              <a:cs typeface="Poppins Medium"/>
              <a:sym typeface="Poppins Medium"/>
            </a:endParaRPr>
          </a:p>
          <a:p>
            <a:pPr indent="0" lvl="0" marL="457200" rtl="0" algn="l">
              <a:spcBef>
                <a:spcPts val="1300"/>
              </a:spcBef>
              <a:spcAft>
                <a:spcPts val="0"/>
              </a:spcAft>
              <a:buNone/>
            </a:pPr>
            <a:r>
              <a:t/>
            </a:r>
            <a:endParaRPr sz="100">
              <a:solidFill>
                <a:srgbClr val="000000"/>
              </a:solidFill>
              <a:latin typeface="Poppins Medium"/>
              <a:ea typeface="Poppins Medium"/>
              <a:cs typeface="Poppins Medium"/>
              <a:sym typeface="Poppins Medium"/>
            </a:endParaRPr>
          </a:p>
          <a:p>
            <a:pPr indent="-311150" lvl="0" marL="457200" rtl="0" algn="l">
              <a:spcBef>
                <a:spcPts val="1300"/>
              </a:spcBef>
              <a:spcAft>
                <a:spcPts val="0"/>
              </a:spcAft>
              <a:buClr>
                <a:srgbClr val="000000"/>
              </a:buClr>
              <a:buSzPts val="1300"/>
              <a:buFont typeface="Arial"/>
              <a:buChar char="●"/>
            </a:pPr>
            <a:r>
              <a:rPr b="1" lang="en-GB" sz="1300">
                <a:solidFill>
                  <a:srgbClr val="000000"/>
                </a:solidFill>
                <a:latin typeface="Poppins"/>
                <a:ea typeface="Poppins"/>
                <a:cs typeface="Poppins"/>
                <a:sym typeface="Poppins"/>
              </a:rPr>
              <a:t>Standardizing Formats:</a:t>
            </a:r>
            <a:r>
              <a:rPr lang="en-GB" sz="1300">
                <a:solidFill>
                  <a:srgbClr val="000000"/>
                </a:solidFill>
                <a:latin typeface="Poppins Medium"/>
                <a:ea typeface="Poppins Medium"/>
                <a:cs typeface="Poppins Medium"/>
                <a:sym typeface="Poppins Medium"/>
              </a:rPr>
              <a:t> Ensuring uniformity in data formats (e.g., dates, gender categories) to facilitate seamless analysis across different datasets.</a:t>
            </a:r>
            <a:endParaRPr sz="1300">
              <a:solidFill>
                <a:srgbClr val="000000"/>
              </a:solidFill>
              <a:latin typeface="Poppins Medium"/>
              <a:ea typeface="Poppins Medium"/>
              <a:cs typeface="Poppins Medium"/>
              <a:sym typeface="Poppins Medium"/>
            </a:endParaRPr>
          </a:p>
          <a:p>
            <a:pPr indent="0" lvl="0" marL="457200" rtl="0" algn="l">
              <a:spcBef>
                <a:spcPts val="1300"/>
              </a:spcBef>
              <a:spcAft>
                <a:spcPts val="0"/>
              </a:spcAft>
              <a:buNone/>
            </a:pPr>
            <a:r>
              <a:t/>
            </a:r>
            <a:endParaRPr sz="100">
              <a:solidFill>
                <a:srgbClr val="000000"/>
              </a:solidFill>
              <a:latin typeface="Poppins Medium"/>
              <a:ea typeface="Poppins Medium"/>
              <a:cs typeface="Poppins Medium"/>
              <a:sym typeface="Poppins Medium"/>
            </a:endParaRPr>
          </a:p>
          <a:p>
            <a:pPr indent="-311150" lvl="0" marL="457200" rtl="0" algn="l">
              <a:spcBef>
                <a:spcPts val="1300"/>
              </a:spcBef>
              <a:spcAft>
                <a:spcPts val="0"/>
              </a:spcAft>
              <a:buClr>
                <a:srgbClr val="000000"/>
              </a:buClr>
              <a:buSzPts val="1300"/>
              <a:buFont typeface="Arial"/>
              <a:buChar char="●"/>
            </a:pPr>
            <a:r>
              <a:rPr b="1" lang="en-GB" sz="1300">
                <a:solidFill>
                  <a:srgbClr val="000000"/>
                </a:solidFill>
                <a:latin typeface="Poppins"/>
                <a:ea typeface="Poppins"/>
                <a:cs typeface="Poppins"/>
                <a:sym typeface="Poppins"/>
              </a:rPr>
              <a:t>Removing Irrelevant Data: </a:t>
            </a:r>
            <a:r>
              <a:rPr lang="en-GB" sz="1300">
                <a:solidFill>
                  <a:srgbClr val="000000"/>
                </a:solidFill>
                <a:latin typeface="Poppins Medium"/>
                <a:ea typeface="Poppins Medium"/>
                <a:cs typeface="Poppins Medium"/>
                <a:sym typeface="Poppins Medium"/>
              </a:rPr>
              <a:t>Eliminating unnecessary or redundant information that does not contribute to the analysis objectives.</a:t>
            </a:r>
            <a:endParaRPr sz="1600">
              <a:solidFill>
                <a:srgbClr val="000000"/>
              </a:solidFill>
              <a:latin typeface="Poppins Medium"/>
              <a:ea typeface="Poppins Medium"/>
              <a:cs typeface="Poppins Medium"/>
              <a:sym typeface="Poppi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Poppins SemiBold"/>
                <a:ea typeface="Poppins SemiBold"/>
                <a:cs typeface="Poppins SemiBold"/>
                <a:sym typeface="Poppins SemiBold"/>
              </a:rPr>
              <a:t>Role </a:t>
            </a:r>
            <a:r>
              <a:rPr lang="en-GB">
                <a:latin typeface="Poppins SemiBold"/>
                <a:ea typeface="Poppins SemiBold"/>
                <a:cs typeface="Poppins SemiBold"/>
                <a:sym typeface="Poppins SemiBold"/>
              </a:rPr>
              <a:t>of Dataset in Customer Segmentation</a:t>
            </a:r>
            <a:endParaRPr>
              <a:latin typeface="Poppins SemiBold"/>
              <a:ea typeface="Poppins SemiBold"/>
              <a:cs typeface="Poppins SemiBold"/>
              <a:sym typeface="Poppins SemiBold"/>
            </a:endParaRPr>
          </a:p>
          <a:p>
            <a:pPr indent="0" lvl="0" marL="0" rtl="0" algn="l">
              <a:spcBef>
                <a:spcPts val="0"/>
              </a:spcBef>
              <a:spcAft>
                <a:spcPts val="0"/>
              </a:spcAft>
              <a:buNone/>
            </a:pPr>
            <a:r>
              <a:t/>
            </a:r>
            <a:endParaRPr>
              <a:latin typeface="Poppins SemiBold"/>
              <a:ea typeface="Poppins SemiBold"/>
              <a:cs typeface="Poppins SemiBold"/>
              <a:sym typeface="Poppins SemiBold"/>
            </a:endParaRPr>
          </a:p>
        </p:txBody>
      </p:sp>
      <p:sp>
        <p:nvSpPr>
          <p:cNvPr id="132" name="Google Shape;132;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300"/>
              </a:spcBef>
              <a:spcAft>
                <a:spcPts val="1300"/>
              </a:spcAft>
              <a:buNone/>
            </a:pPr>
            <a:r>
              <a:rPr lang="en-GB" sz="1600">
                <a:solidFill>
                  <a:srgbClr val="000000"/>
                </a:solidFill>
                <a:latin typeface="Poppins Medium"/>
                <a:ea typeface="Poppins Medium"/>
                <a:cs typeface="Poppins Medium"/>
                <a:sym typeface="Poppins Medium"/>
              </a:rPr>
              <a:t>The dataset serves as the foundation for customer segmentation analysis. By integrating and analyzing these diverse data points, the project aims to uncover meaningful patterns and insights into customer behavior. These insights will inform segmentation strategies that enable targeted marketing initiatives, personalized customer experiences, and strategic business decisions aimed at maximizing customer satisfaction and business growth.</a:t>
            </a:r>
            <a:endParaRPr sz="1900">
              <a:solidFill>
                <a:srgbClr val="000000"/>
              </a:solidFill>
              <a:latin typeface="Poppins Medium"/>
              <a:ea typeface="Poppins Medium"/>
              <a:cs typeface="Poppins Medium"/>
              <a:sym typeface="Poppins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