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Inter" panose="020B0604020202020204" charset="0"/>
      <p:regular r:id="rId27"/>
      <p:bold r:id="rId28"/>
      <p:italic r:id="rId29"/>
      <p:boldItalic r:id="rId30"/>
    </p:embeddedFont>
    <p:embeddedFont>
      <p:font typeface="Inter Medium" panose="020B0604020202020204" charset="0"/>
      <p:regular r:id="rId31"/>
      <p:bold r:id="rId32"/>
      <p:italic r:id="rId33"/>
      <p:boldItalic r:id="rId34"/>
    </p:embeddedFont>
    <p:embeddedFont>
      <p:font typeface="Inter SemiBold" panose="020B0604020202020204" charset="0"/>
      <p:regular r:id="rId35"/>
      <p:bold r:id="rId36"/>
      <p:italic r:id="rId37"/>
      <p:bold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  <p:embeddedFont>
      <p:font typeface="Roboto Condensed" panose="02000000000000000000" pitchFamily="2" charset="0"/>
      <p:regular r:id="rId43"/>
      <p:bold r:id="rId44"/>
      <p:italic r:id="rId45"/>
      <p:boldItalic r:id="rId46"/>
    </p:embeddedFont>
    <p:embeddedFont>
      <p:font typeface="Roboto Condensed Light" panose="02000000000000000000" pitchFamily="2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gVIVrP3u1sA04Jrqg+jMd/LwRz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684db38b19_21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7" name="Google Shape;567;g3684db38b19_21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684db38b19_21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0" name="Google Shape;610;g3684db38b19_21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684db38b19_21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g3684db38b19_21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5" name="Google Shape;66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684db38b19_2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6" name="Google Shape;686;g3684db38b19_2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684db38b19_22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4" name="Google Shape;714;g3684db38b19_22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684db38b19_22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1" name="Google Shape;731;g3684db38b19_22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9" name="Google Shape;74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3684db38b19_2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0" name="Google Shape;770;g3684db38b19_2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684db38b19_2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2" name="Google Shape;792;g3684db38b19_2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3684db38b19_21_2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3" name="Google Shape;813;g3684db38b19_21_2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3684db38b19_21_2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1" name="Google Shape;841;g3684db38b19_21_2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3684db38b19_21_2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7" name="Google Shape;867;g3684db38b19_21_2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3684db38b19_2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6" name="Google Shape;896;g3684db38b19_23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3684db38b19_21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4" name="Google Shape;934;g3684db38b19_21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686802e84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g3686802e84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684db38b19_2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0" name="Google Shape;500;g3684db38b19_2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84db38b19_2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g3684db38b19_2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6" name="Google Shape;54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7" Type="http://schemas.openxmlformats.org/officeDocument/2006/relationships/slide" Target="../slides/slide9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7.xml"/><Relationship Id="rId5" Type="http://schemas.openxmlformats.org/officeDocument/2006/relationships/slide" Target="../slides/slide13.xml"/><Relationship Id="rId4" Type="http://schemas.openxmlformats.org/officeDocument/2006/relationships/slide" Target="../slides/slide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84"/>
          <p:cNvSpPr txBox="1">
            <a:spLocks noGrp="1"/>
          </p:cNvSpPr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84"/>
          <p:cNvSpPr txBox="1">
            <a:spLocks noGrp="1"/>
          </p:cNvSpPr>
          <p:nvPr>
            <p:ph type="subTitle" idx="1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8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4" name="Google Shape;64;p89"/>
          <p:cNvSpPr txBox="1">
            <a:spLocks noGrp="1"/>
          </p:cNvSpPr>
          <p:nvPr>
            <p:ph type="title"/>
          </p:nvPr>
        </p:nvSpPr>
        <p:spPr>
          <a:xfrm>
            <a:off x="2033850" y="1385535"/>
            <a:ext cx="5076300" cy="12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9"/>
          <p:cNvSpPr txBox="1">
            <a:spLocks noGrp="1"/>
          </p:cNvSpPr>
          <p:nvPr>
            <p:ph type="subTitle" idx="1"/>
          </p:nvPr>
        </p:nvSpPr>
        <p:spPr>
          <a:xfrm>
            <a:off x="2941800" y="2825535"/>
            <a:ext cx="3260400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9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8" name="Google Shape;68;p90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0"/>
          <p:cNvSpPr txBox="1">
            <a:spLocks noGrp="1"/>
          </p:cNvSpPr>
          <p:nvPr>
            <p:ph type="subTitle" idx="1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0"/>
          <p:cNvSpPr txBox="1">
            <a:spLocks noGrp="1"/>
          </p:cNvSpPr>
          <p:nvPr>
            <p:ph type="title" idx="2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cxnSp>
        <p:nvCxnSpPr>
          <p:cNvPr id="71" name="Google Shape;71;p90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4" name="Google Shape;74;p91"/>
          <p:cNvSpPr txBox="1">
            <a:spLocks noGrp="1"/>
          </p:cNvSpPr>
          <p:nvPr>
            <p:ph type="title"/>
          </p:nvPr>
        </p:nvSpPr>
        <p:spPr>
          <a:xfrm>
            <a:off x="720000" y="23901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5" name="Google Shape;75;p91"/>
          <p:cNvSpPr txBox="1">
            <a:spLocks noGrp="1"/>
          </p:cNvSpPr>
          <p:nvPr>
            <p:ph type="subTitle" idx="1"/>
          </p:nvPr>
        </p:nvSpPr>
        <p:spPr>
          <a:xfrm>
            <a:off x="720000" y="2765475"/>
            <a:ext cx="2336400" cy="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1"/>
          <p:cNvSpPr txBox="1">
            <a:spLocks noGrp="1"/>
          </p:cNvSpPr>
          <p:nvPr>
            <p:ph type="title" idx="2"/>
          </p:nvPr>
        </p:nvSpPr>
        <p:spPr>
          <a:xfrm>
            <a:off x="3403800" y="23901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subTitle" idx="3"/>
          </p:nvPr>
        </p:nvSpPr>
        <p:spPr>
          <a:xfrm>
            <a:off x="3403800" y="2765475"/>
            <a:ext cx="2336400" cy="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1"/>
          <p:cNvSpPr txBox="1">
            <a:spLocks noGrp="1"/>
          </p:cNvSpPr>
          <p:nvPr>
            <p:ph type="title" idx="4"/>
          </p:nvPr>
        </p:nvSpPr>
        <p:spPr>
          <a:xfrm>
            <a:off x="6087600" y="23901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" name="Google Shape;79;p91"/>
          <p:cNvSpPr txBox="1">
            <a:spLocks noGrp="1"/>
          </p:cNvSpPr>
          <p:nvPr>
            <p:ph type="subTitle" idx="5"/>
          </p:nvPr>
        </p:nvSpPr>
        <p:spPr>
          <a:xfrm>
            <a:off x="6087600" y="2765475"/>
            <a:ext cx="2336400" cy="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1"/>
          <p:cNvSpPr txBox="1">
            <a:spLocks noGrp="1"/>
          </p:cNvSpPr>
          <p:nvPr>
            <p:ph type="title" idx="6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81" name="Google Shape;81;p91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4" name="Google Shape;84;p92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2"/>
          <p:cNvSpPr txBox="1">
            <a:spLocks noGrp="1"/>
          </p:cNvSpPr>
          <p:nvPr>
            <p:ph type="title" idx="2"/>
          </p:nvPr>
        </p:nvSpPr>
        <p:spPr>
          <a:xfrm>
            <a:off x="2054375" y="1602600"/>
            <a:ext cx="2451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" name="Google Shape;86;p92"/>
          <p:cNvSpPr txBox="1">
            <a:spLocks noGrp="1"/>
          </p:cNvSpPr>
          <p:nvPr>
            <p:ph type="subTitle" idx="1"/>
          </p:nvPr>
        </p:nvSpPr>
        <p:spPr>
          <a:xfrm>
            <a:off x="2054375" y="2112925"/>
            <a:ext cx="2451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2"/>
          <p:cNvSpPr txBox="1">
            <a:spLocks noGrp="1"/>
          </p:cNvSpPr>
          <p:nvPr>
            <p:ph type="title" idx="3"/>
          </p:nvPr>
        </p:nvSpPr>
        <p:spPr>
          <a:xfrm>
            <a:off x="2054375" y="2883600"/>
            <a:ext cx="2451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8" name="Google Shape;88;p92"/>
          <p:cNvSpPr txBox="1">
            <a:spLocks noGrp="1"/>
          </p:cNvSpPr>
          <p:nvPr>
            <p:ph type="subTitle" idx="4"/>
          </p:nvPr>
        </p:nvSpPr>
        <p:spPr>
          <a:xfrm>
            <a:off x="2054375" y="3393925"/>
            <a:ext cx="2451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92"/>
          <p:cNvSpPr txBox="1">
            <a:spLocks noGrp="1"/>
          </p:cNvSpPr>
          <p:nvPr>
            <p:ph type="title" idx="5"/>
          </p:nvPr>
        </p:nvSpPr>
        <p:spPr>
          <a:xfrm>
            <a:off x="5972750" y="1602600"/>
            <a:ext cx="2451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" name="Google Shape;90;p92"/>
          <p:cNvSpPr txBox="1">
            <a:spLocks noGrp="1"/>
          </p:cNvSpPr>
          <p:nvPr>
            <p:ph type="subTitle" idx="6"/>
          </p:nvPr>
        </p:nvSpPr>
        <p:spPr>
          <a:xfrm>
            <a:off x="5972750" y="2112925"/>
            <a:ext cx="2451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92"/>
          <p:cNvSpPr txBox="1">
            <a:spLocks noGrp="1"/>
          </p:cNvSpPr>
          <p:nvPr>
            <p:ph type="title" idx="7"/>
          </p:nvPr>
        </p:nvSpPr>
        <p:spPr>
          <a:xfrm>
            <a:off x="5972750" y="2883600"/>
            <a:ext cx="2451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" name="Google Shape;92;p92"/>
          <p:cNvSpPr txBox="1">
            <a:spLocks noGrp="1"/>
          </p:cNvSpPr>
          <p:nvPr>
            <p:ph type="subTitle" idx="8"/>
          </p:nvPr>
        </p:nvSpPr>
        <p:spPr>
          <a:xfrm>
            <a:off x="5972750" y="3393925"/>
            <a:ext cx="2451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3" name="Google Shape;93;p92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6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6" name="Google Shape;96;p93"/>
          <p:cNvSpPr txBox="1">
            <a:spLocks noGrp="1"/>
          </p:cNvSpPr>
          <p:nvPr>
            <p:ph type="title"/>
          </p:nvPr>
        </p:nvSpPr>
        <p:spPr>
          <a:xfrm>
            <a:off x="613625" y="1184275"/>
            <a:ext cx="4250700" cy="14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5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3"/>
          <p:cNvSpPr txBox="1">
            <a:spLocks noGrp="1"/>
          </p:cNvSpPr>
          <p:nvPr>
            <p:ph type="subTitle" idx="1"/>
          </p:nvPr>
        </p:nvSpPr>
        <p:spPr>
          <a:xfrm>
            <a:off x="613550" y="2661350"/>
            <a:ext cx="4250700" cy="12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0" name="Google Shape;100;p95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95"/>
          <p:cNvSpPr txBox="1">
            <a:spLocks noGrp="1"/>
          </p:cNvSpPr>
          <p:nvPr>
            <p:ph type="subTitle" idx="1"/>
          </p:nvPr>
        </p:nvSpPr>
        <p:spPr>
          <a:xfrm>
            <a:off x="2858836" y="1824325"/>
            <a:ext cx="18747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2" name="Google Shape;102;p95"/>
          <p:cNvSpPr txBox="1">
            <a:spLocks noGrp="1"/>
          </p:cNvSpPr>
          <p:nvPr>
            <p:ph type="subTitle" idx="2"/>
          </p:nvPr>
        </p:nvSpPr>
        <p:spPr>
          <a:xfrm>
            <a:off x="4927862" y="1824325"/>
            <a:ext cx="18747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03" name="Google Shape;103;p95"/>
          <p:cNvSpPr txBox="1">
            <a:spLocks noGrp="1"/>
          </p:cNvSpPr>
          <p:nvPr>
            <p:ph type="subTitle" idx="3"/>
          </p:nvPr>
        </p:nvSpPr>
        <p:spPr>
          <a:xfrm>
            <a:off x="2858825" y="2219775"/>
            <a:ext cx="1874700" cy="11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4" name="Google Shape;104;p95"/>
          <p:cNvSpPr txBox="1">
            <a:spLocks noGrp="1"/>
          </p:cNvSpPr>
          <p:nvPr>
            <p:ph type="subTitle" idx="4"/>
          </p:nvPr>
        </p:nvSpPr>
        <p:spPr>
          <a:xfrm>
            <a:off x="4927867" y="2219775"/>
            <a:ext cx="1874700" cy="11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05" name="Google Shape;105;p95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8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8" name="Google Shape;108;p96"/>
          <p:cNvSpPr txBox="1">
            <a:spLocks noGrp="1"/>
          </p:cNvSpPr>
          <p:nvPr>
            <p:ph type="title"/>
          </p:nvPr>
        </p:nvSpPr>
        <p:spPr>
          <a:xfrm>
            <a:off x="2150700" y="1466075"/>
            <a:ext cx="61017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9" name="Google Shape;109;p96"/>
          <p:cNvSpPr txBox="1">
            <a:spLocks noGrp="1"/>
          </p:cNvSpPr>
          <p:nvPr>
            <p:ph type="subTitle" idx="1"/>
          </p:nvPr>
        </p:nvSpPr>
        <p:spPr>
          <a:xfrm>
            <a:off x="2150700" y="1814075"/>
            <a:ext cx="61017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96"/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11" name="Google Shape;111;p96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96"/>
          <p:cNvSpPr txBox="1">
            <a:spLocks noGrp="1"/>
          </p:cNvSpPr>
          <p:nvPr>
            <p:ph type="title" idx="3"/>
          </p:nvPr>
        </p:nvSpPr>
        <p:spPr>
          <a:xfrm>
            <a:off x="2150700" y="2428375"/>
            <a:ext cx="61017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96"/>
          <p:cNvSpPr txBox="1">
            <a:spLocks noGrp="1"/>
          </p:cNvSpPr>
          <p:nvPr>
            <p:ph type="subTitle" idx="4"/>
          </p:nvPr>
        </p:nvSpPr>
        <p:spPr>
          <a:xfrm>
            <a:off x="2150700" y="2776375"/>
            <a:ext cx="61017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96"/>
          <p:cNvSpPr txBox="1">
            <a:spLocks noGrp="1"/>
          </p:cNvSpPr>
          <p:nvPr>
            <p:ph type="title" idx="5"/>
          </p:nvPr>
        </p:nvSpPr>
        <p:spPr>
          <a:xfrm>
            <a:off x="2150700" y="3390675"/>
            <a:ext cx="61017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96"/>
          <p:cNvSpPr txBox="1">
            <a:spLocks noGrp="1"/>
          </p:cNvSpPr>
          <p:nvPr>
            <p:ph type="subTitle" idx="6"/>
          </p:nvPr>
        </p:nvSpPr>
        <p:spPr>
          <a:xfrm>
            <a:off x="2150700" y="3738675"/>
            <a:ext cx="61017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8" name="Google Shape;118;p97"/>
          <p:cNvSpPr txBox="1">
            <a:spLocks noGrp="1"/>
          </p:cNvSpPr>
          <p:nvPr>
            <p:ph type="title"/>
          </p:nvPr>
        </p:nvSpPr>
        <p:spPr>
          <a:xfrm>
            <a:off x="1525250" y="1686750"/>
            <a:ext cx="3598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9" name="Google Shape;119;p97"/>
          <p:cNvSpPr txBox="1">
            <a:spLocks noGrp="1"/>
          </p:cNvSpPr>
          <p:nvPr>
            <p:ph type="subTitle" idx="1"/>
          </p:nvPr>
        </p:nvSpPr>
        <p:spPr>
          <a:xfrm>
            <a:off x="1525250" y="2062060"/>
            <a:ext cx="35985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97"/>
          <p:cNvSpPr txBox="1">
            <a:spLocks noGrp="1"/>
          </p:cNvSpPr>
          <p:nvPr>
            <p:ph type="title" idx="2"/>
          </p:nvPr>
        </p:nvSpPr>
        <p:spPr>
          <a:xfrm>
            <a:off x="1525250" y="2934565"/>
            <a:ext cx="3598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1" name="Google Shape;121;p97"/>
          <p:cNvSpPr txBox="1">
            <a:spLocks noGrp="1"/>
          </p:cNvSpPr>
          <p:nvPr>
            <p:ph type="subTitle" idx="3"/>
          </p:nvPr>
        </p:nvSpPr>
        <p:spPr>
          <a:xfrm>
            <a:off x="1525250" y="3309875"/>
            <a:ext cx="35985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97"/>
          <p:cNvSpPr txBox="1">
            <a:spLocks noGrp="1"/>
          </p:cNvSpPr>
          <p:nvPr>
            <p:ph type="title" idx="4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3" name="Google Shape;123;p97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6" name="Google Shape;126;p98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8"/>
          <p:cNvSpPr txBox="1">
            <a:spLocks noGrp="1"/>
          </p:cNvSpPr>
          <p:nvPr>
            <p:ph type="title" idx="2"/>
          </p:nvPr>
        </p:nvSpPr>
        <p:spPr>
          <a:xfrm>
            <a:off x="2543218" y="1805050"/>
            <a:ext cx="18465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8" name="Google Shape;128;p98"/>
          <p:cNvSpPr txBox="1">
            <a:spLocks noGrp="1"/>
          </p:cNvSpPr>
          <p:nvPr>
            <p:ph type="subTitle" idx="1"/>
          </p:nvPr>
        </p:nvSpPr>
        <p:spPr>
          <a:xfrm>
            <a:off x="2543218" y="2189125"/>
            <a:ext cx="1846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98"/>
          <p:cNvSpPr txBox="1">
            <a:spLocks noGrp="1"/>
          </p:cNvSpPr>
          <p:nvPr>
            <p:ph type="title" idx="3"/>
          </p:nvPr>
        </p:nvSpPr>
        <p:spPr>
          <a:xfrm>
            <a:off x="5242518" y="1805050"/>
            <a:ext cx="18465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0" name="Google Shape;130;p98"/>
          <p:cNvSpPr txBox="1">
            <a:spLocks noGrp="1"/>
          </p:cNvSpPr>
          <p:nvPr>
            <p:ph type="subTitle" idx="4"/>
          </p:nvPr>
        </p:nvSpPr>
        <p:spPr>
          <a:xfrm>
            <a:off x="5242518" y="2189125"/>
            <a:ext cx="1846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98"/>
          <p:cNvSpPr txBox="1">
            <a:spLocks noGrp="1"/>
          </p:cNvSpPr>
          <p:nvPr>
            <p:ph type="title" idx="5"/>
          </p:nvPr>
        </p:nvSpPr>
        <p:spPr>
          <a:xfrm>
            <a:off x="1346022" y="3173867"/>
            <a:ext cx="18465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98"/>
          <p:cNvSpPr txBox="1">
            <a:spLocks noGrp="1"/>
          </p:cNvSpPr>
          <p:nvPr>
            <p:ph type="subTitle" idx="6"/>
          </p:nvPr>
        </p:nvSpPr>
        <p:spPr>
          <a:xfrm>
            <a:off x="1346022" y="3536279"/>
            <a:ext cx="1846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98"/>
          <p:cNvSpPr txBox="1">
            <a:spLocks noGrp="1"/>
          </p:cNvSpPr>
          <p:nvPr>
            <p:ph type="title" idx="7"/>
          </p:nvPr>
        </p:nvSpPr>
        <p:spPr>
          <a:xfrm>
            <a:off x="3892922" y="3173867"/>
            <a:ext cx="18465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" name="Google Shape;134;p98"/>
          <p:cNvSpPr txBox="1">
            <a:spLocks noGrp="1"/>
          </p:cNvSpPr>
          <p:nvPr>
            <p:ph type="subTitle" idx="8"/>
          </p:nvPr>
        </p:nvSpPr>
        <p:spPr>
          <a:xfrm>
            <a:off x="3892922" y="3536279"/>
            <a:ext cx="1846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98"/>
          <p:cNvSpPr txBox="1">
            <a:spLocks noGrp="1"/>
          </p:cNvSpPr>
          <p:nvPr>
            <p:ph type="title" idx="9"/>
          </p:nvPr>
        </p:nvSpPr>
        <p:spPr>
          <a:xfrm>
            <a:off x="6439822" y="3173867"/>
            <a:ext cx="18465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6" name="Google Shape;136;p98"/>
          <p:cNvSpPr txBox="1">
            <a:spLocks noGrp="1"/>
          </p:cNvSpPr>
          <p:nvPr>
            <p:ph type="subTitle" idx="13"/>
          </p:nvPr>
        </p:nvSpPr>
        <p:spPr>
          <a:xfrm>
            <a:off x="6439822" y="3536279"/>
            <a:ext cx="1846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7" name="Google Shape;137;p9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0" name="Google Shape;140;p99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41" name="Google Shape;141;p99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" name="Google Shape;14;p86"/>
          <p:cNvSpPr txBox="1">
            <a:spLocks noGrp="1"/>
          </p:cNvSpPr>
          <p:nvPr>
            <p:ph type="title"/>
          </p:nvPr>
        </p:nvSpPr>
        <p:spPr>
          <a:xfrm>
            <a:off x="2357175" y="1336725"/>
            <a:ext cx="1890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" name="Google Shape;15;p86"/>
          <p:cNvSpPr txBox="1">
            <a:spLocks noGrp="1"/>
          </p:cNvSpPr>
          <p:nvPr>
            <p:ph type="subTitle" idx="1"/>
          </p:nvPr>
        </p:nvSpPr>
        <p:spPr>
          <a:xfrm>
            <a:off x="2357125" y="1770850"/>
            <a:ext cx="16650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6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6"/>
          <p:cNvSpPr txBox="1">
            <a:spLocks noGrp="1"/>
          </p:cNvSpPr>
          <p:nvPr>
            <p:ph type="title" idx="3"/>
          </p:nvPr>
        </p:nvSpPr>
        <p:spPr>
          <a:xfrm>
            <a:off x="6260599" y="1336725"/>
            <a:ext cx="1890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" name="Google Shape;18;p86"/>
          <p:cNvSpPr txBox="1">
            <a:spLocks noGrp="1"/>
          </p:cNvSpPr>
          <p:nvPr>
            <p:ph type="subTitle" idx="4"/>
          </p:nvPr>
        </p:nvSpPr>
        <p:spPr>
          <a:xfrm>
            <a:off x="6260550" y="1770850"/>
            <a:ext cx="16650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6"/>
          <p:cNvSpPr txBox="1">
            <a:spLocks noGrp="1"/>
          </p:cNvSpPr>
          <p:nvPr>
            <p:ph type="title" idx="5"/>
          </p:nvPr>
        </p:nvSpPr>
        <p:spPr>
          <a:xfrm>
            <a:off x="2357175" y="2653025"/>
            <a:ext cx="1890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86"/>
          <p:cNvSpPr txBox="1">
            <a:spLocks noGrp="1"/>
          </p:cNvSpPr>
          <p:nvPr>
            <p:ph type="subTitle" idx="6"/>
          </p:nvPr>
        </p:nvSpPr>
        <p:spPr>
          <a:xfrm>
            <a:off x="2357125" y="3087150"/>
            <a:ext cx="16650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6"/>
          <p:cNvSpPr txBox="1">
            <a:spLocks noGrp="1"/>
          </p:cNvSpPr>
          <p:nvPr>
            <p:ph type="title" idx="7"/>
          </p:nvPr>
        </p:nvSpPr>
        <p:spPr>
          <a:xfrm>
            <a:off x="6260599" y="2653025"/>
            <a:ext cx="1890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" name="Google Shape;22;p86"/>
          <p:cNvSpPr txBox="1">
            <a:spLocks noGrp="1"/>
          </p:cNvSpPr>
          <p:nvPr>
            <p:ph type="subTitle" idx="8"/>
          </p:nvPr>
        </p:nvSpPr>
        <p:spPr>
          <a:xfrm>
            <a:off x="6260550" y="3087150"/>
            <a:ext cx="16650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86"/>
          <p:cNvCxnSpPr/>
          <p:nvPr/>
        </p:nvCxnSpPr>
        <p:spPr>
          <a:xfrm>
            <a:off x="518225" y="5303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86"/>
          <p:cNvSpPr txBox="1">
            <a:spLocks noGrp="1"/>
          </p:cNvSpPr>
          <p:nvPr>
            <p:ph type="title" idx="9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86"/>
          <p:cNvSpPr txBox="1">
            <a:spLocks noGrp="1"/>
          </p:cNvSpPr>
          <p:nvPr>
            <p:ph type="title" idx="13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6"/>
          <p:cNvSpPr txBox="1">
            <a:spLocks noGrp="1"/>
          </p:cNvSpPr>
          <p:nvPr>
            <p:ph type="title" idx="14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86"/>
          <p:cNvSpPr txBox="1">
            <a:spLocks noGrp="1"/>
          </p:cNvSpPr>
          <p:nvPr>
            <p:ph type="title" idx="15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4" name="Google Shape;144;p101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45" name="Google Shape;145;p101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2"/>
          <p:cNvSpPr/>
          <p:nvPr/>
        </p:nvSpPr>
        <p:spPr>
          <a:xfrm>
            <a:off x="-16350" y="-40050"/>
            <a:ext cx="9176700" cy="5223600"/>
          </a:xfrm>
          <a:prstGeom prst="rect">
            <a:avLst/>
          </a:prstGeom>
          <a:solidFill>
            <a:schemeClr val="dk1">
              <a:alpha val="4588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02"/>
          <p:cNvSpPr txBox="1">
            <a:spLocks noGrp="1"/>
          </p:cNvSpPr>
          <p:nvPr>
            <p:ph type="title"/>
          </p:nvPr>
        </p:nvSpPr>
        <p:spPr>
          <a:xfrm>
            <a:off x="720000" y="4105275"/>
            <a:ext cx="77040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49" name="Google Shape;149;p102"/>
          <p:cNvCxnSpPr/>
          <p:nvPr/>
        </p:nvCxnSpPr>
        <p:spPr>
          <a:xfrm>
            <a:off x="518225" y="42188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9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3"/>
          <p:cNvSpPr/>
          <p:nvPr/>
        </p:nvSpPr>
        <p:spPr>
          <a:xfrm>
            <a:off x="-16350" y="-40050"/>
            <a:ext cx="9176700" cy="5223600"/>
          </a:xfrm>
          <a:prstGeom prst="rect">
            <a:avLst/>
          </a:prstGeom>
          <a:solidFill>
            <a:srgbClr val="141414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03"/>
          <p:cNvSpPr txBox="1">
            <a:spLocks noGrp="1"/>
          </p:cNvSpPr>
          <p:nvPr>
            <p:ph type="title"/>
          </p:nvPr>
        </p:nvSpPr>
        <p:spPr>
          <a:xfrm>
            <a:off x="602575" y="3604800"/>
            <a:ext cx="3794100" cy="9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3" name="Google Shape;153;p103"/>
          <p:cNvCxnSpPr/>
          <p:nvPr/>
        </p:nvCxnSpPr>
        <p:spPr>
          <a:xfrm>
            <a:off x="518225" y="3738171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6" name="Google Shape;156;p105"/>
          <p:cNvSpPr txBox="1">
            <a:spLocks noGrp="1"/>
          </p:cNvSpPr>
          <p:nvPr>
            <p:ph type="title" hasCustomPrompt="1"/>
          </p:nvPr>
        </p:nvSpPr>
        <p:spPr>
          <a:xfrm>
            <a:off x="1258675" y="1171150"/>
            <a:ext cx="66267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7" name="Google Shape;157;p105"/>
          <p:cNvSpPr txBox="1">
            <a:spLocks noGrp="1"/>
          </p:cNvSpPr>
          <p:nvPr>
            <p:ph type="subTitle" idx="1"/>
          </p:nvPr>
        </p:nvSpPr>
        <p:spPr>
          <a:xfrm>
            <a:off x="1258675" y="3076625"/>
            <a:ext cx="66267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0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0" name="Google Shape;160;p107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07"/>
          <p:cNvSpPr txBox="1">
            <a:spLocks noGrp="1"/>
          </p:cNvSpPr>
          <p:nvPr>
            <p:ph type="body" idx="1"/>
          </p:nvPr>
        </p:nvSpPr>
        <p:spPr>
          <a:xfrm>
            <a:off x="720000" y="1410450"/>
            <a:ext cx="3890100" cy="19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62" name="Google Shape;162;p107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_1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5" name="Google Shape;165;p108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08"/>
          <p:cNvSpPr txBox="1">
            <a:spLocks noGrp="1"/>
          </p:cNvSpPr>
          <p:nvPr>
            <p:ph type="title" idx="2"/>
          </p:nvPr>
        </p:nvSpPr>
        <p:spPr>
          <a:xfrm>
            <a:off x="949450" y="1678800"/>
            <a:ext cx="184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108"/>
          <p:cNvSpPr txBox="1">
            <a:spLocks noGrp="1"/>
          </p:cNvSpPr>
          <p:nvPr>
            <p:ph type="subTitle" idx="1"/>
          </p:nvPr>
        </p:nvSpPr>
        <p:spPr>
          <a:xfrm>
            <a:off x="949450" y="2189125"/>
            <a:ext cx="1846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08"/>
          <p:cNvSpPr txBox="1">
            <a:spLocks noGrp="1"/>
          </p:cNvSpPr>
          <p:nvPr>
            <p:ph type="title" idx="3"/>
          </p:nvPr>
        </p:nvSpPr>
        <p:spPr>
          <a:xfrm>
            <a:off x="3648724" y="1678800"/>
            <a:ext cx="184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108"/>
          <p:cNvSpPr txBox="1">
            <a:spLocks noGrp="1"/>
          </p:cNvSpPr>
          <p:nvPr>
            <p:ph type="subTitle" idx="4"/>
          </p:nvPr>
        </p:nvSpPr>
        <p:spPr>
          <a:xfrm>
            <a:off x="3648724" y="2189125"/>
            <a:ext cx="1846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08"/>
          <p:cNvSpPr txBox="1">
            <a:spLocks noGrp="1"/>
          </p:cNvSpPr>
          <p:nvPr>
            <p:ph type="title" idx="5"/>
          </p:nvPr>
        </p:nvSpPr>
        <p:spPr>
          <a:xfrm>
            <a:off x="949450" y="2959800"/>
            <a:ext cx="184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108"/>
          <p:cNvSpPr txBox="1">
            <a:spLocks noGrp="1"/>
          </p:cNvSpPr>
          <p:nvPr>
            <p:ph type="subTitle" idx="6"/>
          </p:nvPr>
        </p:nvSpPr>
        <p:spPr>
          <a:xfrm>
            <a:off x="949450" y="3470125"/>
            <a:ext cx="1846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08"/>
          <p:cNvSpPr txBox="1">
            <a:spLocks noGrp="1"/>
          </p:cNvSpPr>
          <p:nvPr>
            <p:ph type="title" idx="7"/>
          </p:nvPr>
        </p:nvSpPr>
        <p:spPr>
          <a:xfrm>
            <a:off x="3648724" y="2959800"/>
            <a:ext cx="184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" name="Google Shape;173;p108"/>
          <p:cNvSpPr txBox="1">
            <a:spLocks noGrp="1"/>
          </p:cNvSpPr>
          <p:nvPr>
            <p:ph type="subTitle" idx="8"/>
          </p:nvPr>
        </p:nvSpPr>
        <p:spPr>
          <a:xfrm>
            <a:off x="3648724" y="3470125"/>
            <a:ext cx="1846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08"/>
          <p:cNvSpPr txBox="1">
            <a:spLocks noGrp="1"/>
          </p:cNvSpPr>
          <p:nvPr>
            <p:ph type="title" idx="9"/>
          </p:nvPr>
        </p:nvSpPr>
        <p:spPr>
          <a:xfrm>
            <a:off x="6348050" y="1678800"/>
            <a:ext cx="184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5" name="Google Shape;175;p108"/>
          <p:cNvSpPr txBox="1">
            <a:spLocks noGrp="1"/>
          </p:cNvSpPr>
          <p:nvPr>
            <p:ph type="subTitle" idx="13"/>
          </p:nvPr>
        </p:nvSpPr>
        <p:spPr>
          <a:xfrm>
            <a:off x="6348050" y="2189125"/>
            <a:ext cx="1846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08"/>
          <p:cNvSpPr txBox="1">
            <a:spLocks noGrp="1"/>
          </p:cNvSpPr>
          <p:nvPr>
            <p:ph type="title" idx="14"/>
          </p:nvPr>
        </p:nvSpPr>
        <p:spPr>
          <a:xfrm>
            <a:off x="6348050" y="2959800"/>
            <a:ext cx="1846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7" name="Google Shape;177;p108"/>
          <p:cNvSpPr txBox="1">
            <a:spLocks noGrp="1"/>
          </p:cNvSpPr>
          <p:nvPr>
            <p:ph type="subTitle" idx="15"/>
          </p:nvPr>
        </p:nvSpPr>
        <p:spPr>
          <a:xfrm>
            <a:off x="6348050" y="3470125"/>
            <a:ext cx="1846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8" name="Google Shape;178;p10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1" name="Google Shape;181;p109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09"/>
          <p:cNvSpPr txBox="1">
            <a:spLocks noGrp="1"/>
          </p:cNvSpPr>
          <p:nvPr>
            <p:ph type="subTitle" idx="1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09"/>
          <p:cNvSpPr txBox="1">
            <a:spLocks noGrp="1"/>
          </p:cNvSpPr>
          <p:nvPr>
            <p:ph type="title" idx="2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cxnSp>
        <p:nvCxnSpPr>
          <p:cNvPr id="184" name="Google Shape;184;p109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7" name="Google Shape;187;p110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88" name="Google Shape;188;p110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9" name="Google Shape;189;p110"/>
          <p:cNvSpPr txBox="1">
            <a:spLocks noGrp="1"/>
          </p:cNvSpPr>
          <p:nvPr>
            <p:ph type="subTitle" idx="1"/>
          </p:nvPr>
        </p:nvSpPr>
        <p:spPr>
          <a:xfrm>
            <a:off x="602575" y="2030450"/>
            <a:ext cx="39006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10"/>
          <p:cNvSpPr txBox="1">
            <a:spLocks noGrp="1"/>
          </p:cNvSpPr>
          <p:nvPr>
            <p:ph type="title" idx="2"/>
          </p:nvPr>
        </p:nvSpPr>
        <p:spPr>
          <a:xfrm>
            <a:off x="602575" y="1502750"/>
            <a:ext cx="2907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1" name="Google Shape;191;p110"/>
          <p:cNvSpPr txBox="1">
            <a:spLocks noGrp="1"/>
          </p:cNvSpPr>
          <p:nvPr>
            <p:ph type="subTitle" idx="3"/>
          </p:nvPr>
        </p:nvSpPr>
        <p:spPr>
          <a:xfrm>
            <a:off x="1963075" y="3016675"/>
            <a:ext cx="2540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10"/>
          <p:cNvSpPr txBox="1">
            <a:spLocks noGrp="1"/>
          </p:cNvSpPr>
          <p:nvPr>
            <p:ph type="title" idx="4"/>
          </p:nvPr>
        </p:nvSpPr>
        <p:spPr>
          <a:xfrm>
            <a:off x="602575" y="2949025"/>
            <a:ext cx="1360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3" name="Google Shape;193;p110"/>
          <p:cNvSpPr txBox="1">
            <a:spLocks noGrp="1"/>
          </p:cNvSpPr>
          <p:nvPr>
            <p:ph type="subTitle" idx="5"/>
          </p:nvPr>
        </p:nvSpPr>
        <p:spPr>
          <a:xfrm>
            <a:off x="1963075" y="3544375"/>
            <a:ext cx="2540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10"/>
          <p:cNvSpPr txBox="1">
            <a:spLocks noGrp="1"/>
          </p:cNvSpPr>
          <p:nvPr>
            <p:ph type="title" idx="6"/>
          </p:nvPr>
        </p:nvSpPr>
        <p:spPr>
          <a:xfrm>
            <a:off x="602575" y="3476725"/>
            <a:ext cx="1360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7" name="Google Shape;197;p111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98" name="Google Shape;198;p111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9" name="Google Shape;199;p111"/>
          <p:cNvSpPr txBox="1">
            <a:spLocks noGrp="1"/>
          </p:cNvSpPr>
          <p:nvPr>
            <p:ph type="subTitle" idx="1"/>
          </p:nvPr>
        </p:nvSpPr>
        <p:spPr>
          <a:xfrm>
            <a:off x="613550" y="2030450"/>
            <a:ext cx="34773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11"/>
          <p:cNvSpPr txBox="1">
            <a:spLocks noGrp="1"/>
          </p:cNvSpPr>
          <p:nvPr>
            <p:ph type="title" idx="2"/>
          </p:nvPr>
        </p:nvSpPr>
        <p:spPr>
          <a:xfrm>
            <a:off x="613550" y="1502750"/>
            <a:ext cx="2907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1" name="Google Shape;201;p111"/>
          <p:cNvSpPr txBox="1">
            <a:spLocks noGrp="1"/>
          </p:cNvSpPr>
          <p:nvPr>
            <p:ph type="subTitle" idx="3"/>
          </p:nvPr>
        </p:nvSpPr>
        <p:spPr>
          <a:xfrm>
            <a:off x="2073719" y="3016675"/>
            <a:ext cx="13503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11"/>
          <p:cNvSpPr txBox="1">
            <a:spLocks noGrp="1"/>
          </p:cNvSpPr>
          <p:nvPr>
            <p:ph type="title" idx="4"/>
          </p:nvPr>
        </p:nvSpPr>
        <p:spPr>
          <a:xfrm>
            <a:off x="713225" y="3016675"/>
            <a:ext cx="1360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3" name="Google Shape;203;p111"/>
          <p:cNvSpPr txBox="1">
            <a:spLocks noGrp="1"/>
          </p:cNvSpPr>
          <p:nvPr>
            <p:ph type="subTitle" idx="5"/>
          </p:nvPr>
        </p:nvSpPr>
        <p:spPr>
          <a:xfrm>
            <a:off x="2073719" y="3801475"/>
            <a:ext cx="2082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11"/>
          <p:cNvSpPr txBox="1">
            <a:spLocks noGrp="1"/>
          </p:cNvSpPr>
          <p:nvPr>
            <p:ph type="title" idx="6"/>
          </p:nvPr>
        </p:nvSpPr>
        <p:spPr>
          <a:xfrm>
            <a:off x="713225" y="3801475"/>
            <a:ext cx="1360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5" name="Google Shape;205;p111"/>
          <p:cNvSpPr txBox="1">
            <a:spLocks noGrp="1"/>
          </p:cNvSpPr>
          <p:nvPr>
            <p:ph type="subTitle" idx="7"/>
          </p:nvPr>
        </p:nvSpPr>
        <p:spPr>
          <a:xfrm>
            <a:off x="2073719" y="3409075"/>
            <a:ext cx="2082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11"/>
          <p:cNvSpPr txBox="1">
            <a:spLocks noGrp="1"/>
          </p:cNvSpPr>
          <p:nvPr>
            <p:ph type="title" idx="8"/>
          </p:nvPr>
        </p:nvSpPr>
        <p:spPr>
          <a:xfrm>
            <a:off x="713225" y="3409075"/>
            <a:ext cx="1360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CUSTOM_14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9" name="Google Shape;209;p112"/>
          <p:cNvSpPr txBox="1">
            <a:spLocks noGrp="1"/>
          </p:cNvSpPr>
          <p:nvPr>
            <p:ph type="title"/>
          </p:nvPr>
        </p:nvSpPr>
        <p:spPr>
          <a:xfrm>
            <a:off x="1812925" y="1475600"/>
            <a:ext cx="22323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112"/>
          <p:cNvSpPr txBox="1">
            <a:spLocks noGrp="1"/>
          </p:cNvSpPr>
          <p:nvPr>
            <p:ph type="subTitle" idx="1"/>
          </p:nvPr>
        </p:nvSpPr>
        <p:spPr>
          <a:xfrm>
            <a:off x="1812925" y="1850300"/>
            <a:ext cx="2232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12"/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12" name="Google Shape;212;p112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213;p112"/>
          <p:cNvSpPr txBox="1">
            <a:spLocks noGrp="1"/>
          </p:cNvSpPr>
          <p:nvPr>
            <p:ph type="title" idx="3"/>
          </p:nvPr>
        </p:nvSpPr>
        <p:spPr>
          <a:xfrm>
            <a:off x="1812925" y="2437900"/>
            <a:ext cx="22323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4" name="Google Shape;214;p112"/>
          <p:cNvSpPr txBox="1">
            <a:spLocks noGrp="1"/>
          </p:cNvSpPr>
          <p:nvPr>
            <p:ph type="subTitle" idx="4"/>
          </p:nvPr>
        </p:nvSpPr>
        <p:spPr>
          <a:xfrm>
            <a:off x="1812925" y="2812600"/>
            <a:ext cx="2232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12"/>
          <p:cNvSpPr txBox="1">
            <a:spLocks noGrp="1"/>
          </p:cNvSpPr>
          <p:nvPr>
            <p:ph type="title" idx="5"/>
          </p:nvPr>
        </p:nvSpPr>
        <p:spPr>
          <a:xfrm>
            <a:off x="1812925" y="3400200"/>
            <a:ext cx="22323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6" name="Google Shape;216;p112"/>
          <p:cNvSpPr txBox="1">
            <a:spLocks noGrp="1"/>
          </p:cNvSpPr>
          <p:nvPr>
            <p:ph type="subTitle" idx="6"/>
          </p:nvPr>
        </p:nvSpPr>
        <p:spPr>
          <a:xfrm>
            <a:off x="1812925" y="3774900"/>
            <a:ext cx="2232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12"/>
          <p:cNvSpPr txBox="1">
            <a:spLocks noGrp="1"/>
          </p:cNvSpPr>
          <p:nvPr>
            <p:ph type="title" idx="7"/>
          </p:nvPr>
        </p:nvSpPr>
        <p:spPr>
          <a:xfrm>
            <a:off x="6191950" y="1475600"/>
            <a:ext cx="22323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8" name="Google Shape;218;p112"/>
          <p:cNvSpPr txBox="1">
            <a:spLocks noGrp="1"/>
          </p:cNvSpPr>
          <p:nvPr>
            <p:ph type="subTitle" idx="8"/>
          </p:nvPr>
        </p:nvSpPr>
        <p:spPr>
          <a:xfrm>
            <a:off x="6191950" y="1850300"/>
            <a:ext cx="2232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12"/>
          <p:cNvSpPr txBox="1">
            <a:spLocks noGrp="1"/>
          </p:cNvSpPr>
          <p:nvPr>
            <p:ph type="title" idx="9"/>
          </p:nvPr>
        </p:nvSpPr>
        <p:spPr>
          <a:xfrm>
            <a:off x="6191950" y="2437900"/>
            <a:ext cx="22323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0" name="Google Shape;220;p112"/>
          <p:cNvSpPr txBox="1">
            <a:spLocks noGrp="1"/>
          </p:cNvSpPr>
          <p:nvPr>
            <p:ph type="subTitle" idx="13"/>
          </p:nvPr>
        </p:nvSpPr>
        <p:spPr>
          <a:xfrm>
            <a:off x="6191950" y="2812600"/>
            <a:ext cx="2232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12"/>
          <p:cNvSpPr txBox="1">
            <a:spLocks noGrp="1"/>
          </p:cNvSpPr>
          <p:nvPr>
            <p:ph type="title" idx="14"/>
          </p:nvPr>
        </p:nvSpPr>
        <p:spPr>
          <a:xfrm>
            <a:off x="6191950" y="3400200"/>
            <a:ext cx="22323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2" name="Google Shape;222;p112"/>
          <p:cNvSpPr txBox="1">
            <a:spLocks noGrp="1"/>
          </p:cNvSpPr>
          <p:nvPr>
            <p:ph type="subTitle" idx="15"/>
          </p:nvPr>
        </p:nvSpPr>
        <p:spPr>
          <a:xfrm>
            <a:off x="6191950" y="3774900"/>
            <a:ext cx="2232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" name="Google Shape;30;p88"/>
          <p:cNvSpPr txBox="1">
            <a:spLocks noGrp="1"/>
          </p:cNvSpPr>
          <p:nvPr>
            <p:ph type="title"/>
          </p:nvPr>
        </p:nvSpPr>
        <p:spPr>
          <a:xfrm>
            <a:off x="3733750" y="1916900"/>
            <a:ext cx="4037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88"/>
          <p:cNvSpPr txBox="1">
            <a:spLocks noGrp="1"/>
          </p:cNvSpPr>
          <p:nvPr>
            <p:ph type="subTitle" idx="1"/>
          </p:nvPr>
        </p:nvSpPr>
        <p:spPr>
          <a:xfrm>
            <a:off x="3733750" y="2758700"/>
            <a:ext cx="3971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" name="Google Shape;32;p88"/>
          <p:cNvSpPr txBox="1">
            <a:spLocks noGrp="1"/>
          </p:cNvSpPr>
          <p:nvPr>
            <p:ph type="title" idx="2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5" name="Google Shape;225;p113"/>
          <p:cNvSpPr txBox="1">
            <a:spLocks noGrp="1"/>
          </p:cNvSpPr>
          <p:nvPr>
            <p:ph type="title"/>
          </p:nvPr>
        </p:nvSpPr>
        <p:spPr>
          <a:xfrm>
            <a:off x="1388100" y="90465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14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8" name="Google Shape;228;p114"/>
          <p:cNvSpPr txBox="1">
            <a:spLocks noGrp="1"/>
          </p:cNvSpPr>
          <p:nvPr>
            <p:ph type="title"/>
          </p:nvPr>
        </p:nvSpPr>
        <p:spPr>
          <a:xfrm>
            <a:off x="726000" y="1932800"/>
            <a:ext cx="34425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9" name="Google Shape;229;p114"/>
          <p:cNvSpPr txBox="1">
            <a:spLocks noGrp="1"/>
          </p:cNvSpPr>
          <p:nvPr>
            <p:ph type="subTitle" idx="1"/>
          </p:nvPr>
        </p:nvSpPr>
        <p:spPr>
          <a:xfrm>
            <a:off x="726000" y="1450250"/>
            <a:ext cx="34425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14"/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31" name="Google Shape;231;p114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2" name="Google Shape;232;p114"/>
          <p:cNvSpPr txBox="1">
            <a:spLocks noGrp="1"/>
          </p:cNvSpPr>
          <p:nvPr>
            <p:ph type="title" idx="3"/>
          </p:nvPr>
        </p:nvSpPr>
        <p:spPr>
          <a:xfrm>
            <a:off x="726000" y="2895100"/>
            <a:ext cx="34425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3" name="Google Shape;233;p114"/>
          <p:cNvSpPr txBox="1">
            <a:spLocks noGrp="1"/>
          </p:cNvSpPr>
          <p:nvPr>
            <p:ph type="subTitle" idx="4"/>
          </p:nvPr>
        </p:nvSpPr>
        <p:spPr>
          <a:xfrm>
            <a:off x="726000" y="2412550"/>
            <a:ext cx="34425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14"/>
          <p:cNvSpPr txBox="1">
            <a:spLocks noGrp="1"/>
          </p:cNvSpPr>
          <p:nvPr>
            <p:ph type="title" idx="5"/>
          </p:nvPr>
        </p:nvSpPr>
        <p:spPr>
          <a:xfrm>
            <a:off x="726000" y="3857400"/>
            <a:ext cx="34425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5" name="Google Shape;235;p114"/>
          <p:cNvSpPr txBox="1">
            <a:spLocks noGrp="1"/>
          </p:cNvSpPr>
          <p:nvPr>
            <p:ph type="subTitle" idx="6"/>
          </p:nvPr>
        </p:nvSpPr>
        <p:spPr>
          <a:xfrm>
            <a:off x="726000" y="3374850"/>
            <a:ext cx="34425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14"/>
          <p:cNvSpPr txBox="1">
            <a:spLocks noGrp="1"/>
          </p:cNvSpPr>
          <p:nvPr>
            <p:ph type="title" idx="7"/>
          </p:nvPr>
        </p:nvSpPr>
        <p:spPr>
          <a:xfrm>
            <a:off x="4981675" y="1932800"/>
            <a:ext cx="34425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7" name="Google Shape;237;p114"/>
          <p:cNvSpPr txBox="1">
            <a:spLocks noGrp="1"/>
          </p:cNvSpPr>
          <p:nvPr>
            <p:ph type="subTitle" idx="8"/>
          </p:nvPr>
        </p:nvSpPr>
        <p:spPr>
          <a:xfrm>
            <a:off x="4981675" y="1450250"/>
            <a:ext cx="34425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14"/>
          <p:cNvSpPr txBox="1">
            <a:spLocks noGrp="1"/>
          </p:cNvSpPr>
          <p:nvPr>
            <p:ph type="title" idx="9"/>
          </p:nvPr>
        </p:nvSpPr>
        <p:spPr>
          <a:xfrm>
            <a:off x="4981675" y="2895100"/>
            <a:ext cx="34425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9" name="Google Shape;239;p114"/>
          <p:cNvSpPr txBox="1">
            <a:spLocks noGrp="1"/>
          </p:cNvSpPr>
          <p:nvPr>
            <p:ph type="subTitle" idx="13"/>
          </p:nvPr>
        </p:nvSpPr>
        <p:spPr>
          <a:xfrm>
            <a:off x="4981675" y="2412550"/>
            <a:ext cx="34425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14"/>
          <p:cNvSpPr txBox="1">
            <a:spLocks noGrp="1"/>
          </p:cNvSpPr>
          <p:nvPr>
            <p:ph type="title" idx="14"/>
          </p:nvPr>
        </p:nvSpPr>
        <p:spPr>
          <a:xfrm>
            <a:off x="4981675" y="3857400"/>
            <a:ext cx="34425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1" name="Google Shape;241;p114"/>
          <p:cNvSpPr txBox="1">
            <a:spLocks noGrp="1"/>
          </p:cNvSpPr>
          <p:nvPr>
            <p:ph type="subTitle" idx="15"/>
          </p:nvPr>
        </p:nvSpPr>
        <p:spPr>
          <a:xfrm>
            <a:off x="4981675" y="3374850"/>
            <a:ext cx="34425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5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1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4" name="Google Shape;244;p115"/>
          <p:cNvSpPr txBox="1">
            <a:spLocks noGrp="1"/>
          </p:cNvSpPr>
          <p:nvPr>
            <p:ph type="title"/>
          </p:nvPr>
        </p:nvSpPr>
        <p:spPr>
          <a:xfrm>
            <a:off x="602575" y="2009000"/>
            <a:ext cx="34425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5" name="Google Shape;245;p115"/>
          <p:cNvSpPr txBox="1">
            <a:spLocks noGrp="1"/>
          </p:cNvSpPr>
          <p:nvPr>
            <p:ph type="subTitle" idx="1"/>
          </p:nvPr>
        </p:nvSpPr>
        <p:spPr>
          <a:xfrm>
            <a:off x="602575" y="1526450"/>
            <a:ext cx="34425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15"/>
          <p:cNvSpPr txBox="1">
            <a:spLocks noGrp="1"/>
          </p:cNvSpPr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47" name="Google Shape;247;p115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8" name="Google Shape;248;p115"/>
          <p:cNvSpPr txBox="1">
            <a:spLocks noGrp="1"/>
          </p:cNvSpPr>
          <p:nvPr>
            <p:ph type="title" idx="3"/>
          </p:nvPr>
        </p:nvSpPr>
        <p:spPr>
          <a:xfrm>
            <a:off x="602575" y="3352300"/>
            <a:ext cx="34425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9" name="Google Shape;249;p115"/>
          <p:cNvSpPr txBox="1">
            <a:spLocks noGrp="1"/>
          </p:cNvSpPr>
          <p:nvPr>
            <p:ph type="subTitle" idx="4"/>
          </p:nvPr>
        </p:nvSpPr>
        <p:spPr>
          <a:xfrm>
            <a:off x="602575" y="2869750"/>
            <a:ext cx="34425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15"/>
          <p:cNvSpPr txBox="1">
            <a:spLocks noGrp="1"/>
          </p:cNvSpPr>
          <p:nvPr>
            <p:ph type="title" idx="5"/>
          </p:nvPr>
        </p:nvSpPr>
        <p:spPr>
          <a:xfrm>
            <a:off x="4981675" y="2009000"/>
            <a:ext cx="34425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1" name="Google Shape;251;p115"/>
          <p:cNvSpPr txBox="1">
            <a:spLocks noGrp="1"/>
          </p:cNvSpPr>
          <p:nvPr>
            <p:ph type="subTitle" idx="6"/>
          </p:nvPr>
        </p:nvSpPr>
        <p:spPr>
          <a:xfrm>
            <a:off x="4981675" y="1526450"/>
            <a:ext cx="34425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15"/>
          <p:cNvSpPr txBox="1">
            <a:spLocks noGrp="1"/>
          </p:cNvSpPr>
          <p:nvPr>
            <p:ph type="title" idx="7"/>
          </p:nvPr>
        </p:nvSpPr>
        <p:spPr>
          <a:xfrm>
            <a:off x="4981675" y="3352300"/>
            <a:ext cx="34425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3" name="Google Shape;253;p115"/>
          <p:cNvSpPr txBox="1">
            <a:spLocks noGrp="1"/>
          </p:cNvSpPr>
          <p:nvPr>
            <p:ph type="subTitle" idx="8"/>
          </p:nvPr>
        </p:nvSpPr>
        <p:spPr>
          <a:xfrm>
            <a:off x="4981675" y="2869750"/>
            <a:ext cx="34425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_1_1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6" name="Google Shape;256;p117"/>
          <p:cNvSpPr txBox="1">
            <a:spLocks noGrp="1"/>
          </p:cNvSpPr>
          <p:nvPr>
            <p:ph type="title"/>
          </p:nvPr>
        </p:nvSpPr>
        <p:spPr>
          <a:xfrm>
            <a:off x="1111525" y="1860491"/>
            <a:ext cx="22104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95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257" name="Google Shape;257;p117"/>
          <p:cNvSpPr txBox="1">
            <a:spLocks noGrp="1"/>
          </p:cNvSpPr>
          <p:nvPr>
            <p:ph type="subTitle" idx="1"/>
          </p:nvPr>
        </p:nvSpPr>
        <p:spPr>
          <a:xfrm>
            <a:off x="1451125" y="3073990"/>
            <a:ext cx="15312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17"/>
          <p:cNvSpPr txBox="1">
            <a:spLocks noGrp="1"/>
          </p:cNvSpPr>
          <p:nvPr>
            <p:ph type="title" idx="2"/>
          </p:nvPr>
        </p:nvSpPr>
        <p:spPr>
          <a:xfrm>
            <a:off x="3466800" y="1860496"/>
            <a:ext cx="22104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95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259" name="Google Shape;259;p117"/>
          <p:cNvSpPr txBox="1">
            <a:spLocks noGrp="1"/>
          </p:cNvSpPr>
          <p:nvPr>
            <p:ph type="subTitle" idx="3"/>
          </p:nvPr>
        </p:nvSpPr>
        <p:spPr>
          <a:xfrm>
            <a:off x="3806400" y="3073990"/>
            <a:ext cx="15312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17"/>
          <p:cNvSpPr txBox="1">
            <a:spLocks noGrp="1"/>
          </p:cNvSpPr>
          <p:nvPr>
            <p:ph type="title" idx="4"/>
          </p:nvPr>
        </p:nvSpPr>
        <p:spPr>
          <a:xfrm>
            <a:off x="5822075" y="1860488"/>
            <a:ext cx="22104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95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261" name="Google Shape;261;p117"/>
          <p:cNvSpPr txBox="1">
            <a:spLocks noGrp="1"/>
          </p:cNvSpPr>
          <p:nvPr>
            <p:ph type="subTitle" idx="5"/>
          </p:nvPr>
        </p:nvSpPr>
        <p:spPr>
          <a:xfrm>
            <a:off x="6161675" y="3073979"/>
            <a:ext cx="15312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17"/>
          <p:cNvSpPr txBox="1">
            <a:spLocks noGrp="1"/>
          </p:cNvSpPr>
          <p:nvPr>
            <p:ph type="title" idx="6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63" name="Google Shape;263;p117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1_1_1_2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6" name="Google Shape;266;p118"/>
          <p:cNvSpPr txBox="1">
            <a:spLocks noGrp="1"/>
          </p:cNvSpPr>
          <p:nvPr>
            <p:ph type="title"/>
          </p:nvPr>
        </p:nvSpPr>
        <p:spPr>
          <a:xfrm>
            <a:off x="948000" y="1996282"/>
            <a:ext cx="15312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5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267" name="Google Shape;267;p118"/>
          <p:cNvSpPr txBox="1">
            <a:spLocks noGrp="1"/>
          </p:cNvSpPr>
          <p:nvPr>
            <p:ph type="subTitle" idx="1"/>
          </p:nvPr>
        </p:nvSpPr>
        <p:spPr>
          <a:xfrm>
            <a:off x="948000" y="3649111"/>
            <a:ext cx="15312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18"/>
          <p:cNvSpPr txBox="1">
            <a:spLocks noGrp="1"/>
          </p:cNvSpPr>
          <p:nvPr>
            <p:ph type="title" idx="2"/>
          </p:nvPr>
        </p:nvSpPr>
        <p:spPr>
          <a:xfrm>
            <a:off x="2853600" y="1996282"/>
            <a:ext cx="15312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5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269" name="Google Shape;269;p118"/>
          <p:cNvSpPr txBox="1">
            <a:spLocks noGrp="1"/>
          </p:cNvSpPr>
          <p:nvPr>
            <p:ph type="subTitle" idx="3"/>
          </p:nvPr>
        </p:nvSpPr>
        <p:spPr>
          <a:xfrm>
            <a:off x="2853600" y="3649111"/>
            <a:ext cx="15312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18"/>
          <p:cNvSpPr txBox="1">
            <a:spLocks noGrp="1"/>
          </p:cNvSpPr>
          <p:nvPr>
            <p:ph type="title" idx="4"/>
          </p:nvPr>
        </p:nvSpPr>
        <p:spPr>
          <a:xfrm>
            <a:off x="4759200" y="1996282"/>
            <a:ext cx="15312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5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271" name="Google Shape;271;p118"/>
          <p:cNvSpPr txBox="1">
            <a:spLocks noGrp="1"/>
          </p:cNvSpPr>
          <p:nvPr>
            <p:ph type="subTitle" idx="5"/>
          </p:nvPr>
        </p:nvSpPr>
        <p:spPr>
          <a:xfrm>
            <a:off x="4759200" y="3649100"/>
            <a:ext cx="15312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18"/>
          <p:cNvSpPr txBox="1">
            <a:spLocks noGrp="1"/>
          </p:cNvSpPr>
          <p:nvPr>
            <p:ph type="title" idx="6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73" name="Google Shape;273;p11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4" name="Google Shape;274;p118"/>
          <p:cNvSpPr txBox="1">
            <a:spLocks noGrp="1"/>
          </p:cNvSpPr>
          <p:nvPr>
            <p:ph type="subTitle" idx="7"/>
          </p:nvPr>
        </p:nvSpPr>
        <p:spPr>
          <a:xfrm>
            <a:off x="948000" y="3196581"/>
            <a:ext cx="15312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75" name="Google Shape;275;p118"/>
          <p:cNvSpPr txBox="1">
            <a:spLocks noGrp="1"/>
          </p:cNvSpPr>
          <p:nvPr>
            <p:ph type="subTitle" idx="8"/>
          </p:nvPr>
        </p:nvSpPr>
        <p:spPr>
          <a:xfrm>
            <a:off x="2853600" y="3196581"/>
            <a:ext cx="15312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76" name="Google Shape;276;p118"/>
          <p:cNvSpPr txBox="1">
            <a:spLocks noGrp="1"/>
          </p:cNvSpPr>
          <p:nvPr>
            <p:ph type="subTitle" idx="9"/>
          </p:nvPr>
        </p:nvSpPr>
        <p:spPr>
          <a:xfrm>
            <a:off x="4759200" y="3196574"/>
            <a:ext cx="15312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77" name="Google Shape;277;p118"/>
          <p:cNvSpPr txBox="1">
            <a:spLocks noGrp="1"/>
          </p:cNvSpPr>
          <p:nvPr>
            <p:ph type="title" idx="13"/>
          </p:nvPr>
        </p:nvSpPr>
        <p:spPr>
          <a:xfrm>
            <a:off x="6664800" y="1996282"/>
            <a:ext cx="15312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5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278" name="Google Shape;278;p118"/>
          <p:cNvSpPr txBox="1">
            <a:spLocks noGrp="1"/>
          </p:cNvSpPr>
          <p:nvPr>
            <p:ph type="subTitle" idx="14"/>
          </p:nvPr>
        </p:nvSpPr>
        <p:spPr>
          <a:xfrm>
            <a:off x="6664800" y="3649100"/>
            <a:ext cx="15312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18"/>
          <p:cNvSpPr txBox="1">
            <a:spLocks noGrp="1"/>
          </p:cNvSpPr>
          <p:nvPr>
            <p:ph type="subTitle" idx="15"/>
          </p:nvPr>
        </p:nvSpPr>
        <p:spPr>
          <a:xfrm>
            <a:off x="6664800" y="3196574"/>
            <a:ext cx="15312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3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2" name="Google Shape;282;p119"/>
          <p:cNvSpPr txBox="1">
            <a:spLocks noGrp="1"/>
          </p:cNvSpPr>
          <p:nvPr>
            <p:ph type="title"/>
          </p:nvPr>
        </p:nvSpPr>
        <p:spPr>
          <a:xfrm>
            <a:off x="891425" y="2865650"/>
            <a:ext cx="4320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3" name="Google Shape;283;p119"/>
          <p:cNvSpPr txBox="1">
            <a:spLocks noGrp="1"/>
          </p:cNvSpPr>
          <p:nvPr>
            <p:ph type="subTitle" idx="1"/>
          </p:nvPr>
        </p:nvSpPr>
        <p:spPr>
          <a:xfrm>
            <a:off x="891425" y="3707450"/>
            <a:ext cx="432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84" name="Google Shape;284;p119"/>
          <p:cNvSpPr txBox="1">
            <a:spLocks noGrp="1"/>
          </p:cNvSpPr>
          <p:nvPr>
            <p:ph type="title" idx="2"/>
          </p:nvPr>
        </p:nvSpPr>
        <p:spPr>
          <a:xfrm>
            <a:off x="891425" y="937749"/>
            <a:ext cx="3132300" cy="18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7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1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-1" y="-1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7" name="Google Shape;287;p120"/>
          <p:cNvSpPr txBox="1">
            <a:spLocks noGrp="1"/>
          </p:cNvSpPr>
          <p:nvPr>
            <p:ph type="title"/>
          </p:nvPr>
        </p:nvSpPr>
        <p:spPr>
          <a:xfrm>
            <a:off x="786675" y="2662626"/>
            <a:ext cx="7465800" cy="1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75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288" name="Google Shape;288;p120"/>
          <p:cNvSpPr txBox="1">
            <a:spLocks noGrp="1"/>
          </p:cNvSpPr>
          <p:nvPr>
            <p:ph type="subTitle" idx="1"/>
          </p:nvPr>
        </p:nvSpPr>
        <p:spPr>
          <a:xfrm>
            <a:off x="786675" y="3771875"/>
            <a:ext cx="74658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120"/>
          <p:cNvSpPr txBox="1">
            <a:spLocks noGrp="1"/>
          </p:cNvSpPr>
          <p:nvPr>
            <p:ph type="title" idx="2"/>
          </p:nvPr>
        </p:nvSpPr>
        <p:spPr>
          <a:xfrm>
            <a:off x="786675" y="877325"/>
            <a:ext cx="7465800" cy="10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75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290" name="Google Shape;290;p120"/>
          <p:cNvSpPr txBox="1">
            <a:spLocks noGrp="1"/>
          </p:cNvSpPr>
          <p:nvPr>
            <p:ph type="subTitle" idx="3"/>
          </p:nvPr>
        </p:nvSpPr>
        <p:spPr>
          <a:xfrm>
            <a:off x="786675" y="1986604"/>
            <a:ext cx="74658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3" name="Google Shape;293;p121"/>
          <p:cNvSpPr txBox="1">
            <a:spLocks noGrp="1"/>
          </p:cNvSpPr>
          <p:nvPr>
            <p:ph type="title"/>
          </p:nvPr>
        </p:nvSpPr>
        <p:spPr>
          <a:xfrm>
            <a:off x="602575" y="1307100"/>
            <a:ext cx="3291900" cy="14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21"/>
          <p:cNvSpPr txBox="1">
            <a:spLocks noGrp="1"/>
          </p:cNvSpPr>
          <p:nvPr>
            <p:ph type="subTitle" idx="1"/>
          </p:nvPr>
        </p:nvSpPr>
        <p:spPr>
          <a:xfrm>
            <a:off x="602575" y="2708100"/>
            <a:ext cx="3024900" cy="10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95" name="Google Shape;295;p121"/>
          <p:cNvCxnSpPr/>
          <p:nvPr/>
        </p:nvCxnSpPr>
        <p:spPr>
          <a:xfrm>
            <a:off x="518225" y="14188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7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-1" y="-1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8" name="Google Shape;298;p122"/>
          <p:cNvSpPr txBox="1">
            <a:spLocks noGrp="1"/>
          </p:cNvSpPr>
          <p:nvPr>
            <p:ph type="title"/>
          </p:nvPr>
        </p:nvSpPr>
        <p:spPr>
          <a:xfrm>
            <a:off x="786675" y="2910000"/>
            <a:ext cx="3554700" cy="8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75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299" name="Google Shape;299;p122"/>
          <p:cNvSpPr txBox="1">
            <a:spLocks noGrp="1"/>
          </p:cNvSpPr>
          <p:nvPr>
            <p:ph type="subTitle" idx="1"/>
          </p:nvPr>
        </p:nvSpPr>
        <p:spPr>
          <a:xfrm>
            <a:off x="786675" y="3771875"/>
            <a:ext cx="35547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22"/>
          <p:cNvSpPr txBox="1">
            <a:spLocks noGrp="1"/>
          </p:cNvSpPr>
          <p:nvPr>
            <p:ph type="title" idx="2"/>
          </p:nvPr>
        </p:nvSpPr>
        <p:spPr>
          <a:xfrm>
            <a:off x="786675" y="1429500"/>
            <a:ext cx="3554700" cy="8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75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301" name="Google Shape;301;p122"/>
          <p:cNvSpPr txBox="1">
            <a:spLocks noGrp="1"/>
          </p:cNvSpPr>
          <p:nvPr>
            <p:ph type="subTitle" idx="3"/>
          </p:nvPr>
        </p:nvSpPr>
        <p:spPr>
          <a:xfrm>
            <a:off x="786675" y="2291405"/>
            <a:ext cx="35547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22"/>
          <p:cNvSpPr txBox="1">
            <a:spLocks noGrp="1"/>
          </p:cNvSpPr>
          <p:nvPr>
            <p:ph type="title" idx="4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03" name="Google Shape;303;p122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4" name="Google Shape;304;p122"/>
          <p:cNvSpPr txBox="1">
            <a:spLocks noGrp="1"/>
          </p:cNvSpPr>
          <p:nvPr>
            <p:ph type="title" idx="5"/>
          </p:nvPr>
        </p:nvSpPr>
        <p:spPr>
          <a:xfrm>
            <a:off x="4869475" y="2910000"/>
            <a:ext cx="3554700" cy="8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75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305" name="Google Shape;305;p122"/>
          <p:cNvSpPr txBox="1">
            <a:spLocks noGrp="1"/>
          </p:cNvSpPr>
          <p:nvPr>
            <p:ph type="subTitle" idx="6"/>
          </p:nvPr>
        </p:nvSpPr>
        <p:spPr>
          <a:xfrm>
            <a:off x="4869475" y="3771875"/>
            <a:ext cx="35547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22"/>
          <p:cNvSpPr txBox="1">
            <a:spLocks noGrp="1"/>
          </p:cNvSpPr>
          <p:nvPr>
            <p:ph type="title" idx="7"/>
          </p:nvPr>
        </p:nvSpPr>
        <p:spPr>
          <a:xfrm>
            <a:off x="4869475" y="1429500"/>
            <a:ext cx="3554700" cy="8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75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307" name="Google Shape;307;p122"/>
          <p:cNvSpPr txBox="1">
            <a:spLocks noGrp="1"/>
          </p:cNvSpPr>
          <p:nvPr>
            <p:ph type="subTitle" idx="8"/>
          </p:nvPr>
        </p:nvSpPr>
        <p:spPr>
          <a:xfrm>
            <a:off x="4869475" y="2291405"/>
            <a:ext cx="35547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_1_1_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0" name="Google Shape;310;p123"/>
          <p:cNvSpPr txBox="1">
            <a:spLocks noGrp="1"/>
          </p:cNvSpPr>
          <p:nvPr>
            <p:ph type="ctrTitle"/>
          </p:nvPr>
        </p:nvSpPr>
        <p:spPr>
          <a:xfrm>
            <a:off x="720009" y="841088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1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1" name="Google Shape;311;p123"/>
          <p:cNvSpPr txBox="1">
            <a:spLocks noGrp="1"/>
          </p:cNvSpPr>
          <p:nvPr>
            <p:ph type="subTitle" idx="1"/>
          </p:nvPr>
        </p:nvSpPr>
        <p:spPr>
          <a:xfrm>
            <a:off x="720009" y="1753163"/>
            <a:ext cx="4293900" cy="13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2" name="Google Shape;312;p123"/>
          <p:cNvSpPr txBox="1">
            <a:spLocks noGrp="1"/>
          </p:cNvSpPr>
          <p:nvPr>
            <p:ph type="subTitle" idx="2"/>
          </p:nvPr>
        </p:nvSpPr>
        <p:spPr>
          <a:xfrm>
            <a:off x="720009" y="4315538"/>
            <a:ext cx="42939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23"/>
          <p:cNvSpPr txBox="1"/>
          <p:nvPr/>
        </p:nvSpPr>
        <p:spPr>
          <a:xfrm>
            <a:off x="720009" y="3746725"/>
            <a:ext cx="461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0" i="0" u="none" strike="noStrike" cap="non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0" i="0" u="none" strike="noStrike" cap="non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infographics &amp; images by </a:t>
            </a:r>
            <a:r>
              <a:rPr lang="en" sz="1200" b="0" i="0" u="none" strike="noStrike" cap="non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1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" name="Google Shape;35;p85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5"/>
          <p:cNvSpPr txBox="1">
            <a:spLocks noGrp="1"/>
          </p:cNvSpPr>
          <p:nvPr>
            <p:ph type="body" idx="1"/>
          </p:nvPr>
        </p:nvSpPr>
        <p:spPr>
          <a:xfrm>
            <a:off x="602575" y="1410450"/>
            <a:ext cx="7821300" cy="3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37" name="Google Shape;37;p85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9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6" name="Google Shape;316;p124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24"/>
          <p:cNvSpPr txBox="1">
            <a:spLocks noGrp="1"/>
          </p:cNvSpPr>
          <p:nvPr>
            <p:ph type="subTitle" idx="1"/>
          </p:nvPr>
        </p:nvSpPr>
        <p:spPr>
          <a:xfrm>
            <a:off x="720000" y="1888375"/>
            <a:ext cx="48285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18" name="Google Shape;318;p124"/>
          <p:cNvSpPr txBox="1">
            <a:spLocks noGrp="1"/>
          </p:cNvSpPr>
          <p:nvPr>
            <p:ph type="subTitle" idx="2"/>
          </p:nvPr>
        </p:nvSpPr>
        <p:spPr>
          <a:xfrm>
            <a:off x="5548375" y="1888375"/>
            <a:ext cx="28755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319" name="Google Shape;319;p124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0" name="Google Shape;320;p124"/>
          <p:cNvSpPr txBox="1">
            <a:spLocks noGrp="1"/>
          </p:cNvSpPr>
          <p:nvPr>
            <p:ph type="body" idx="3"/>
          </p:nvPr>
        </p:nvSpPr>
        <p:spPr>
          <a:xfrm>
            <a:off x="602575" y="2343150"/>
            <a:ext cx="49458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1" name="Google Shape;321;p124"/>
          <p:cNvSpPr txBox="1">
            <a:spLocks noGrp="1"/>
          </p:cNvSpPr>
          <p:nvPr>
            <p:ph type="body" idx="4"/>
          </p:nvPr>
        </p:nvSpPr>
        <p:spPr>
          <a:xfrm>
            <a:off x="5548375" y="2343150"/>
            <a:ext cx="2875500" cy="18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2" name="Google Shape;322;p124"/>
          <p:cNvSpPr txBox="1">
            <a:spLocks noGrp="1"/>
          </p:cNvSpPr>
          <p:nvPr>
            <p:ph type="subTitle" idx="5"/>
          </p:nvPr>
        </p:nvSpPr>
        <p:spPr>
          <a:xfrm>
            <a:off x="720000" y="3708450"/>
            <a:ext cx="48285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23" name="Google Shape;323;p124"/>
          <p:cNvSpPr txBox="1">
            <a:spLocks noGrp="1"/>
          </p:cNvSpPr>
          <p:nvPr>
            <p:ph type="body" idx="6"/>
          </p:nvPr>
        </p:nvSpPr>
        <p:spPr>
          <a:xfrm>
            <a:off x="661350" y="4163225"/>
            <a:ext cx="49458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Condensed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/>
              <a:buChar char="■"/>
              <a:defRPr/>
            </a:lvl9pPr>
          </a:lstStyle>
          <a:p>
            <a:endParaRPr/>
          </a:p>
        </p:txBody>
      </p:sp>
      <p:sp>
        <p:nvSpPr>
          <p:cNvPr id="324" name="Google Shape;324;p124"/>
          <p:cNvSpPr txBox="1">
            <a:spLocks noGrp="1"/>
          </p:cNvSpPr>
          <p:nvPr>
            <p:ph type="subTitle" idx="7"/>
          </p:nvPr>
        </p:nvSpPr>
        <p:spPr>
          <a:xfrm>
            <a:off x="602525" y="1455600"/>
            <a:ext cx="7821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1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7" name="Google Shape;327;p125"/>
          <p:cNvSpPr txBox="1">
            <a:spLocks noGrp="1"/>
          </p:cNvSpPr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25"/>
          <p:cNvSpPr txBox="1">
            <a:spLocks noGrp="1"/>
          </p:cNvSpPr>
          <p:nvPr>
            <p:ph type="subTitle" idx="1"/>
          </p:nvPr>
        </p:nvSpPr>
        <p:spPr>
          <a:xfrm>
            <a:off x="720000" y="2193175"/>
            <a:ext cx="48285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29" name="Google Shape;329;p125"/>
          <p:cNvSpPr txBox="1">
            <a:spLocks noGrp="1"/>
          </p:cNvSpPr>
          <p:nvPr>
            <p:ph type="subTitle" idx="2"/>
          </p:nvPr>
        </p:nvSpPr>
        <p:spPr>
          <a:xfrm>
            <a:off x="6011975" y="2193175"/>
            <a:ext cx="24120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0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/>
              <a:buNone/>
              <a:defRPr sz="2500" b="1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30" name="Google Shape;330;p125"/>
          <p:cNvSpPr txBox="1">
            <a:spLocks noGrp="1"/>
          </p:cNvSpPr>
          <p:nvPr>
            <p:ph type="subTitle" idx="3"/>
          </p:nvPr>
        </p:nvSpPr>
        <p:spPr>
          <a:xfrm>
            <a:off x="719825" y="2651300"/>
            <a:ext cx="4828500" cy="17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1" name="Google Shape;331;p125"/>
          <p:cNvSpPr txBox="1">
            <a:spLocks noGrp="1"/>
          </p:cNvSpPr>
          <p:nvPr>
            <p:ph type="subTitle" idx="4"/>
          </p:nvPr>
        </p:nvSpPr>
        <p:spPr>
          <a:xfrm>
            <a:off x="6012275" y="2651300"/>
            <a:ext cx="2412000" cy="17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332" name="Google Shape;332;p125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8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5" name="Google Shape;335;p87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355025" y="1457275"/>
            <a:ext cx="1890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6" name="Google Shape;336;p87"/>
          <p:cNvSpPr txBox="1">
            <a:spLocks noGrp="1"/>
          </p:cNvSpPr>
          <p:nvPr>
            <p:ph type="subTitle" idx="1"/>
          </p:nvPr>
        </p:nvSpPr>
        <p:spPr>
          <a:xfrm>
            <a:off x="1354978" y="1770850"/>
            <a:ext cx="16650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87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87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3945388" y="1457275"/>
            <a:ext cx="1890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9" name="Google Shape;339;p87"/>
          <p:cNvSpPr txBox="1">
            <a:spLocks noGrp="1"/>
          </p:cNvSpPr>
          <p:nvPr>
            <p:ph type="subTitle" idx="4"/>
          </p:nvPr>
        </p:nvSpPr>
        <p:spPr>
          <a:xfrm>
            <a:off x="3945341" y="1770850"/>
            <a:ext cx="16650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87">
            <a:hlinkClick r:id="rId5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1355025" y="2849825"/>
            <a:ext cx="1890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1" name="Google Shape;341;p87"/>
          <p:cNvSpPr txBox="1">
            <a:spLocks noGrp="1"/>
          </p:cNvSpPr>
          <p:nvPr>
            <p:ph type="subTitle" idx="6"/>
          </p:nvPr>
        </p:nvSpPr>
        <p:spPr>
          <a:xfrm>
            <a:off x="1354978" y="3163350"/>
            <a:ext cx="16650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87">
            <a:hlinkClick r:id="rId6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3945388" y="2849825"/>
            <a:ext cx="1890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3" name="Google Shape;343;p87"/>
          <p:cNvSpPr txBox="1">
            <a:spLocks noGrp="1"/>
          </p:cNvSpPr>
          <p:nvPr>
            <p:ph type="subTitle" idx="8"/>
          </p:nvPr>
        </p:nvSpPr>
        <p:spPr>
          <a:xfrm>
            <a:off x="3945341" y="3163350"/>
            <a:ext cx="16650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44" name="Google Shape;344;p87"/>
          <p:cNvCxnSpPr/>
          <p:nvPr/>
        </p:nvCxnSpPr>
        <p:spPr>
          <a:xfrm>
            <a:off x="518225" y="5303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" name="Google Shape;345;p87"/>
          <p:cNvSpPr txBox="1">
            <a:spLocks noGrp="1"/>
          </p:cNvSpPr>
          <p:nvPr>
            <p:ph type="title" idx="9"/>
          </p:nvPr>
        </p:nvSpPr>
        <p:spPr>
          <a:xfrm>
            <a:off x="718575" y="1337350"/>
            <a:ext cx="759600" cy="12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87"/>
          <p:cNvSpPr txBox="1">
            <a:spLocks noGrp="1"/>
          </p:cNvSpPr>
          <p:nvPr>
            <p:ph type="title" idx="13"/>
          </p:nvPr>
        </p:nvSpPr>
        <p:spPr>
          <a:xfrm>
            <a:off x="3340400" y="1337350"/>
            <a:ext cx="759600" cy="12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7" name="Google Shape;347;p87"/>
          <p:cNvSpPr txBox="1">
            <a:spLocks noGrp="1"/>
          </p:cNvSpPr>
          <p:nvPr>
            <p:ph type="title" idx="14"/>
          </p:nvPr>
        </p:nvSpPr>
        <p:spPr>
          <a:xfrm>
            <a:off x="718575" y="2653650"/>
            <a:ext cx="759600" cy="12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8" name="Google Shape;348;p87"/>
          <p:cNvSpPr txBox="1">
            <a:spLocks noGrp="1"/>
          </p:cNvSpPr>
          <p:nvPr>
            <p:ph type="title" idx="15"/>
          </p:nvPr>
        </p:nvSpPr>
        <p:spPr>
          <a:xfrm>
            <a:off x="3340400" y="2653650"/>
            <a:ext cx="759600" cy="12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9" name="Google Shape;349;p87">
            <a:hlinkClick r:id="rId7" action="ppaction://hlinksldjump"/>
          </p:cNvPr>
          <p:cNvSpPr txBox="1">
            <a:spLocks noGrp="1"/>
          </p:cNvSpPr>
          <p:nvPr>
            <p:ph type="title" idx="16"/>
          </p:nvPr>
        </p:nvSpPr>
        <p:spPr>
          <a:xfrm>
            <a:off x="6535750" y="1457275"/>
            <a:ext cx="1890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0" name="Google Shape;350;p87"/>
          <p:cNvSpPr txBox="1">
            <a:spLocks noGrp="1"/>
          </p:cNvSpPr>
          <p:nvPr>
            <p:ph type="subTitle" idx="17"/>
          </p:nvPr>
        </p:nvSpPr>
        <p:spPr>
          <a:xfrm>
            <a:off x="6535703" y="1770850"/>
            <a:ext cx="16650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87"/>
          <p:cNvSpPr txBox="1">
            <a:spLocks noGrp="1"/>
          </p:cNvSpPr>
          <p:nvPr>
            <p:ph type="title" idx="18"/>
          </p:nvPr>
        </p:nvSpPr>
        <p:spPr>
          <a:xfrm>
            <a:off x="6535750" y="2849825"/>
            <a:ext cx="1890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2" name="Google Shape;352;p87"/>
          <p:cNvSpPr txBox="1">
            <a:spLocks noGrp="1"/>
          </p:cNvSpPr>
          <p:nvPr>
            <p:ph type="subTitle" idx="19"/>
          </p:nvPr>
        </p:nvSpPr>
        <p:spPr>
          <a:xfrm>
            <a:off x="6535703" y="3163350"/>
            <a:ext cx="16650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87"/>
          <p:cNvSpPr txBox="1">
            <a:spLocks noGrp="1"/>
          </p:cNvSpPr>
          <p:nvPr>
            <p:ph type="title" idx="20"/>
          </p:nvPr>
        </p:nvSpPr>
        <p:spPr>
          <a:xfrm>
            <a:off x="5962325" y="1337350"/>
            <a:ext cx="759600" cy="12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87"/>
          <p:cNvSpPr txBox="1">
            <a:spLocks noGrp="1"/>
          </p:cNvSpPr>
          <p:nvPr>
            <p:ph type="title" idx="21"/>
          </p:nvPr>
        </p:nvSpPr>
        <p:spPr>
          <a:xfrm>
            <a:off x="5962325" y="2653650"/>
            <a:ext cx="759600" cy="12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1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" name="Google Shape;40;p94"/>
          <p:cNvSpPr txBox="1">
            <a:spLocks noGrp="1"/>
          </p:cNvSpPr>
          <p:nvPr>
            <p:ph type="title"/>
          </p:nvPr>
        </p:nvSpPr>
        <p:spPr>
          <a:xfrm flipH="1">
            <a:off x="1067425" y="1916900"/>
            <a:ext cx="4226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94"/>
          <p:cNvSpPr txBox="1">
            <a:spLocks noGrp="1"/>
          </p:cNvSpPr>
          <p:nvPr>
            <p:ph type="subTitle" idx="1"/>
          </p:nvPr>
        </p:nvSpPr>
        <p:spPr>
          <a:xfrm flipH="1">
            <a:off x="1067425" y="2758700"/>
            <a:ext cx="4226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2" name="Google Shape;42;p94"/>
          <p:cNvSpPr txBox="1">
            <a:spLocks noGrp="1"/>
          </p:cNvSpPr>
          <p:nvPr>
            <p:ph type="title" idx="2"/>
          </p:nvPr>
        </p:nvSpPr>
        <p:spPr>
          <a:xfrm flipH="1">
            <a:off x="5060675" y="1128050"/>
            <a:ext cx="3132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5" name="Google Shape;45;p100"/>
          <p:cNvSpPr txBox="1">
            <a:spLocks noGrp="1"/>
          </p:cNvSpPr>
          <p:nvPr>
            <p:ph type="title"/>
          </p:nvPr>
        </p:nvSpPr>
        <p:spPr>
          <a:xfrm>
            <a:off x="891425" y="2865660"/>
            <a:ext cx="7361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" name="Google Shape;46;p100"/>
          <p:cNvSpPr txBox="1">
            <a:spLocks noGrp="1"/>
          </p:cNvSpPr>
          <p:nvPr>
            <p:ph type="subTitle" idx="1"/>
          </p:nvPr>
        </p:nvSpPr>
        <p:spPr>
          <a:xfrm>
            <a:off x="891425" y="3707460"/>
            <a:ext cx="7361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7" name="Google Shape;47;p100"/>
          <p:cNvSpPr txBox="1">
            <a:spLocks noGrp="1"/>
          </p:cNvSpPr>
          <p:nvPr>
            <p:ph type="title" idx="2"/>
          </p:nvPr>
        </p:nvSpPr>
        <p:spPr>
          <a:xfrm>
            <a:off x="3005825" y="937749"/>
            <a:ext cx="3132300" cy="18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4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0" name="Google Shape;50;p106"/>
          <p:cNvSpPr txBox="1">
            <a:spLocks noGrp="1"/>
          </p:cNvSpPr>
          <p:nvPr>
            <p:ph type="title"/>
          </p:nvPr>
        </p:nvSpPr>
        <p:spPr>
          <a:xfrm>
            <a:off x="4686125" y="1189019"/>
            <a:ext cx="267120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106"/>
          <p:cNvSpPr txBox="1">
            <a:spLocks noGrp="1"/>
          </p:cNvSpPr>
          <p:nvPr>
            <p:ph type="subTitle" idx="1"/>
          </p:nvPr>
        </p:nvSpPr>
        <p:spPr>
          <a:xfrm>
            <a:off x="4686125" y="3231117"/>
            <a:ext cx="2671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06"/>
          <p:cNvSpPr txBox="1">
            <a:spLocks noGrp="1"/>
          </p:cNvSpPr>
          <p:nvPr>
            <p:ph type="title" idx="2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4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5" name="Google Shape;55;p116"/>
          <p:cNvSpPr txBox="1">
            <a:spLocks noGrp="1"/>
          </p:cNvSpPr>
          <p:nvPr>
            <p:ph type="title"/>
          </p:nvPr>
        </p:nvSpPr>
        <p:spPr>
          <a:xfrm flipH="1">
            <a:off x="1551000" y="1189015"/>
            <a:ext cx="279240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" name="Google Shape;56;p116"/>
          <p:cNvSpPr txBox="1">
            <a:spLocks noGrp="1"/>
          </p:cNvSpPr>
          <p:nvPr>
            <p:ph type="subTitle" idx="1"/>
          </p:nvPr>
        </p:nvSpPr>
        <p:spPr>
          <a:xfrm flipH="1">
            <a:off x="1551000" y="3231115"/>
            <a:ext cx="2792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7" name="Google Shape;57;p116"/>
          <p:cNvSpPr txBox="1">
            <a:spLocks noGrp="1"/>
          </p:cNvSpPr>
          <p:nvPr>
            <p:ph type="title" idx="2"/>
          </p:nvPr>
        </p:nvSpPr>
        <p:spPr>
          <a:xfrm flipH="1">
            <a:off x="4225025" y="1128050"/>
            <a:ext cx="3132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0" name="Google Shape;60;p104"/>
          <p:cNvSpPr txBox="1">
            <a:spLocks noGrp="1"/>
          </p:cNvSpPr>
          <p:nvPr>
            <p:ph type="title"/>
          </p:nvPr>
        </p:nvSpPr>
        <p:spPr>
          <a:xfrm>
            <a:off x="720000" y="3212813"/>
            <a:ext cx="43143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104"/>
          <p:cNvSpPr txBox="1">
            <a:spLocks noGrp="1"/>
          </p:cNvSpPr>
          <p:nvPr>
            <p:ph type="subTitle" idx="1"/>
          </p:nvPr>
        </p:nvSpPr>
        <p:spPr>
          <a:xfrm>
            <a:off x="720000" y="1208300"/>
            <a:ext cx="4314300" cy="2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3"/>
          <p:cNvSpPr txBox="1">
            <a:spLocks noGrp="1"/>
          </p:cNvSpPr>
          <p:nvPr>
            <p:ph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83"/>
          <p:cNvSpPr txBox="1">
            <a:spLocks noGrp="1"/>
          </p:cNvSpPr>
          <p:nvPr>
            <p:ph type="body" idx="1"/>
          </p:nvPr>
        </p:nvSpPr>
        <p:spPr>
          <a:xfrm>
            <a:off x="602575" y="1152470"/>
            <a:ext cx="782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.xml"/><Relationship Id="rId7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11.png"/><Relationship Id="rId7" Type="http://schemas.openxmlformats.org/officeDocument/2006/relationships/slide" Target="slide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12.jpg"/><Relationship Id="rId7" Type="http://schemas.openxmlformats.org/officeDocument/2006/relationships/slide" Target="slide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13.png"/><Relationship Id="rId7" Type="http://schemas.openxmlformats.org/officeDocument/2006/relationships/slide" Target="slide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2.xm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15.png"/><Relationship Id="rId7" Type="http://schemas.openxmlformats.org/officeDocument/2006/relationships/slide" Target="slide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16.png"/><Relationship Id="rId7" Type="http://schemas.openxmlformats.org/officeDocument/2006/relationships/slide" Target="slide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17.png"/><Relationship Id="rId7" Type="http://schemas.openxmlformats.org/officeDocument/2006/relationships/slide" Target="slide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7.xml"/><Relationship Id="rId7" Type="http://schemas.openxmlformats.org/officeDocument/2006/relationships/slide" Target="slide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18.png"/><Relationship Id="rId7" Type="http://schemas.openxmlformats.org/officeDocument/2006/relationships/slide" Target="slide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8.xml"/><Relationship Id="rId9" Type="http://schemas.openxmlformats.org/officeDocument/2006/relationships/slide" Target="slide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9.xml"/><Relationship Id="rId7" Type="http://schemas.openxmlformats.org/officeDocument/2006/relationships/slide" Target="slide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5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9.png"/><Relationship Id="rId7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.xml"/><Relationship Id="rId11" Type="http://schemas.openxmlformats.org/officeDocument/2006/relationships/image" Target="../media/image21.png"/><Relationship Id="rId5" Type="http://schemas.openxmlformats.org/officeDocument/2006/relationships/slide" Target="slide20.xml"/><Relationship Id="rId10" Type="http://schemas.openxmlformats.org/officeDocument/2006/relationships/slide" Target="slide13.xml"/><Relationship Id="rId4" Type="http://schemas.openxmlformats.org/officeDocument/2006/relationships/image" Target="../media/image20.png"/><Relationship Id="rId9" Type="http://schemas.openxmlformats.org/officeDocument/2006/relationships/slide" Target="slide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22.png"/><Relationship Id="rId7" Type="http://schemas.openxmlformats.org/officeDocument/2006/relationships/slide" Target="slide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10" Type="http://schemas.openxmlformats.org/officeDocument/2006/relationships/image" Target="../media/image21.png"/><Relationship Id="rId4" Type="http://schemas.openxmlformats.org/officeDocument/2006/relationships/slide" Target="slide21.xml"/><Relationship Id="rId9" Type="http://schemas.openxmlformats.org/officeDocument/2006/relationships/slide" Target="slide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3.png"/><Relationship Id="rId7" Type="http://schemas.openxmlformats.org/officeDocument/2006/relationships/slide" Target="slid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2.xml"/><Relationship Id="rId11" Type="http://schemas.openxmlformats.org/officeDocument/2006/relationships/image" Target="../media/image21.png"/><Relationship Id="rId5" Type="http://schemas.openxmlformats.org/officeDocument/2006/relationships/slide" Target="slide22.xml"/><Relationship Id="rId10" Type="http://schemas.openxmlformats.org/officeDocument/2006/relationships/slide" Target="slide13.xml"/><Relationship Id="rId4" Type="http://schemas.openxmlformats.org/officeDocument/2006/relationships/image" Target="../media/image24.png"/><Relationship Id="rId9" Type="http://schemas.openxmlformats.org/officeDocument/2006/relationships/slide" Target="slide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23.xml"/><Relationship Id="rId7" Type="http://schemas.openxmlformats.org/officeDocument/2006/relationships/slide" Target="slide9.xm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5.xml"/><Relationship Id="rId11" Type="http://schemas.openxmlformats.org/officeDocument/2006/relationships/image" Target="../media/image27.png"/><Relationship Id="rId5" Type="http://schemas.openxmlformats.org/officeDocument/2006/relationships/slide" Target="slide3.xml"/><Relationship Id="rId10" Type="http://schemas.openxmlformats.org/officeDocument/2006/relationships/image" Target="../media/image26.png"/><Relationship Id="rId4" Type="http://schemas.openxmlformats.org/officeDocument/2006/relationships/slide" Target="slide2.xml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9.png"/><Relationship Id="rId7" Type="http://schemas.openxmlformats.org/officeDocument/2006/relationships/slide" Target="slide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2.xml"/><Relationship Id="rId5" Type="http://schemas.openxmlformats.org/officeDocument/2006/relationships/slide" Target="slide24.xml"/><Relationship Id="rId10" Type="http://schemas.openxmlformats.org/officeDocument/2006/relationships/slide" Target="slide13.xml"/><Relationship Id="rId4" Type="http://schemas.openxmlformats.org/officeDocument/2006/relationships/image" Target="../media/image30.png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3.png"/><Relationship Id="rId7" Type="http://schemas.openxmlformats.org/officeDocument/2006/relationships/slide" Target="slide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9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6.xml"/><Relationship Id="rId7" Type="http://schemas.openxmlformats.org/officeDocument/2006/relationships/slide" Target="slide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9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5.png"/><Relationship Id="rId7" Type="http://schemas.openxmlformats.org/officeDocument/2006/relationships/slide" Target="slid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slide" Target="slide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slide" Target="slide9.xml"/><Relationship Id="rId5" Type="http://schemas.openxmlformats.org/officeDocument/2006/relationships/image" Target="../media/image8.png"/><Relationship Id="rId10" Type="http://schemas.openxmlformats.org/officeDocument/2006/relationships/slide" Target="slide3.xml"/><Relationship Id="rId4" Type="http://schemas.openxmlformats.org/officeDocument/2006/relationships/image" Target="../media/image7.png"/><Relationship Id="rId9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slide" Target="slide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"/>
          <p:cNvSpPr/>
          <p:nvPr/>
        </p:nvSpPr>
        <p:spPr>
          <a:xfrm>
            <a:off x="682600" y="4042050"/>
            <a:ext cx="7778700" cy="630000"/>
          </a:xfrm>
          <a:prstGeom prst="roundRect">
            <a:avLst>
              <a:gd name="adj" fmla="val 866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"/>
          <p:cNvSpPr txBox="1">
            <a:spLocks noGrp="1"/>
          </p:cNvSpPr>
          <p:nvPr>
            <p:ph type="subTitle" idx="1"/>
          </p:nvPr>
        </p:nvSpPr>
        <p:spPr>
          <a:xfrm>
            <a:off x="1469100" y="4042050"/>
            <a:ext cx="68907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 i="1">
                <a:solidFill>
                  <a:srgbClr val="404E63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Creato da:</a:t>
            </a:r>
            <a:r>
              <a:rPr lang="en" sz="1400">
                <a:solidFill>
                  <a:srgbClr val="404E63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r>
              <a:rPr lang="en" sz="1400" b="1">
                <a:solidFill>
                  <a:srgbClr val="404E63"/>
                </a:solidFill>
                <a:latin typeface="Inter"/>
                <a:ea typeface="Inter"/>
                <a:cs typeface="Inter"/>
                <a:sym typeface="Inter"/>
              </a:rPr>
              <a:t>Checola Francesca Rosa (180957), Cocciardi Daniele Silvestro (142029), Gnaccarini Susanna (184144) e Lombardi Daniele (180850)</a:t>
            </a:r>
            <a:endParaRPr sz="1400" b="1">
              <a:solidFill>
                <a:srgbClr val="404E6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4" name="Google Shape;364;p1"/>
          <p:cNvSpPr/>
          <p:nvPr/>
        </p:nvSpPr>
        <p:spPr>
          <a:xfrm rot="5400000">
            <a:off x="955711" y="4233901"/>
            <a:ext cx="240300" cy="207900"/>
          </a:xfrm>
          <a:prstGeom prst="triangle">
            <a:avLst>
              <a:gd name="adj" fmla="val 50000"/>
            </a:avLst>
          </a:prstGeom>
          <a:solidFill>
            <a:srgbClr val="404E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6" name="Google Shape;366;p1"/>
          <p:cNvGrpSpPr/>
          <p:nvPr/>
        </p:nvGrpSpPr>
        <p:grpSpPr>
          <a:xfrm>
            <a:off x="613559" y="316300"/>
            <a:ext cx="6392457" cy="315300"/>
            <a:chOff x="613559" y="316300"/>
            <a:chExt cx="6392457" cy="315300"/>
          </a:xfrm>
        </p:grpSpPr>
        <p:sp>
          <p:nvSpPr>
            <p:cNvPr id="367" name="Google Shape;367;p1">
              <a:hlinkClick r:id="rId4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sng" strike="noStrike" cap="none">
                  <a:solidFill>
                    <a:srgbClr val="80A3D6"/>
                  </a:solidFill>
                  <a:latin typeface="Roboto"/>
                  <a:ea typeface="Roboto"/>
                  <a:cs typeface="Roboto"/>
                  <a:sym typeface="Roboto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sng" strike="noStrike" cap="none">
                <a:solidFill>
                  <a:srgbClr val="80A3D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8" name="Google Shape;368;p1">
              <a:hlinkClick r:id="rId5" action="ppaction://hlinksldjump"/>
            </p:cNvPr>
            <p:cNvSpPr txBox="1"/>
            <p:nvPr/>
          </p:nvSpPr>
          <p:spPr>
            <a:xfrm>
              <a:off x="1568961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9" name="Google Shape;369;p1">
              <a:hlinkClick r:id="rId6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Whoosh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0" name="Google Shape;370;p1">
              <a:hlinkClick r:id="rId7" action="ppaction://hlinksldjump"/>
            </p:cNvPr>
            <p:cNvSpPr txBox="1"/>
            <p:nvPr/>
          </p:nvSpPr>
          <p:spPr>
            <a:xfrm>
              <a:off x="3699502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PyLucene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1" name="Google Shape;371;p1">
              <a:hlinkClick r:id="rId8" action="ppaction://hlinksldjump"/>
            </p:cNvPr>
            <p:cNvSpPr txBox="1"/>
            <p:nvPr/>
          </p:nvSpPr>
          <p:spPr>
            <a:xfrm>
              <a:off x="5925716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Benchmark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2" name="Google Shape;372;p1"/>
          <p:cNvGrpSpPr/>
          <p:nvPr/>
        </p:nvGrpSpPr>
        <p:grpSpPr>
          <a:xfrm>
            <a:off x="5080990" y="896156"/>
            <a:ext cx="3380400" cy="2632588"/>
            <a:chOff x="4605850" y="1266825"/>
            <a:chExt cx="3380400" cy="2632588"/>
          </a:xfrm>
        </p:grpSpPr>
        <p:sp>
          <p:nvSpPr>
            <p:cNvPr id="373" name="Google Shape;373;p1"/>
            <p:cNvSpPr/>
            <p:nvPr/>
          </p:nvSpPr>
          <p:spPr>
            <a:xfrm>
              <a:off x="4605850" y="1266825"/>
              <a:ext cx="3380400" cy="2266800"/>
            </a:xfrm>
            <a:prstGeom prst="roundRect">
              <a:avLst>
                <a:gd name="adj" fmla="val 575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"/>
            <p:cNvSpPr/>
            <p:nvPr/>
          </p:nvSpPr>
          <p:spPr>
            <a:xfrm>
              <a:off x="5963153" y="3533627"/>
              <a:ext cx="673544" cy="234992"/>
            </a:xfrm>
            <a:custGeom>
              <a:avLst/>
              <a:gdLst/>
              <a:ahLst/>
              <a:cxnLst/>
              <a:rect l="l" t="t" r="r" b="b"/>
              <a:pathLst>
                <a:path w="11562" h="20158" extrusionOk="0">
                  <a:moveTo>
                    <a:pt x="0" y="0"/>
                  </a:moveTo>
                  <a:lnTo>
                    <a:pt x="0" y="20157"/>
                  </a:lnTo>
                  <a:lnTo>
                    <a:pt x="11562" y="20157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"/>
            <p:cNvSpPr/>
            <p:nvPr/>
          </p:nvSpPr>
          <p:spPr>
            <a:xfrm>
              <a:off x="5518876" y="3752413"/>
              <a:ext cx="1562100" cy="14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"/>
            <p:cNvSpPr/>
            <p:nvPr/>
          </p:nvSpPr>
          <p:spPr>
            <a:xfrm>
              <a:off x="6226426" y="3279600"/>
              <a:ext cx="147000" cy="147000"/>
            </a:xfrm>
            <a:prstGeom prst="ellipse">
              <a:avLst/>
            </a:prstGeom>
            <a:solidFill>
              <a:srgbClr val="141414">
                <a:alpha val="4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Google Shape;377;p1"/>
          <p:cNvSpPr/>
          <p:nvPr/>
        </p:nvSpPr>
        <p:spPr>
          <a:xfrm>
            <a:off x="5193692" y="1003693"/>
            <a:ext cx="3166017" cy="1848858"/>
          </a:xfrm>
          <a:prstGeom prst="roundRect">
            <a:avLst>
              <a:gd name="adj" fmla="val 7000"/>
            </a:avLst>
          </a:prstGeom>
          <a:solidFill>
            <a:srgbClr val="212A36"/>
          </a:solidFill>
          <a:ln w="25400" cap="flat" cmpd="sng">
            <a:solidFill>
              <a:srgbClr val="273A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12A3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"/>
          <p:cNvSpPr/>
          <p:nvPr/>
        </p:nvSpPr>
        <p:spPr>
          <a:xfrm>
            <a:off x="5293210" y="1085375"/>
            <a:ext cx="2955959" cy="1692762"/>
          </a:xfrm>
          <a:prstGeom prst="roundRect">
            <a:avLst>
              <a:gd name="adj" fmla="val 7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80A3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1" descr="Immagine che contiene clipart, testo, cartone animato, logo&#10;&#10;Il contenuto generato dall'IA potrebbe non essere corretto."/>
          <p:cNvPicPr preferRelativeResize="0"/>
          <p:nvPr/>
        </p:nvPicPr>
        <p:blipFill rotWithShape="1">
          <a:blip r:embed="rId9">
            <a:alphaModFix/>
          </a:blip>
          <a:srcRect l="2399" r="8887" b="5247"/>
          <a:stretch/>
        </p:blipFill>
        <p:spPr>
          <a:xfrm>
            <a:off x="5409324" y="1162822"/>
            <a:ext cx="2742229" cy="1538251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"/>
          <p:cNvSpPr txBox="1">
            <a:spLocks noGrp="1"/>
          </p:cNvSpPr>
          <p:nvPr>
            <p:ph type="ctrTitle"/>
          </p:nvPr>
        </p:nvSpPr>
        <p:spPr>
          <a:xfrm>
            <a:off x="682610" y="1076848"/>
            <a:ext cx="4340323" cy="2291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" sz="4800">
                <a:solidFill>
                  <a:schemeClr val="lt1"/>
                </a:solidFill>
              </a:rPr>
              <a:t>SEARCH ENGINE </a:t>
            </a:r>
            <a:r>
              <a:rPr lang="en" sz="3600">
                <a:solidFill>
                  <a:srgbClr val="80A3D6"/>
                </a:solidFill>
              </a:rPr>
              <a:t>DI FILM E SERIE TV</a:t>
            </a:r>
            <a:endParaRPr sz="5950">
              <a:solidFill>
                <a:srgbClr val="80A3D6"/>
              </a:solidFill>
            </a:endParaRPr>
          </a:p>
        </p:txBody>
      </p:sp>
      <p:sp>
        <p:nvSpPr>
          <p:cNvPr id="381" name="Google Shape;381;p1">
            <a:hlinkClick r:id="rId8" action="ppaction://hlinksldjump"/>
          </p:cNvPr>
          <p:cNvSpPr txBox="1"/>
          <p:nvPr/>
        </p:nvSpPr>
        <p:spPr>
          <a:xfrm>
            <a:off x="4848142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sz="1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684db38b19_21_325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739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/>
              <a:t>ARCHITETTURA DEL MOTORE IN PYLUCENE</a:t>
            </a:r>
            <a:endParaRPr sz="3200"/>
          </a:p>
        </p:txBody>
      </p:sp>
      <p:sp>
        <p:nvSpPr>
          <p:cNvPr id="570" name="Google Shape;570;g3684db38b19_21_325"/>
          <p:cNvSpPr txBox="1">
            <a:spLocks noGrp="1"/>
          </p:cNvSpPr>
          <p:nvPr>
            <p:ph type="body" idx="1"/>
          </p:nvPr>
        </p:nvSpPr>
        <p:spPr>
          <a:xfrm>
            <a:off x="376744" y="1330545"/>
            <a:ext cx="7821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Nel motore costruito in PyLucene, l’indice è al centro dell’intero sistema. Ogni file JSON è stato trasformato in un </a:t>
            </a:r>
            <a:r>
              <a:rPr lang="en" sz="1300">
                <a:solidFill>
                  <a:srgbClr val="80A3D6"/>
                </a:solidFill>
                <a:latin typeface="Inter"/>
                <a:ea typeface="Inter"/>
                <a:cs typeface="Inter"/>
                <a:sym typeface="Inter"/>
              </a:rPr>
              <a:t>Document Lucene</a:t>
            </a:r>
            <a:r>
              <a:rPr lang="en" sz="1300">
                <a:latin typeface="Inter"/>
                <a:ea typeface="Inter"/>
                <a:cs typeface="Inter"/>
                <a:sym typeface="Inter"/>
              </a:rPr>
              <a:t> con campi specifici, alcuni full-text e altri strutturati:</a:t>
            </a: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571" name="Google Shape;571;g3684db38b19_21_325"/>
          <p:cNvSpPr/>
          <p:nvPr/>
        </p:nvSpPr>
        <p:spPr>
          <a:xfrm>
            <a:off x="1393541" y="1973375"/>
            <a:ext cx="1959000" cy="879900"/>
          </a:xfrm>
          <a:prstGeom prst="roundRect">
            <a:avLst>
              <a:gd name="adj" fmla="val 3431"/>
            </a:avLst>
          </a:prstGeom>
          <a:noFill/>
          <a:ln w="19050" cap="flat" cmpd="sng">
            <a:solidFill>
              <a:srgbClr val="80A3D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g3684db38b19_21_325"/>
          <p:cNvSpPr/>
          <p:nvPr/>
        </p:nvSpPr>
        <p:spPr>
          <a:xfrm rot="-1137">
            <a:off x="361004" y="2084355"/>
            <a:ext cx="906900" cy="305400"/>
          </a:xfrm>
          <a:prstGeom prst="roundRect">
            <a:avLst>
              <a:gd name="adj" fmla="val 13480"/>
            </a:avLst>
          </a:prstGeom>
          <a:solidFill>
            <a:srgbClr val="80A3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ID univoco</a:t>
            </a:r>
            <a:endParaRPr sz="10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3" name="Google Shape;573;g3684db38b19_21_325"/>
          <p:cNvSpPr txBox="1"/>
          <p:nvPr/>
        </p:nvSpPr>
        <p:spPr>
          <a:xfrm>
            <a:off x="1478236" y="2514575"/>
            <a:ext cx="1959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1" u="none" strike="noStrike" cap="none">
                <a:solidFill>
                  <a:srgbClr val="80A3D6"/>
                </a:solidFill>
                <a:latin typeface="Inter"/>
                <a:ea typeface="Inter"/>
                <a:cs typeface="Inter"/>
                <a:sym typeface="Inter"/>
              </a:rPr>
              <a:t>Campi full-text</a:t>
            </a:r>
            <a:endParaRPr sz="1000" b="0" i="1" u="none" strike="noStrike" cap="none">
              <a:solidFill>
                <a:srgbClr val="80A3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3684db38b19_21_325"/>
          <p:cNvSpPr/>
          <p:nvPr/>
        </p:nvSpPr>
        <p:spPr>
          <a:xfrm rot="-1775">
            <a:off x="1474450" y="2073131"/>
            <a:ext cx="581100" cy="305400"/>
          </a:xfrm>
          <a:prstGeom prst="roundRect">
            <a:avLst>
              <a:gd name="adj" fmla="val 13480"/>
            </a:avLst>
          </a:prstGeom>
          <a:solidFill>
            <a:srgbClr val="80A3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Titolo</a:t>
            </a:r>
            <a:endParaRPr sz="10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5" name="Google Shape;575;g3684db38b19_21_325"/>
          <p:cNvSpPr/>
          <p:nvPr/>
        </p:nvSpPr>
        <p:spPr>
          <a:xfrm rot="-2043">
            <a:off x="2261976" y="2073130"/>
            <a:ext cx="1009800" cy="305400"/>
          </a:xfrm>
          <a:prstGeom prst="roundRect">
            <a:avLst>
              <a:gd name="adj" fmla="val 13480"/>
            </a:avLst>
          </a:prstGeom>
          <a:solidFill>
            <a:srgbClr val="80A3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Descrizione</a:t>
            </a:r>
            <a:endParaRPr sz="10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6" name="Google Shape;576;g3684db38b19_21_325"/>
          <p:cNvSpPr/>
          <p:nvPr/>
        </p:nvSpPr>
        <p:spPr>
          <a:xfrm rot="-1423">
            <a:off x="3478066" y="2073132"/>
            <a:ext cx="724500" cy="305400"/>
          </a:xfrm>
          <a:prstGeom prst="roundRect">
            <a:avLst>
              <a:gd name="adj" fmla="val 13480"/>
            </a:avLst>
          </a:prstGeom>
          <a:solidFill>
            <a:srgbClr val="80A3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Generi</a:t>
            </a:r>
            <a:endParaRPr sz="10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7" name="Google Shape;577;g3684db38b19_21_325"/>
          <p:cNvSpPr txBox="1">
            <a:spLocks noGrp="1"/>
          </p:cNvSpPr>
          <p:nvPr>
            <p:ph type="body" idx="1"/>
          </p:nvPr>
        </p:nvSpPr>
        <p:spPr>
          <a:xfrm>
            <a:off x="476575" y="3234450"/>
            <a:ext cx="4531500" cy="15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80A3D6"/>
                </a:solidFill>
                <a:latin typeface="Inter"/>
                <a:ea typeface="Inter"/>
                <a:cs typeface="Inter"/>
                <a:sym typeface="Inter"/>
              </a:rPr>
              <a:t>PRE-PROCESSING DEL TESTO</a:t>
            </a:r>
            <a:endParaRPr sz="1500" b="1">
              <a:solidFill>
                <a:srgbClr val="80A3D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b="1">
              <a:solidFill>
                <a:srgbClr val="80A3D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La fase di indicizzazione è stata preceduta da una fase di pre-processing del testo per i campi full-text, grazie alla potente libreria </a:t>
            </a:r>
            <a:r>
              <a:rPr lang="en" sz="13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NLTK</a:t>
            </a: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che si è occupata della </a:t>
            </a:r>
            <a:r>
              <a:rPr lang="en" sz="1300" i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tokenizzazione, </a:t>
            </a: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rimozione delle </a:t>
            </a:r>
            <a:r>
              <a:rPr lang="en" sz="1300" i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stopwords</a:t>
            </a: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e dello </a:t>
            </a:r>
            <a:r>
              <a:rPr lang="en" sz="1300" i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stemming</a:t>
            </a: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78" name="Google Shape;578;g3684db38b19_21_325"/>
          <p:cNvPicPr preferRelativeResize="0"/>
          <p:nvPr/>
        </p:nvPicPr>
        <p:blipFill rotWithShape="1">
          <a:blip r:embed="rId3">
            <a:alphaModFix/>
          </a:blip>
          <a:srcRect t="24052" b="9687"/>
          <a:stretch/>
        </p:blipFill>
        <p:spPr>
          <a:xfrm>
            <a:off x="5823225" y="3261951"/>
            <a:ext cx="2741224" cy="18815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579" name="Google Shape;579;g3684db38b19_21_325"/>
          <p:cNvSpPr/>
          <p:nvPr/>
        </p:nvSpPr>
        <p:spPr>
          <a:xfrm>
            <a:off x="5746600" y="3170575"/>
            <a:ext cx="970200" cy="839700"/>
          </a:xfrm>
          <a:prstGeom prst="rect">
            <a:avLst/>
          </a:prstGeom>
          <a:solidFill>
            <a:srgbClr val="212A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g3684db38b19_21_325"/>
          <p:cNvSpPr/>
          <p:nvPr/>
        </p:nvSpPr>
        <p:spPr>
          <a:xfrm>
            <a:off x="6442550" y="2798725"/>
            <a:ext cx="1367100" cy="879900"/>
          </a:xfrm>
          <a:prstGeom prst="rect">
            <a:avLst/>
          </a:prstGeom>
          <a:solidFill>
            <a:srgbClr val="212A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g3684db38b19_21_325"/>
          <p:cNvSpPr/>
          <p:nvPr/>
        </p:nvSpPr>
        <p:spPr>
          <a:xfrm rot="-179588">
            <a:off x="5306644" y="3617166"/>
            <a:ext cx="1286956" cy="491178"/>
          </a:xfrm>
          <a:prstGeom prst="roundRect">
            <a:avLst>
              <a:gd name="adj" fmla="val 13480"/>
            </a:avLst>
          </a:prstGeom>
          <a:solidFill>
            <a:srgbClr val="0C2D48"/>
          </a:solidFill>
          <a:ln w="9525" cap="flat" cmpd="sng">
            <a:solidFill>
              <a:srgbClr val="80A3D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80A3D6"/>
                </a:solidFill>
                <a:latin typeface="Inter"/>
                <a:ea typeface="Inter"/>
                <a:cs typeface="Inter"/>
                <a:sym typeface="Inter"/>
              </a:rPr>
              <a:t>Tokenizzazione</a:t>
            </a:r>
            <a:endParaRPr sz="800" b="1" i="0" u="none" strike="noStrike" cap="none">
              <a:solidFill>
                <a:srgbClr val="80A3D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500" b="1" i="0" u="none" strike="noStrike" cap="none">
              <a:solidFill>
                <a:srgbClr val="FF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Divisione del testo in singole parole o </a:t>
            </a:r>
            <a:r>
              <a:rPr lang="en" sz="700" b="0" i="1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token</a:t>
            </a:r>
            <a:endParaRPr sz="800" b="1" i="1" u="none" strike="noStrike" cap="none">
              <a:solidFill>
                <a:srgbClr val="FF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2" name="Google Shape;582;g3684db38b19_21_325"/>
          <p:cNvSpPr/>
          <p:nvPr/>
        </p:nvSpPr>
        <p:spPr>
          <a:xfrm rot="630">
            <a:off x="6006802" y="2990275"/>
            <a:ext cx="1637400" cy="526800"/>
          </a:xfrm>
          <a:prstGeom prst="roundRect">
            <a:avLst>
              <a:gd name="adj" fmla="val 13480"/>
            </a:avLst>
          </a:prstGeom>
          <a:solidFill>
            <a:srgbClr val="0C2D48"/>
          </a:solidFill>
          <a:ln w="9525" cap="flat" cmpd="sng">
            <a:solidFill>
              <a:srgbClr val="80A3D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80A3D6"/>
                </a:solidFill>
                <a:latin typeface="Inter"/>
                <a:ea typeface="Inter"/>
                <a:cs typeface="Inter"/>
                <a:sym typeface="Inter"/>
              </a:rPr>
              <a:t>Rimozione </a:t>
            </a:r>
            <a:r>
              <a:rPr lang="en" sz="800" b="1" i="1" u="none" strike="noStrike" cap="none">
                <a:solidFill>
                  <a:srgbClr val="80A3D6"/>
                </a:solidFill>
                <a:latin typeface="Inter"/>
                <a:ea typeface="Inter"/>
                <a:cs typeface="Inter"/>
                <a:sym typeface="Inter"/>
              </a:rPr>
              <a:t>stopwords</a:t>
            </a:r>
            <a:endParaRPr sz="800" b="1" i="1" u="none" strike="noStrike" cap="none">
              <a:solidFill>
                <a:srgbClr val="80A3D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500" b="1" i="0" u="none" strike="noStrike" cap="none">
              <a:solidFill>
                <a:srgbClr val="FF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Eliminazione delle parole comuni che non aggiungono significato</a:t>
            </a:r>
            <a:endParaRPr sz="800" b="1" i="0" u="none" strike="noStrike" cap="none">
              <a:solidFill>
                <a:srgbClr val="FF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3" name="Google Shape;583;g3684db38b19_21_325"/>
          <p:cNvSpPr/>
          <p:nvPr/>
        </p:nvSpPr>
        <p:spPr>
          <a:xfrm rot="182723">
            <a:off x="7763644" y="2853462"/>
            <a:ext cx="1219723" cy="503209"/>
          </a:xfrm>
          <a:prstGeom prst="roundRect">
            <a:avLst>
              <a:gd name="adj" fmla="val 13480"/>
            </a:avLst>
          </a:prstGeom>
          <a:solidFill>
            <a:srgbClr val="0C2D48"/>
          </a:solidFill>
          <a:ln w="9525" cap="flat" cmpd="sng">
            <a:solidFill>
              <a:srgbClr val="80A3D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80A3D6"/>
                </a:solidFill>
                <a:latin typeface="Inter"/>
                <a:ea typeface="Inter"/>
                <a:cs typeface="Inter"/>
                <a:sym typeface="Inter"/>
              </a:rPr>
              <a:t>Stemming</a:t>
            </a:r>
            <a:endParaRPr sz="800" b="1" i="0" u="none" strike="noStrike" cap="none">
              <a:solidFill>
                <a:srgbClr val="80A3D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500" b="1" i="0" u="none" strike="noStrike" cap="none">
              <a:solidFill>
                <a:srgbClr val="FF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Riduzione delle parole alla forma base</a:t>
            </a:r>
            <a:endParaRPr sz="800" b="1" i="0" u="none" strike="noStrike" cap="none">
              <a:solidFill>
                <a:srgbClr val="FF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84" name="Google Shape;584;g3684db38b19_21_325"/>
          <p:cNvGrpSpPr/>
          <p:nvPr/>
        </p:nvGrpSpPr>
        <p:grpSpPr>
          <a:xfrm>
            <a:off x="7999364" y="861367"/>
            <a:ext cx="321732" cy="319360"/>
            <a:chOff x="7873031" y="2063010"/>
            <a:chExt cx="321732" cy="319360"/>
          </a:xfrm>
        </p:grpSpPr>
        <p:sp>
          <p:nvSpPr>
            <p:cNvPr id="585" name="Google Shape;585;g3684db38b19_21_325"/>
            <p:cNvSpPr/>
            <p:nvPr/>
          </p:nvSpPr>
          <p:spPr>
            <a:xfrm>
              <a:off x="7873031" y="2063010"/>
              <a:ext cx="321732" cy="319360"/>
            </a:xfrm>
            <a:custGeom>
              <a:avLst/>
              <a:gdLst/>
              <a:ahLst/>
              <a:cxnLst/>
              <a:rect l="l" t="t" r="r" b="b"/>
              <a:pathLst>
                <a:path w="9765" h="9693" extrusionOk="0">
                  <a:moveTo>
                    <a:pt x="7311" y="572"/>
                  </a:moveTo>
                  <a:lnTo>
                    <a:pt x="5644" y="2501"/>
                  </a:lnTo>
                  <a:lnTo>
                    <a:pt x="5263" y="2048"/>
                  </a:lnTo>
                  <a:lnTo>
                    <a:pt x="6549" y="572"/>
                  </a:lnTo>
                  <a:close/>
                  <a:moveTo>
                    <a:pt x="3263" y="572"/>
                  </a:moveTo>
                  <a:lnTo>
                    <a:pt x="5049" y="2644"/>
                  </a:lnTo>
                  <a:lnTo>
                    <a:pt x="4287" y="2644"/>
                  </a:lnTo>
                  <a:lnTo>
                    <a:pt x="2501" y="572"/>
                  </a:lnTo>
                  <a:close/>
                  <a:moveTo>
                    <a:pt x="5668" y="3191"/>
                  </a:moveTo>
                  <a:cubicBezTo>
                    <a:pt x="5835" y="3191"/>
                    <a:pt x="5978" y="3310"/>
                    <a:pt x="5978" y="3477"/>
                  </a:cubicBezTo>
                  <a:lnTo>
                    <a:pt x="5978" y="3810"/>
                  </a:lnTo>
                  <a:lnTo>
                    <a:pt x="3882" y="3810"/>
                  </a:lnTo>
                  <a:lnTo>
                    <a:pt x="3882" y="3477"/>
                  </a:lnTo>
                  <a:lnTo>
                    <a:pt x="3858" y="3477"/>
                  </a:lnTo>
                  <a:cubicBezTo>
                    <a:pt x="3858" y="3334"/>
                    <a:pt x="3977" y="3191"/>
                    <a:pt x="4168" y="3191"/>
                  </a:cubicBezTo>
                  <a:close/>
                  <a:moveTo>
                    <a:pt x="8883" y="4334"/>
                  </a:moveTo>
                  <a:cubicBezTo>
                    <a:pt x="9050" y="4334"/>
                    <a:pt x="9193" y="4453"/>
                    <a:pt x="9193" y="4644"/>
                  </a:cubicBezTo>
                  <a:lnTo>
                    <a:pt x="9193" y="8812"/>
                  </a:lnTo>
                  <a:cubicBezTo>
                    <a:pt x="9193" y="8954"/>
                    <a:pt x="9074" y="9097"/>
                    <a:pt x="8883" y="9097"/>
                  </a:cubicBezTo>
                  <a:lnTo>
                    <a:pt x="905" y="9097"/>
                  </a:lnTo>
                  <a:cubicBezTo>
                    <a:pt x="762" y="9097"/>
                    <a:pt x="619" y="8978"/>
                    <a:pt x="619" y="8812"/>
                  </a:cubicBezTo>
                  <a:lnTo>
                    <a:pt x="619" y="4644"/>
                  </a:lnTo>
                  <a:cubicBezTo>
                    <a:pt x="619" y="4501"/>
                    <a:pt x="738" y="4334"/>
                    <a:pt x="905" y="4334"/>
                  </a:cubicBezTo>
                  <a:close/>
                  <a:moveTo>
                    <a:pt x="1834" y="0"/>
                  </a:moveTo>
                  <a:cubicBezTo>
                    <a:pt x="1715" y="0"/>
                    <a:pt x="1620" y="48"/>
                    <a:pt x="1572" y="167"/>
                  </a:cubicBezTo>
                  <a:cubicBezTo>
                    <a:pt x="1501" y="262"/>
                    <a:pt x="1548" y="381"/>
                    <a:pt x="1596" y="476"/>
                  </a:cubicBezTo>
                  <a:lnTo>
                    <a:pt x="3596" y="2786"/>
                  </a:lnTo>
                  <a:cubicBezTo>
                    <a:pt x="3382" y="2953"/>
                    <a:pt x="3239" y="3215"/>
                    <a:pt x="3239" y="3477"/>
                  </a:cubicBezTo>
                  <a:lnTo>
                    <a:pt x="3239" y="3810"/>
                  </a:lnTo>
                  <a:lnTo>
                    <a:pt x="858" y="3810"/>
                  </a:lnTo>
                  <a:cubicBezTo>
                    <a:pt x="381" y="3810"/>
                    <a:pt x="0" y="4192"/>
                    <a:pt x="0" y="4668"/>
                  </a:cubicBezTo>
                  <a:lnTo>
                    <a:pt x="0" y="8835"/>
                  </a:lnTo>
                  <a:cubicBezTo>
                    <a:pt x="0" y="9312"/>
                    <a:pt x="381" y="9693"/>
                    <a:pt x="858" y="9693"/>
                  </a:cubicBezTo>
                  <a:lnTo>
                    <a:pt x="8835" y="9693"/>
                  </a:lnTo>
                  <a:cubicBezTo>
                    <a:pt x="9312" y="9693"/>
                    <a:pt x="9693" y="9312"/>
                    <a:pt x="9693" y="8835"/>
                  </a:cubicBezTo>
                  <a:lnTo>
                    <a:pt x="9693" y="4668"/>
                  </a:lnTo>
                  <a:cubicBezTo>
                    <a:pt x="9764" y="4192"/>
                    <a:pt x="9359" y="3810"/>
                    <a:pt x="8883" y="3810"/>
                  </a:cubicBezTo>
                  <a:lnTo>
                    <a:pt x="6502" y="3810"/>
                  </a:lnTo>
                  <a:lnTo>
                    <a:pt x="6502" y="3477"/>
                  </a:lnTo>
                  <a:cubicBezTo>
                    <a:pt x="6502" y="3191"/>
                    <a:pt x="6359" y="2953"/>
                    <a:pt x="6144" y="2786"/>
                  </a:cubicBezTo>
                  <a:lnTo>
                    <a:pt x="8145" y="476"/>
                  </a:lnTo>
                  <a:cubicBezTo>
                    <a:pt x="8216" y="381"/>
                    <a:pt x="8240" y="262"/>
                    <a:pt x="8169" y="167"/>
                  </a:cubicBezTo>
                  <a:cubicBezTo>
                    <a:pt x="8121" y="72"/>
                    <a:pt x="8026" y="0"/>
                    <a:pt x="7907" y="0"/>
                  </a:cubicBezTo>
                  <a:lnTo>
                    <a:pt x="6382" y="0"/>
                  </a:lnTo>
                  <a:cubicBezTo>
                    <a:pt x="6311" y="0"/>
                    <a:pt x="6240" y="24"/>
                    <a:pt x="6192" y="95"/>
                  </a:cubicBezTo>
                  <a:lnTo>
                    <a:pt x="4882" y="1596"/>
                  </a:lnTo>
                  <a:lnTo>
                    <a:pt x="3572" y="95"/>
                  </a:lnTo>
                  <a:cubicBezTo>
                    <a:pt x="3501" y="24"/>
                    <a:pt x="3453" y="0"/>
                    <a:pt x="3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g3684db38b19_21_325"/>
            <p:cNvSpPr/>
            <p:nvPr/>
          </p:nvSpPr>
          <p:spPr>
            <a:xfrm>
              <a:off x="7913820" y="2225408"/>
              <a:ext cx="106750" cy="119303"/>
            </a:xfrm>
            <a:custGeom>
              <a:avLst/>
              <a:gdLst/>
              <a:ahLst/>
              <a:cxnLst/>
              <a:rect l="l" t="t" r="r" b="b"/>
              <a:pathLst>
                <a:path w="3240" h="3621" extrusionOk="0">
                  <a:moveTo>
                    <a:pt x="1572" y="572"/>
                  </a:moveTo>
                  <a:cubicBezTo>
                    <a:pt x="1858" y="572"/>
                    <a:pt x="2049" y="787"/>
                    <a:pt x="2049" y="1049"/>
                  </a:cubicBezTo>
                  <a:cubicBezTo>
                    <a:pt x="2049" y="1311"/>
                    <a:pt x="1858" y="1525"/>
                    <a:pt x="1572" y="1525"/>
                  </a:cubicBezTo>
                  <a:cubicBezTo>
                    <a:pt x="1310" y="1525"/>
                    <a:pt x="1096" y="1311"/>
                    <a:pt x="1096" y="1049"/>
                  </a:cubicBezTo>
                  <a:cubicBezTo>
                    <a:pt x="1096" y="787"/>
                    <a:pt x="1310" y="572"/>
                    <a:pt x="1572" y="572"/>
                  </a:cubicBezTo>
                  <a:close/>
                  <a:moveTo>
                    <a:pt x="1572" y="2096"/>
                  </a:moveTo>
                  <a:cubicBezTo>
                    <a:pt x="2120" y="2096"/>
                    <a:pt x="2549" y="2501"/>
                    <a:pt x="2620" y="3049"/>
                  </a:cubicBezTo>
                  <a:lnTo>
                    <a:pt x="548" y="3049"/>
                  </a:lnTo>
                  <a:cubicBezTo>
                    <a:pt x="596" y="2501"/>
                    <a:pt x="1048" y="2096"/>
                    <a:pt x="1572" y="2096"/>
                  </a:cubicBezTo>
                  <a:close/>
                  <a:moveTo>
                    <a:pt x="1620" y="1"/>
                  </a:moveTo>
                  <a:cubicBezTo>
                    <a:pt x="1048" y="1"/>
                    <a:pt x="572" y="477"/>
                    <a:pt x="572" y="1049"/>
                  </a:cubicBezTo>
                  <a:cubicBezTo>
                    <a:pt x="572" y="1311"/>
                    <a:pt x="667" y="1549"/>
                    <a:pt x="834" y="1739"/>
                  </a:cubicBezTo>
                  <a:cubicBezTo>
                    <a:pt x="358" y="2001"/>
                    <a:pt x="1" y="2549"/>
                    <a:pt x="1" y="3144"/>
                  </a:cubicBezTo>
                  <a:lnTo>
                    <a:pt x="1" y="3311"/>
                  </a:lnTo>
                  <a:cubicBezTo>
                    <a:pt x="1" y="3454"/>
                    <a:pt x="120" y="3621"/>
                    <a:pt x="310" y="3621"/>
                  </a:cubicBezTo>
                  <a:lnTo>
                    <a:pt x="2954" y="3621"/>
                  </a:lnTo>
                  <a:cubicBezTo>
                    <a:pt x="3096" y="3621"/>
                    <a:pt x="3239" y="3501"/>
                    <a:pt x="3239" y="3311"/>
                  </a:cubicBezTo>
                  <a:lnTo>
                    <a:pt x="3239" y="3144"/>
                  </a:lnTo>
                  <a:cubicBezTo>
                    <a:pt x="3192" y="2549"/>
                    <a:pt x="2858" y="2001"/>
                    <a:pt x="2382" y="1739"/>
                  </a:cubicBezTo>
                  <a:cubicBezTo>
                    <a:pt x="2525" y="1549"/>
                    <a:pt x="2644" y="1311"/>
                    <a:pt x="2644" y="1049"/>
                  </a:cubicBezTo>
                  <a:cubicBezTo>
                    <a:pt x="2644" y="477"/>
                    <a:pt x="2168" y="1"/>
                    <a:pt x="1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g3684db38b19_21_325"/>
            <p:cNvSpPr/>
            <p:nvPr/>
          </p:nvSpPr>
          <p:spPr>
            <a:xfrm>
              <a:off x="8037801" y="2224617"/>
              <a:ext cx="69058" cy="19670"/>
            </a:xfrm>
            <a:custGeom>
              <a:avLst/>
              <a:gdLst/>
              <a:ahLst/>
              <a:cxnLst/>
              <a:rect l="l" t="t" r="r" b="b"/>
              <a:pathLst>
                <a:path w="2096" h="597" extrusionOk="0">
                  <a:moveTo>
                    <a:pt x="286" y="1"/>
                  </a:moveTo>
                  <a:cubicBezTo>
                    <a:pt x="143" y="1"/>
                    <a:pt x="0" y="120"/>
                    <a:pt x="0" y="311"/>
                  </a:cubicBezTo>
                  <a:cubicBezTo>
                    <a:pt x="0" y="477"/>
                    <a:pt x="143" y="596"/>
                    <a:pt x="286" y="596"/>
                  </a:cubicBezTo>
                  <a:lnTo>
                    <a:pt x="1810" y="596"/>
                  </a:lnTo>
                  <a:cubicBezTo>
                    <a:pt x="1953" y="596"/>
                    <a:pt x="2096" y="477"/>
                    <a:pt x="2096" y="311"/>
                  </a:cubicBezTo>
                  <a:cubicBezTo>
                    <a:pt x="2096" y="144"/>
                    <a:pt x="1977" y="1"/>
                    <a:pt x="1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g3684db38b19_21_325"/>
            <p:cNvSpPr/>
            <p:nvPr/>
          </p:nvSpPr>
          <p:spPr>
            <a:xfrm>
              <a:off x="8036220" y="2263067"/>
              <a:ext cx="120094" cy="19670"/>
            </a:xfrm>
            <a:custGeom>
              <a:avLst/>
              <a:gdLst/>
              <a:ahLst/>
              <a:cxnLst/>
              <a:rect l="l" t="t" r="r" b="b"/>
              <a:pathLst>
                <a:path w="3645" h="597" extrusionOk="0">
                  <a:moveTo>
                    <a:pt x="310" y="1"/>
                  </a:moveTo>
                  <a:cubicBezTo>
                    <a:pt x="167" y="1"/>
                    <a:pt x="1" y="120"/>
                    <a:pt x="1" y="287"/>
                  </a:cubicBezTo>
                  <a:cubicBezTo>
                    <a:pt x="1" y="453"/>
                    <a:pt x="120" y="596"/>
                    <a:pt x="310" y="596"/>
                  </a:cubicBezTo>
                  <a:lnTo>
                    <a:pt x="3335" y="596"/>
                  </a:lnTo>
                  <a:cubicBezTo>
                    <a:pt x="3501" y="596"/>
                    <a:pt x="3644" y="477"/>
                    <a:pt x="3644" y="287"/>
                  </a:cubicBezTo>
                  <a:cubicBezTo>
                    <a:pt x="3644" y="120"/>
                    <a:pt x="3525" y="1"/>
                    <a:pt x="3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g3684db38b19_21_325"/>
            <p:cNvSpPr/>
            <p:nvPr/>
          </p:nvSpPr>
          <p:spPr>
            <a:xfrm>
              <a:off x="8036220" y="2299968"/>
              <a:ext cx="120094" cy="19637"/>
            </a:xfrm>
            <a:custGeom>
              <a:avLst/>
              <a:gdLst/>
              <a:ahLst/>
              <a:cxnLst/>
              <a:rect l="l" t="t" r="r" b="b"/>
              <a:pathLst>
                <a:path w="3645" h="596" extrusionOk="0">
                  <a:moveTo>
                    <a:pt x="310" y="0"/>
                  </a:moveTo>
                  <a:cubicBezTo>
                    <a:pt x="167" y="0"/>
                    <a:pt x="1" y="119"/>
                    <a:pt x="1" y="310"/>
                  </a:cubicBezTo>
                  <a:cubicBezTo>
                    <a:pt x="1" y="476"/>
                    <a:pt x="120" y="595"/>
                    <a:pt x="310" y="595"/>
                  </a:cubicBezTo>
                  <a:lnTo>
                    <a:pt x="3335" y="595"/>
                  </a:lnTo>
                  <a:cubicBezTo>
                    <a:pt x="3501" y="595"/>
                    <a:pt x="3644" y="476"/>
                    <a:pt x="3644" y="310"/>
                  </a:cubicBezTo>
                  <a:cubicBezTo>
                    <a:pt x="3644" y="119"/>
                    <a:pt x="3525" y="0"/>
                    <a:pt x="3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0" name="Google Shape;590;g3684db38b19_21_325">
            <a:hlinkClick r:id="rId4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1" name="Google Shape;591;g3684db38b19_21_325"/>
          <p:cNvGrpSpPr/>
          <p:nvPr/>
        </p:nvGrpSpPr>
        <p:grpSpPr>
          <a:xfrm>
            <a:off x="613559" y="316300"/>
            <a:ext cx="6392457" cy="315300"/>
            <a:chOff x="613559" y="316300"/>
            <a:chExt cx="6392457" cy="315300"/>
          </a:xfrm>
        </p:grpSpPr>
        <p:sp>
          <p:nvSpPr>
            <p:cNvPr id="592" name="Google Shape;592;g3684db38b19_21_325">
              <a:hlinkClick r:id="rId5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3" name="Google Shape;593;g3684db38b19_21_325">
              <a:hlinkClick r:id="rId6" action="ppaction://hlinksldjump"/>
            </p:cNvPr>
            <p:cNvSpPr txBox="1"/>
            <p:nvPr/>
          </p:nvSpPr>
          <p:spPr>
            <a:xfrm>
              <a:off x="1568961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4" name="Google Shape;594;g3684db38b19_21_325">
              <a:hlinkClick r:id="rId7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Whoosh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5" name="Google Shape;595;g3684db38b19_21_325">
              <a:hlinkClick r:id="rId4" action="ppaction://hlinksldjump"/>
            </p:cNvPr>
            <p:cNvSpPr txBox="1"/>
            <p:nvPr/>
          </p:nvSpPr>
          <p:spPr>
            <a:xfrm>
              <a:off x="3699502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sng" strike="noStrike" cap="none">
                  <a:solidFill>
                    <a:srgbClr val="7C9ED0"/>
                  </a:solidFill>
                  <a:latin typeface="Roboto"/>
                  <a:ea typeface="Roboto"/>
                  <a:cs typeface="Roboto"/>
                  <a:sym typeface="Roboto"/>
                </a:rPr>
                <a:t>PyLucene</a:t>
              </a:r>
              <a:endParaRPr sz="1300" b="0" i="0" u="sng" strike="noStrike" cap="none">
                <a:solidFill>
                  <a:srgbClr val="7C9ED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6" name="Google Shape;596;g3684db38b19_21_325">
              <a:hlinkClick r:id="rId8" action="ppaction://hlinksldjump"/>
            </p:cNvPr>
            <p:cNvSpPr txBox="1"/>
            <p:nvPr/>
          </p:nvSpPr>
          <p:spPr>
            <a:xfrm>
              <a:off x="5925716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Benchmark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97" name="Google Shape;597;g3684db38b19_21_325">
            <a:hlinkClick r:id="rId8" action="ppaction://hlinksldjump"/>
          </p:cNvPr>
          <p:cNvSpPr txBox="1"/>
          <p:nvPr/>
        </p:nvSpPr>
        <p:spPr>
          <a:xfrm>
            <a:off x="4848142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sz="1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g3684db38b19_21_325"/>
          <p:cNvSpPr/>
          <p:nvPr/>
        </p:nvSpPr>
        <p:spPr>
          <a:xfrm rot="-1657">
            <a:off x="4390538" y="2073128"/>
            <a:ext cx="1244700" cy="305400"/>
          </a:xfrm>
          <a:prstGeom prst="roundRect">
            <a:avLst>
              <a:gd name="adj" fmla="val 13480"/>
            </a:avLst>
          </a:prstGeom>
          <a:solidFill>
            <a:srgbClr val="80A3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Anno di uscita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9" name="Google Shape;599;g3684db38b19_21_325"/>
          <p:cNvSpPr/>
          <p:nvPr/>
        </p:nvSpPr>
        <p:spPr>
          <a:xfrm rot="-1464">
            <a:off x="5823213" y="2073120"/>
            <a:ext cx="1408800" cy="305400"/>
          </a:xfrm>
          <a:prstGeom prst="roundRect">
            <a:avLst>
              <a:gd name="adj" fmla="val 13480"/>
            </a:avLst>
          </a:prstGeom>
          <a:solidFill>
            <a:srgbClr val="80A3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Valutazione media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0" name="Google Shape;600;g3684db38b19_21_325"/>
          <p:cNvSpPr/>
          <p:nvPr/>
        </p:nvSpPr>
        <p:spPr>
          <a:xfrm rot="-1609">
            <a:off x="7419988" y="2073113"/>
            <a:ext cx="641100" cy="305400"/>
          </a:xfrm>
          <a:prstGeom prst="roundRect">
            <a:avLst>
              <a:gd name="adj" fmla="val 13480"/>
            </a:avLst>
          </a:prstGeom>
          <a:solidFill>
            <a:srgbClr val="80A3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Tipo</a:t>
            </a:r>
            <a:endParaRPr sz="10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1" name="Google Shape;601;g3684db38b19_21_325"/>
          <p:cNvSpPr/>
          <p:nvPr/>
        </p:nvSpPr>
        <p:spPr>
          <a:xfrm rot="-3217">
            <a:off x="8141755" y="2330783"/>
            <a:ext cx="641100" cy="236100"/>
          </a:xfrm>
          <a:prstGeom prst="roundRect">
            <a:avLst>
              <a:gd name="adj" fmla="val 13480"/>
            </a:avLst>
          </a:prstGeom>
          <a:noFill/>
          <a:ln w="19050" cap="flat" cmpd="sng">
            <a:solidFill>
              <a:srgbClr val="80A3D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800" i="1">
                <a:solidFill>
                  <a:srgbClr val="80A3D6"/>
                </a:solidFill>
                <a:latin typeface="Inter"/>
                <a:ea typeface="Inter"/>
                <a:cs typeface="Inter"/>
                <a:sym typeface="Inter"/>
              </a:rPr>
              <a:t>Serie TV</a:t>
            </a:r>
            <a:endParaRPr sz="800" i="1" u="none" strike="noStrike" cap="none">
              <a:solidFill>
                <a:srgbClr val="80A3D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2" name="Google Shape;602;g3684db38b19_21_325"/>
          <p:cNvSpPr/>
          <p:nvPr/>
        </p:nvSpPr>
        <p:spPr>
          <a:xfrm rot="-1609">
            <a:off x="8141896" y="1847953"/>
            <a:ext cx="641100" cy="236100"/>
          </a:xfrm>
          <a:prstGeom prst="roundRect">
            <a:avLst>
              <a:gd name="adj" fmla="val 13480"/>
            </a:avLst>
          </a:prstGeom>
          <a:noFill/>
          <a:ln w="19050" cap="flat" cmpd="sng">
            <a:solidFill>
              <a:srgbClr val="80A3D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800" i="1">
                <a:solidFill>
                  <a:srgbClr val="80A3D6"/>
                </a:solidFill>
                <a:latin typeface="Inter"/>
                <a:ea typeface="Inter"/>
                <a:cs typeface="Inter"/>
                <a:sym typeface="Inter"/>
              </a:rPr>
              <a:t>Film</a:t>
            </a:r>
            <a:endParaRPr sz="800" i="1" u="none" strike="noStrike" cap="none">
              <a:solidFill>
                <a:srgbClr val="80A3D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03" name="Google Shape;603;g3684db38b19_21_325"/>
          <p:cNvCxnSpPr>
            <a:stCxn id="600" idx="0"/>
            <a:endCxn id="602" idx="1"/>
          </p:cNvCxnSpPr>
          <p:nvPr/>
        </p:nvCxnSpPr>
        <p:spPr>
          <a:xfrm rot="-5400000">
            <a:off x="7887688" y="1818863"/>
            <a:ext cx="107100" cy="401400"/>
          </a:xfrm>
          <a:prstGeom prst="curvedConnector2">
            <a:avLst/>
          </a:prstGeom>
          <a:noFill/>
          <a:ln w="19050" cap="flat" cmpd="sng">
            <a:solidFill>
              <a:srgbClr val="80A3D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4" name="Google Shape;604;g3684db38b19_21_325"/>
          <p:cNvCxnSpPr>
            <a:stCxn id="600" idx="2"/>
            <a:endCxn id="601" idx="1"/>
          </p:cNvCxnSpPr>
          <p:nvPr/>
        </p:nvCxnSpPr>
        <p:spPr>
          <a:xfrm rot="-5400000" flipH="1">
            <a:off x="7905838" y="2213213"/>
            <a:ext cx="70500" cy="401100"/>
          </a:xfrm>
          <a:prstGeom prst="curvedConnector2">
            <a:avLst/>
          </a:prstGeom>
          <a:noFill/>
          <a:ln w="19050" cap="flat" cmpd="sng">
            <a:solidFill>
              <a:srgbClr val="80A3D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5" name="Google Shape;605;g3684db38b19_21_325"/>
          <p:cNvSpPr/>
          <p:nvPr/>
        </p:nvSpPr>
        <p:spPr>
          <a:xfrm>
            <a:off x="7129950" y="3544375"/>
            <a:ext cx="28500" cy="527100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g3684db38b19_21_325"/>
          <p:cNvSpPr/>
          <p:nvPr/>
        </p:nvSpPr>
        <p:spPr>
          <a:xfrm>
            <a:off x="6344925" y="4103700"/>
            <a:ext cx="28500" cy="305700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g3684db38b19_21_325"/>
          <p:cNvSpPr/>
          <p:nvPr/>
        </p:nvSpPr>
        <p:spPr>
          <a:xfrm>
            <a:off x="7912325" y="3356175"/>
            <a:ext cx="28500" cy="527100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684db38b19_21_431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/>
              <a:t>PARSING DELLE QUERY E RANKING DEI RISULTATI</a:t>
            </a:r>
            <a:endParaRPr sz="3200"/>
          </a:p>
        </p:txBody>
      </p:sp>
      <p:sp>
        <p:nvSpPr>
          <p:cNvPr id="613" name="Google Shape;613;g3684db38b19_21_431"/>
          <p:cNvSpPr txBox="1">
            <a:spLocks noGrp="1"/>
          </p:cNvSpPr>
          <p:nvPr>
            <p:ph type="body" idx="1"/>
          </p:nvPr>
        </p:nvSpPr>
        <p:spPr>
          <a:xfrm>
            <a:off x="363348" y="1230774"/>
            <a:ext cx="78213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Durante la fase di ricerca viene invocata la funzione </a:t>
            </a:r>
            <a:r>
              <a:rPr lang="en" sz="1300">
                <a:solidFill>
                  <a:srgbClr val="80A3D6"/>
                </a:solidFill>
                <a:latin typeface="Inter"/>
                <a:ea typeface="Inter"/>
                <a:cs typeface="Inter"/>
                <a:sym typeface="Inter"/>
              </a:rPr>
              <a:t>build_query</a:t>
            </a:r>
            <a:r>
              <a:rPr lang="en" sz="1300">
                <a:latin typeface="Inter"/>
                <a:ea typeface="Inter"/>
                <a:cs typeface="Inter"/>
                <a:sym typeface="Inter"/>
              </a:rPr>
              <a:t>, che riconosce ed elabora:</a:t>
            </a: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614" name="Google Shape;614;g3684db38b19_21_431"/>
          <p:cNvSpPr/>
          <p:nvPr/>
        </p:nvSpPr>
        <p:spPr>
          <a:xfrm rot="-655">
            <a:off x="5267369" y="1705358"/>
            <a:ext cx="1575600" cy="305400"/>
          </a:xfrm>
          <a:prstGeom prst="roundRect">
            <a:avLst>
              <a:gd name="adj" fmla="val 13480"/>
            </a:avLst>
          </a:prstGeom>
          <a:solidFill>
            <a:srgbClr val="80A3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nosferatu count orlok</a:t>
            </a:r>
            <a:endParaRPr sz="10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5" name="Google Shape;615;g3684db38b19_21_431"/>
          <p:cNvSpPr/>
          <p:nvPr/>
        </p:nvSpPr>
        <p:spPr>
          <a:xfrm rot="-703">
            <a:off x="5614900" y="2232997"/>
            <a:ext cx="1467300" cy="305400"/>
          </a:xfrm>
          <a:prstGeom prst="roundRect">
            <a:avLst>
              <a:gd name="adj" fmla="val 13480"/>
            </a:avLst>
          </a:prstGeom>
          <a:noFill/>
          <a:ln w="19050" cap="flat" cmpd="sng">
            <a:solidFill>
              <a:srgbClr val="80A3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>
                <a:solidFill>
                  <a:srgbClr val="7C9FD0"/>
                </a:solidFill>
                <a:latin typeface="Inter"/>
                <a:ea typeface="Inter"/>
                <a:cs typeface="Inter"/>
                <a:sym typeface="Inter"/>
              </a:rPr>
              <a:t>‘</a:t>
            </a:r>
            <a:r>
              <a:rPr lang="en" sz="1000" b="1" i="0" u="none" strike="noStrike" cap="none">
                <a:solidFill>
                  <a:srgbClr val="7C9FD0"/>
                </a:solidFill>
                <a:latin typeface="Inter"/>
                <a:ea typeface="Inter"/>
                <a:cs typeface="Inter"/>
                <a:sym typeface="Inter"/>
              </a:rPr>
              <a:t>nosferatu</a:t>
            </a:r>
            <a:r>
              <a:rPr lang="en" sz="1000" b="1">
                <a:solidFill>
                  <a:srgbClr val="7C9FD0"/>
                </a:solidFill>
                <a:latin typeface="Inter"/>
                <a:ea typeface="Inter"/>
                <a:cs typeface="Inter"/>
                <a:sym typeface="Inter"/>
              </a:rPr>
              <a:t>’</a:t>
            </a:r>
            <a:r>
              <a:rPr lang="en" sz="1000" b="1" i="0" u="none" strike="noStrike" cap="none">
                <a:solidFill>
                  <a:srgbClr val="7C9FD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000" b="1" i="1" u="none" strike="noStrike" cap="none">
                <a:solidFill>
                  <a:srgbClr val="7C9FD0"/>
                </a:solidFill>
                <a:latin typeface="Inter"/>
                <a:ea typeface="Inter"/>
                <a:cs typeface="Inter"/>
                <a:sym typeface="Inter"/>
              </a:rPr>
              <a:t>AND </a:t>
            </a:r>
            <a:r>
              <a:rPr lang="en" sz="1000" b="1">
                <a:solidFill>
                  <a:srgbClr val="7C9FD0"/>
                </a:solidFill>
                <a:latin typeface="Inter"/>
                <a:ea typeface="Inter"/>
                <a:cs typeface="Inter"/>
                <a:sym typeface="Inter"/>
              </a:rPr>
              <a:t>‘</a:t>
            </a:r>
            <a:r>
              <a:rPr lang="en" sz="1000" b="1" i="0" u="none" strike="noStrike" cap="none">
                <a:solidFill>
                  <a:srgbClr val="7C9FD0"/>
                </a:solidFill>
                <a:latin typeface="Inter"/>
                <a:ea typeface="Inter"/>
                <a:cs typeface="Inter"/>
                <a:sym typeface="Inter"/>
              </a:rPr>
              <a:t>count</a:t>
            </a:r>
            <a:r>
              <a:rPr lang="en" sz="1000" b="1">
                <a:solidFill>
                  <a:srgbClr val="7C9FD0"/>
                </a:solidFill>
                <a:latin typeface="Inter"/>
                <a:ea typeface="Inter"/>
                <a:cs typeface="Inter"/>
                <a:sym typeface="Inter"/>
              </a:rPr>
              <a:t>’ </a:t>
            </a:r>
            <a:r>
              <a:rPr lang="en" sz="1000" b="1" i="1" u="none" strike="noStrike" cap="none">
                <a:solidFill>
                  <a:srgbClr val="7C9FD0"/>
                </a:solidFill>
                <a:latin typeface="Inter"/>
                <a:ea typeface="Inter"/>
                <a:cs typeface="Inter"/>
                <a:sym typeface="Inter"/>
              </a:rPr>
              <a:t>AND </a:t>
            </a:r>
            <a:r>
              <a:rPr lang="en" sz="1000" b="1">
                <a:solidFill>
                  <a:srgbClr val="7C9FD0"/>
                </a:solidFill>
                <a:latin typeface="Inter"/>
                <a:ea typeface="Inter"/>
                <a:cs typeface="Inter"/>
                <a:sym typeface="Inter"/>
              </a:rPr>
              <a:t>‘</a:t>
            </a:r>
            <a:r>
              <a:rPr lang="en" sz="1000" b="1" i="0" u="none" strike="noStrike" cap="none">
                <a:solidFill>
                  <a:srgbClr val="7C9FD0"/>
                </a:solidFill>
                <a:latin typeface="Inter"/>
                <a:ea typeface="Inter"/>
                <a:cs typeface="Inter"/>
                <a:sym typeface="Inter"/>
              </a:rPr>
              <a:t>orlok</a:t>
            </a:r>
            <a:r>
              <a:rPr lang="en" sz="1000" b="1">
                <a:solidFill>
                  <a:srgbClr val="7C9FD0"/>
                </a:solidFill>
                <a:latin typeface="Inter"/>
                <a:ea typeface="Inter"/>
                <a:cs typeface="Inter"/>
                <a:sym typeface="Inter"/>
              </a:rPr>
              <a:t>’</a:t>
            </a:r>
            <a:endParaRPr sz="1000" b="1" i="0" u="none" strike="noStrike" cap="none">
              <a:solidFill>
                <a:srgbClr val="7C9FD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16" name="Google Shape;616;g3684db38b19_21_431"/>
          <p:cNvCxnSpPr>
            <a:stCxn id="614" idx="2"/>
            <a:endCxn id="615" idx="0"/>
          </p:cNvCxnSpPr>
          <p:nvPr/>
        </p:nvCxnSpPr>
        <p:spPr>
          <a:xfrm rot="-5400000" flipH="1">
            <a:off x="6090719" y="1975208"/>
            <a:ext cx="222300" cy="293400"/>
          </a:xfrm>
          <a:prstGeom prst="curvedConnector3">
            <a:avLst>
              <a:gd name="adj1" fmla="val 49986"/>
            </a:avLst>
          </a:prstGeom>
          <a:noFill/>
          <a:ln w="19050" cap="flat" cmpd="sng">
            <a:solidFill>
              <a:srgbClr val="80A3D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17" name="Google Shape;617;g3684db38b19_21_431"/>
          <p:cNvSpPr/>
          <p:nvPr/>
        </p:nvSpPr>
        <p:spPr>
          <a:xfrm rot="-914">
            <a:off x="5026925" y="2685975"/>
            <a:ext cx="2256900" cy="305400"/>
          </a:xfrm>
          <a:prstGeom prst="roundRect">
            <a:avLst>
              <a:gd name="adj" fmla="val 13480"/>
            </a:avLst>
          </a:prstGeom>
          <a:solidFill>
            <a:srgbClr val="80A3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release_year:&gt;</a:t>
            </a: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2020 NOT family</a:t>
            </a:r>
            <a:endParaRPr sz="10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8" name="Google Shape;618;g3684db38b19_21_431"/>
          <p:cNvSpPr txBox="1"/>
          <p:nvPr/>
        </p:nvSpPr>
        <p:spPr>
          <a:xfrm>
            <a:off x="313798" y="1650150"/>
            <a:ext cx="47250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A3D6"/>
              </a:buClr>
              <a:buSzPts val="1300"/>
              <a:buFont typeface="Inter"/>
              <a:buChar char="●"/>
            </a:pPr>
            <a:r>
              <a:rPr lang="en"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Query full-text sui campi testuali </a:t>
            </a:r>
            <a:r>
              <a:rPr lang="en" sz="1300" b="0" i="0" u="none" strike="noStrike" cap="none">
                <a:solidFill>
                  <a:srgbClr val="80A3D6"/>
                </a:solidFill>
                <a:latin typeface="Inter"/>
                <a:ea typeface="Inter"/>
                <a:cs typeface="Inter"/>
                <a:sym typeface="Inter"/>
              </a:rPr>
              <a:t>title </a:t>
            </a:r>
            <a:r>
              <a:rPr lang="en"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 </a:t>
            </a:r>
            <a:r>
              <a:rPr lang="en" sz="1300" b="0" i="0" u="none" strike="noStrike" cap="none">
                <a:solidFill>
                  <a:srgbClr val="80A3D6"/>
                </a:solidFill>
                <a:latin typeface="Inter"/>
                <a:ea typeface="Inter"/>
                <a:cs typeface="Inter"/>
                <a:sym typeface="Inter"/>
              </a:rPr>
              <a:t>description </a:t>
            </a:r>
            <a:r>
              <a:rPr lang="en"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→ </a:t>
            </a:r>
            <a:r>
              <a:rPr lang="en" sz="1300" b="0" i="0" u="none" strike="noStrike" cap="none">
                <a:solidFill>
                  <a:srgbClr val="80A3D6"/>
                </a:solidFill>
                <a:latin typeface="Inter"/>
                <a:ea typeface="Inter"/>
                <a:cs typeface="Inter"/>
                <a:sym typeface="Inter"/>
              </a:rPr>
              <a:t>nosferatu count orlok</a:t>
            </a:r>
            <a:endParaRPr sz="1300" b="0" i="0" u="none" strike="noStrike" cap="none">
              <a:solidFill>
                <a:srgbClr val="80A3D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A3D6"/>
              </a:buClr>
              <a:buSzPts val="1300"/>
              <a:buFont typeface="Inter"/>
              <a:buChar char="●"/>
            </a:pPr>
            <a:r>
              <a:rPr lang="en"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Query su campi specifici → </a:t>
            </a:r>
            <a:r>
              <a:rPr lang="en" sz="1300" b="0" i="0" u="none" strike="noStrike" cap="none">
                <a:solidFill>
                  <a:srgbClr val="80A3D6"/>
                </a:solidFill>
                <a:latin typeface="Inter"/>
                <a:ea typeface="Inter"/>
                <a:cs typeface="Inter"/>
                <a:sym typeface="Inter"/>
              </a:rPr>
              <a:t>type:tv</a:t>
            </a:r>
            <a:r>
              <a:rPr lang="en"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" sz="1300" b="0" i="0" u="none" strike="noStrike" cap="none">
                <a:solidFill>
                  <a:srgbClr val="80A3D6"/>
                </a:solidFill>
                <a:latin typeface="Inter"/>
                <a:ea typeface="Inter"/>
                <a:cs typeface="Inter"/>
                <a:sym typeface="Inter"/>
              </a:rPr>
              <a:t>genres:fantasy</a:t>
            </a:r>
            <a:endParaRPr sz="1300" b="0" i="0" u="none" strike="noStrike" cap="none">
              <a:solidFill>
                <a:srgbClr val="80A3D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A3D6"/>
              </a:buClr>
              <a:buSzPts val="1300"/>
              <a:buFont typeface="Inter"/>
              <a:buChar char="●"/>
            </a:pPr>
            <a:r>
              <a:rPr lang="en"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Query con range (&gt;=, &lt;=) o valori esatti (=) sui campi numerici </a:t>
            </a:r>
            <a:r>
              <a:rPr lang="en" sz="1300" b="0" i="0" u="none" strike="noStrike" cap="none">
                <a:solidFill>
                  <a:srgbClr val="80A3D6"/>
                </a:solidFill>
                <a:latin typeface="Inter"/>
                <a:ea typeface="Inter"/>
                <a:cs typeface="Inter"/>
                <a:sym typeface="Inter"/>
              </a:rPr>
              <a:t>release_year </a:t>
            </a:r>
            <a:r>
              <a:rPr lang="en"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 </a:t>
            </a:r>
            <a:r>
              <a:rPr lang="en" sz="1300" b="0" i="0" u="none" strike="noStrike" cap="none">
                <a:solidFill>
                  <a:srgbClr val="80A3D6"/>
                </a:solidFill>
                <a:latin typeface="Inter"/>
                <a:ea typeface="Inter"/>
                <a:cs typeface="Inter"/>
                <a:sym typeface="Inter"/>
              </a:rPr>
              <a:t>average_rating</a:t>
            </a:r>
            <a:endParaRPr sz="1300" b="0" i="0" u="none" strike="noStrike" cap="none">
              <a:solidFill>
                <a:srgbClr val="80A3D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A3D6"/>
              </a:buClr>
              <a:buSzPts val="1300"/>
              <a:buFont typeface="Inter"/>
              <a:buChar char="●"/>
            </a:pPr>
            <a:r>
              <a:rPr lang="en"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Query con operatori logici: </a:t>
            </a:r>
            <a:r>
              <a:rPr lang="en" sz="1300" b="0" i="0" u="none" strike="noStrike" cap="none">
                <a:solidFill>
                  <a:srgbClr val="80A3D6"/>
                </a:solidFill>
                <a:latin typeface="Inter"/>
                <a:ea typeface="Inter"/>
                <a:cs typeface="Inter"/>
                <a:sym typeface="Inter"/>
              </a:rPr>
              <a:t>AND</a:t>
            </a:r>
            <a:r>
              <a:rPr lang="en"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" sz="1300" b="0" i="0" u="none" strike="noStrike" cap="none">
                <a:solidFill>
                  <a:srgbClr val="80A3D6"/>
                </a:solidFill>
                <a:latin typeface="Inter"/>
                <a:ea typeface="Inter"/>
                <a:cs typeface="Inter"/>
                <a:sym typeface="Inter"/>
              </a:rPr>
              <a:t>OR</a:t>
            </a:r>
            <a:r>
              <a:rPr lang="en"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" sz="1300" b="0" i="0" u="none" strike="noStrike" cap="none">
                <a:solidFill>
                  <a:srgbClr val="80A3D6"/>
                </a:solidFill>
                <a:latin typeface="Inter"/>
                <a:ea typeface="Inter"/>
                <a:cs typeface="Inter"/>
                <a:sym typeface="Inter"/>
              </a:rPr>
              <a:t>NOT</a:t>
            </a:r>
            <a:endParaRPr sz="1300" b="0" i="0" u="none" strike="noStrike" cap="none">
              <a:solidFill>
                <a:srgbClr val="80A3D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9" name="Google Shape;619;g3684db38b19_21_431"/>
          <p:cNvSpPr txBox="1">
            <a:spLocks noGrp="1"/>
          </p:cNvSpPr>
          <p:nvPr>
            <p:ph type="body" idx="1"/>
          </p:nvPr>
        </p:nvSpPr>
        <p:spPr>
          <a:xfrm>
            <a:off x="363348" y="3248850"/>
            <a:ext cx="83526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Una volta assemblata, </a:t>
            </a:r>
            <a:r>
              <a:rPr lang="en" sz="1300">
                <a:latin typeface="Inter"/>
                <a:ea typeface="Inter"/>
                <a:cs typeface="Inter"/>
                <a:sym typeface="Inter"/>
              </a:rPr>
              <a:t>la </a:t>
            </a: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query viene passata al motore tramite la funzione </a:t>
            </a:r>
            <a:r>
              <a:rPr lang="en" sz="1300">
                <a:solidFill>
                  <a:srgbClr val="80A3D6"/>
                </a:solidFill>
                <a:latin typeface="Inter"/>
                <a:ea typeface="Inter"/>
                <a:cs typeface="Inter"/>
                <a:sym typeface="Inter"/>
              </a:rPr>
              <a:t>search_index </a:t>
            </a: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 la lista dei risultati viene </a:t>
            </a:r>
            <a:r>
              <a:rPr lang="en" sz="13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ordinata </a:t>
            </a: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secondo un </a:t>
            </a:r>
            <a:r>
              <a:rPr lang="en" sz="13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algoritmo di ranking</a:t>
            </a: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" sz="1300">
                <a:latin typeface="Inter"/>
                <a:ea typeface="Inter"/>
                <a:cs typeface="Inter"/>
                <a:sym typeface="Inter"/>
              </a:rPr>
              <a:t>selezionabile</a:t>
            </a: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dall’utente tra </a:t>
            </a:r>
            <a:r>
              <a:rPr lang="en" sz="13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BM25</a:t>
            </a: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e </a:t>
            </a:r>
            <a:r>
              <a:rPr lang="en" sz="13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TF-IDF</a:t>
            </a: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0" name="Google Shape;620;g3684db38b19_21_431"/>
          <p:cNvSpPr/>
          <p:nvPr/>
        </p:nvSpPr>
        <p:spPr>
          <a:xfrm rot="-737">
            <a:off x="7462850" y="1612163"/>
            <a:ext cx="1399800" cy="305400"/>
          </a:xfrm>
          <a:prstGeom prst="roundRect">
            <a:avLst>
              <a:gd name="adj" fmla="val 13480"/>
            </a:avLst>
          </a:prstGeom>
          <a:solidFill>
            <a:srgbClr val="80A3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type:</a:t>
            </a: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tv superstore</a:t>
            </a:r>
            <a:endParaRPr sz="10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1" name="Google Shape;621;g3684db38b19_21_431"/>
          <p:cNvSpPr/>
          <p:nvPr/>
        </p:nvSpPr>
        <p:spPr>
          <a:xfrm rot="-737">
            <a:off x="7328290" y="2076502"/>
            <a:ext cx="1399800" cy="305400"/>
          </a:xfrm>
          <a:prstGeom prst="roundRect">
            <a:avLst>
              <a:gd name="adj" fmla="val 13480"/>
            </a:avLst>
          </a:prstGeom>
          <a:solidFill>
            <a:srgbClr val="80A3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average_rating:6</a:t>
            </a:r>
            <a:endParaRPr sz="10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2" name="Google Shape;622;g3684db38b19_21_431"/>
          <p:cNvSpPr/>
          <p:nvPr/>
        </p:nvSpPr>
        <p:spPr>
          <a:xfrm>
            <a:off x="452200" y="3860375"/>
            <a:ext cx="4211700" cy="452400"/>
          </a:xfrm>
          <a:prstGeom prst="roundRect">
            <a:avLst>
              <a:gd name="adj" fmla="val 2726"/>
            </a:avLst>
          </a:prstGeom>
          <a:solidFill>
            <a:srgbClr val="80A3D6"/>
          </a:solidFill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BM25</a:t>
            </a:r>
            <a:r>
              <a:rPr lang="en" sz="11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è l’attuale default di PyLucene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" sz="11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Si basa 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sia </a:t>
            </a:r>
            <a:r>
              <a:rPr lang="en" sz="11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sulla frequenza dei termini che sulla lunghezza dei documenti.</a:t>
            </a:r>
            <a:endParaRPr sz="11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23" name="Google Shape;623;g3684db38b19_21_431" title="ciao.jpg"/>
          <p:cNvPicPr preferRelativeResize="0"/>
          <p:nvPr/>
        </p:nvPicPr>
        <p:blipFill rotWithShape="1">
          <a:blip r:embed="rId3">
            <a:alphaModFix/>
          </a:blip>
          <a:srcRect r="5347"/>
          <a:stretch/>
        </p:blipFill>
        <p:spPr>
          <a:xfrm>
            <a:off x="4792725" y="4083904"/>
            <a:ext cx="4238401" cy="638221"/>
          </a:xfrm>
          <a:prstGeom prst="rect">
            <a:avLst/>
          </a:prstGeom>
          <a:noFill/>
          <a:ln w="19050" cap="flat" cmpd="sng">
            <a:solidFill>
              <a:srgbClr val="80A3D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24" name="Google Shape;624;g3684db38b19_21_431"/>
          <p:cNvSpPr/>
          <p:nvPr/>
        </p:nvSpPr>
        <p:spPr>
          <a:xfrm>
            <a:off x="438850" y="4469975"/>
            <a:ext cx="4238400" cy="452400"/>
          </a:xfrm>
          <a:prstGeom prst="roundRect">
            <a:avLst>
              <a:gd name="adj" fmla="val 2726"/>
            </a:avLst>
          </a:prstGeom>
          <a:solidFill>
            <a:srgbClr val="80A3D6"/>
          </a:solidFill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TF-IDF</a:t>
            </a:r>
            <a:r>
              <a:rPr lang="en" sz="11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100" b="0" i="1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era </a:t>
            </a:r>
            <a:r>
              <a:rPr lang="en" sz="11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il default di Lucene, fino alla versione 6.0.</a:t>
            </a:r>
            <a:br>
              <a:rPr lang="en" sz="11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11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È stato implementato per confronto col motore PostgreSQL.</a:t>
            </a:r>
            <a:endParaRPr sz="11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5" name="Google Shape;625;g3684db38b19_21_431">
            <a:hlinkClick r:id="rId4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6" name="Google Shape;626;g3684db38b19_21_431"/>
          <p:cNvGrpSpPr/>
          <p:nvPr/>
        </p:nvGrpSpPr>
        <p:grpSpPr>
          <a:xfrm>
            <a:off x="613559" y="316300"/>
            <a:ext cx="6392457" cy="315300"/>
            <a:chOff x="613559" y="316300"/>
            <a:chExt cx="6392457" cy="315300"/>
          </a:xfrm>
        </p:grpSpPr>
        <p:sp>
          <p:nvSpPr>
            <p:cNvPr id="627" name="Google Shape;627;g3684db38b19_21_431">
              <a:hlinkClick r:id="rId5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8" name="Google Shape;628;g3684db38b19_21_431">
              <a:hlinkClick r:id="rId6" action="ppaction://hlinksldjump"/>
            </p:cNvPr>
            <p:cNvSpPr txBox="1"/>
            <p:nvPr/>
          </p:nvSpPr>
          <p:spPr>
            <a:xfrm>
              <a:off x="1568961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9" name="Google Shape;629;g3684db38b19_21_431">
              <a:hlinkClick r:id="rId7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Whoosh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0" name="Google Shape;630;g3684db38b19_21_431">
              <a:hlinkClick r:id="rId4" action="ppaction://hlinksldjump"/>
            </p:cNvPr>
            <p:cNvSpPr txBox="1"/>
            <p:nvPr/>
          </p:nvSpPr>
          <p:spPr>
            <a:xfrm>
              <a:off x="3699502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sng" strike="noStrike" cap="none">
                  <a:solidFill>
                    <a:srgbClr val="7C9ED0"/>
                  </a:solidFill>
                  <a:latin typeface="Roboto"/>
                  <a:ea typeface="Roboto"/>
                  <a:cs typeface="Roboto"/>
                  <a:sym typeface="Roboto"/>
                </a:rPr>
                <a:t>PyLucene</a:t>
              </a:r>
              <a:endParaRPr sz="1300" b="0" i="0" u="sng" strike="noStrike" cap="none">
                <a:solidFill>
                  <a:srgbClr val="7C9ED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1" name="Google Shape;631;g3684db38b19_21_431">
              <a:hlinkClick r:id="rId8" action="ppaction://hlinksldjump"/>
            </p:cNvPr>
            <p:cNvSpPr txBox="1"/>
            <p:nvPr/>
          </p:nvSpPr>
          <p:spPr>
            <a:xfrm>
              <a:off x="5925716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Benchmark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32" name="Google Shape;632;g3684db38b19_21_431">
            <a:hlinkClick r:id="rId8" action="ppaction://hlinksldjump"/>
          </p:cNvPr>
          <p:cNvSpPr txBox="1"/>
          <p:nvPr/>
        </p:nvSpPr>
        <p:spPr>
          <a:xfrm>
            <a:off x="4848142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sz="1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g3684db38b19_21_431"/>
          <p:cNvSpPr/>
          <p:nvPr/>
        </p:nvSpPr>
        <p:spPr>
          <a:xfrm rot="-655">
            <a:off x="7469000" y="2624018"/>
            <a:ext cx="1575600" cy="377100"/>
          </a:xfrm>
          <a:prstGeom prst="roundRect">
            <a:avLst>
              <a:gd name="adj" fmla="val 13480"/>
            </a:avLst>
          </a:prstGeom>
          <a:noFill/>
          <a:ln w="19050" cap="flat" cmpd="sng">
            <a:solidFill>
              <a:srgbClr val="80A3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>
                <a:solidFill>
                  <a:srgbClr val="7C9FD0"/>
                </a:solidFill>
                <a:latin typeface="Inter"/>
                <a:ea typeface="Inter"/>
                <a:cs typeface="Inter"/>
                <a:sym typeface="Inter"/>
              </a:rPr>
              <a:t>release_year &gt; 2020</a:t>
            </a:r>
            <a:br>
              <a:rPr lang="en" sz="1000" b="1">
                <a:solidFill>
                  <a:srgbClr val="7C9FD0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1000" b="1" i="1">
                <a:solidFill>
                  <a:srgbClr val="7C9FD0"/>
                </a:solidFill>
                <a:latin typeface="Inter"/>
                <a:ea typeface="Inter"/>
                <a:cs typeface="Inter"/>
                <a:sym typeface="Inter"/>
              </a:rPr>
              <a:t>AND </a:t>
            </a:r>
            <a:r>
              <a:rPr lang="en" sz="1000" b="1">
                <a:solidFill>
                  <a:srgbClr val="7C9FD0"/>
                </a:solidFill>
                <a:latin typeface="Inter"/>
                <a:ea typeface="Inter"/>
                <a:cs typeface="Inter"/>
                <a:sym typeface="Inter"/>
              </a:rPr>
              <a:t>(NOT ‘family’)</a:t>
            </a:r>
            <a:endParaRPr sz="1000" b="1" i="0" u="none" strike="noStrike" cap="none">
              <a:solidFill>
                <a:srgbClr val="7C9FD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34" name="Google Shape;634;g3684db38b19_21_431"/>
          <p:cNvCxnSpPr>
            <a:stCxn id="617" idx="2"/>
            <a:endCxn id="633" idx="2"/>
          </p:cNvCxnSpPr>
          <p:nvPr/>
        </p:nvCxnSpPr>
        <p:spPr>
          <a:xfrm rot="-5400000" flipH="1">
            <a:off x="7201325" y="1945425"/>
            <a:ext cx="9600" cy="2101500"/>
          </a:xfrm>
          <a:prstGeom prst="curvedConnector3">
            <a:avLst>
              <a:gd name="adj1" fmla="val 2583419"/>
            </a:avLst>
          </a:prstGeom>
          <a:noFill/>
          <a:ln w="19050" cap="flat" cmpd="sng">
            <a:solidFill>
              <a:srgbClr val="80A3D6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684db38b19_21_526"/>
          <p:cNvSpPr/>
          <p:nvPr/>
        </p:nvSpPr>
        <p:spPr>
          <a:xfrm>
            <a:off x="288500" y="4054175"/>
            <a:ext cx="28524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3684db38b19_21_526"/>
          <p:cNvSpPr txBox="1">
            <a:spLocks noGrp="1"/>
          </p:cNvSpPr>
          <p:nvPr>
            <p:ph type="body" idx="1"/>
          </p:nvPr>
        </p:nvSpPr>
        <p:spPr>
          <a:xfrm>
            <a:off x="551775" y="1230775"/>
            <a:ext cx="7821300" cy="14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Durante la fase di testing ci siamo resi conto che l’errore più frequente riguardava il campo </a:t>
            </a:r>
            <a:r>
              <a:rPr lang="en" sz="1300">
                <a:solidFill>
                  <a:srgbClr val="80A3D6"/>
                </a:solidFill>
                <a:latin typeface="Inter"/>
                <a:ea typeface="Inter"/>
                <a:cs typeface="Inter"/>
                <a:sym typeface="Inter"/>
              </a:rPr>
              <a:t>genres</a:t>
            </a:r>
            <a:r>
              <a:rPr lang="en" sz="1300">
                <a:latin typeface="Inter"/>
                <a:ea typeface="Inter"/>
                <a:cs typeface="Inter"/>
                <a:sym typeface="Inter"/>
              </a:rPr>
              <a:t>, spesso digitato in modo errato. Per ridurre al minimo le query con 0 risultati, abbiamo quindi integrato un modulo di </a:t>
            </a:r>
            <a:r>
              <a:rPr lang="en" sz="1300" b="1">
                <a:latin typeface="Inter"/>
                <a:ea typeface="Inter"/>
                <a:cs typeface="Inter"/>
                <a:sym typeface="Inter"/>
              </a:rPr>
              <a:t>correzione ortografica</a:t>
            </a:r>
            <a:r>
              <a:rPr lang="en" sz="1300">
                <a:latin typeface="Inter"/>
                <a:ea typeface="Inter"/>
                <a:cs typeface="Inter"/>
                <a:sym typeface="Inter"/>
              </a:rPr>
              <a:t> grazie alla libreria </a:t>
            </a:r>
            <a:r>
              <a:rPr lang="en" sz="1300">
                <a:solidFill>
                  <a:srgbClr val="80A3D6"/>
                </a:solidFill>
                <a:latin typeface="Inter"/>
                <a:ea typeface="Inter"/>
                <a:cs typeface="Inter"/>
                <a:sym typeface="Inter"/>
              </a:rPr>
              <a:t>SpellChecker </a:t>
            </a:r>
            <a:r>
              <a:rPr lang="en" sz="1300">
                <a:latin typeface="Inter"/>
                <a:ea typeface="Inter"/>
                <a:cs typeface="Inter"/>
                <a:sym typeface="Inter"/>
              </a:rPr>
              <a:t>di Lucene, che si appoggia ad un dizionario costruito automaticamente dai generi presenti nel dataset.</a:t>
            </a: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Quando uno </a:t>
            </a:r>
            <a:r>
              <a:rPr lang="en" sz="1300" b="1">
                <a:latin typeface="Inter"/>
                <a:ea typeface="Inter"/>
                <a:cs typeface="Inter"/>
                <a:sym typeface="Inter"/>
              </a:rPr>
              <a:t>o più</a:t>
            </a:r>
            <a:r>
              <a:rPr lang="en" sz="1300">
                <a:latin typeface="Inter"/>
                <a:ea typeface="Inter"/>
                <a:cs typeface="Inter"/>
                <a:sym typeface="Inter"/>
              </a:rPr>
              <a:t> generi non vengono riconosciuti, il motore suggerisce una </a:t>
            </a:r>
            <a:r>
              <a:rPr lang="en" sz="1300" b="1">
                <a:latin typeface="Inter"/>
                <a:ea typeface="Inter"/>
                <a:cs typeface="Inter"/>
                <a:sym typeface="Inter"/>
              </a:rPr>
              <a:t>o più</a:t>
            </a:r>
            <a:r>
              <a:rPr lang="en" sz="1300">
                <a:latin typeface="Inter"/>
                <a:ea typeface="Inter"/>
                <a:cs typeface="Inter"/>
                <a:sym typeface="Inter"/>
              </a:rPr>
              <a:t> correzioni </a:t>
            </a:r>
            <a:r>
              <a:rPr lang="en" sz="1300" b="1">
                <a:latin typeface="Inter"/>
                <a:ea typeface="Inter"/>
                <a:cs typeface="Inter"/>
                <a:sym typeface="Inter"/>
              </a:rPr>
              <a:t>(indipendenti tra loro)</a:t>
            </a:r>
            <a:r>
              <a:rPr lang="en" sz="1300">
                <a:latin typeface="Inter"/>
                <a:ea typeface="Inter"/>
                <a:cs typeface="Inter"/>
                <a:sym typeface="Inter"/>
              </a:rPr>
              <a:t> che </a:t>
            </a:r>
            <a:r>
              <a:rPr lang="en" sz="1300" b="1">
                <a:latin typeface="Inter"/>
                <a:ea typeface="Inter"/>
                <a:cs typeface="Inter"/>
                <a:sym typeface="Inter"/>
              </a:rPr>
              <a:t>l’utente può accettare o meno:</a:t>
            </a:r>
            <a:endParaRPr sz="13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1" name="Google Shape;641;g3684db38b19_21_526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8089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/>
              <a:t>FUNZIONALITÀ AGGIUNTIVA: </a:t>
            </a:r>
            <a:r>
              <a:rPr lang="en" sz="3200" i="1"/>
              <a:t>DID YOU MEAN…?</a:t>
            </a:r>
            <a:endParaRPr sz="3200" i="1"/>
          </a:p>
        </p:txBody>
      </p:sp>
      <p:pic>
        <p:nvPicPr>
          <p:cNvPr id="642" name="Google Shape;642;g3684db38b19_21_5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275" y="3733180"/>
            <a:ext cx="5010526" cy="991095"/>
          </a:xfrm>
          <a:prstGeom prst="rect">
            <a:avLst/>
          </a:prstGeom>
          <a:noFill/>
          <a:ln w="19050" cap="flat" cmpd="sng">
            <a:solidFill>
              <a:srgbClr val="80A3D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43" name="Google Shape;643;g3684db38b19_21_526"/>
          <p:cNvSpPr/>
          <p:nvPr/>
        </p:nvSpPr>
        <p:spPr>
          <a:xfrm rot="-876">
            <a:off x="1008912" y="4106130"/>
            <a:ext cx="1177800" cy="305400"/>
          </a:xfrm>
          <a:prstGeom prst="roundRect">
            <a:avLst>
              <a:gd name="adj" fmla="val 13480"/>
            </a:avLst>
          </a:prstGeom>
          <a:solidFill>
            <a:schemeClr val="l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ted lasso</a:t>
            </a:r>
            <a:endParaRPr sz="1000" b="1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4" name="Google Shape;644;g3684db38b19_21_526"/>
          <p:cNvSpPr/>
          <p:nvPr/>
        </p:nvSpPr>
        <p:spPr>
          <a:xfrm rot="-764">
            <a:off x="1688437" y="4489854"/>
            <a:ext cx="1350300" cy="305400"/>
          </a:xfrm>
          <a:prstGeom prst="roundRect">
            <a:avLst>
              <a:gd name="adj" fmla="val 13480"/>
            </a:avLst>
          </a:prstGeom>
          <a:noFill/>
          <a:ln w="19050" cap="flat" cmpd="sng">
            <a:solidFill>
              <a:srgbClr val="80A3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genres:</a:t>
            </a:r>
            <a:r>
              <a:rPr lang="en" sz="1000" b="1">
                <a:solidFill>
                  <a:srgbClr val="80A3D6"/>
                </a:solidFill>
                <a:latin typeface="Inter"/>
                <a:ea typeface="Inter"/>
                <a:cs typeface="Inter"/>
                <a:sym typeface="Inter"/>
              </a:rPr>
              <a:t>comedy</a:t>
            </a:r>
            <a:endParaRPr sz="1000" b="1" i="0" u="none" strike="noStrike" cap="none">
              <a:solidFill>
                <a:srgbClr val="80A3D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5" name="Google Shape;645;g3684db38b19_21_526"/>
          <p:cNvSpPr/>
          <p:nvPr/>
        </p:nvSpPr>
        <p:spPr>
          <a:xfrm>
            <a:off x="136100" y="2889800"/>
            <a:ext cx="28524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6" name="Google Shape;646;g3684db38b19_21_526"/>
          <p:cNvCxnSpPr>
            <a:stCxn id="645" idx="2"/>
            <a:endCxn id="639" idx="0"/>
          </p:cNvCxnSpPr>
          <p:nvPr/>
        </p:nvCxnSpPr>
        <p:spPr>
          <a:xfrm rot="-5400000" flipH="1">
            <a:off x="1429100" y="3768500"/>
            <a:ext cx="418800" cy="152400"/>
          </a:xfrm>
          <a:prstGeom prst="curvedConnector3">
            <a:avLst>
              <a:gd name="adj1" fmla="val 5000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47" name="Google Shape;647;g3684db38b19_21_526"/>
          <p:cNvCxnSpPr>
            <a:stCxn id="639" idx="3"/>
            <a:endCxn id="648" idx="1"/>
          </p:cNvCxnSpPr>
          <p:nvPr/>
        </p:nvCxnSpPr>
        <p:spPr>
          <a:xfrm rot="10800000" flipH="1">
            <a:off x="3140900" y="3227975"/>
            <a:ext cx="367200" cy="1255500"/>
          </a:xfrm>
          <a:prstGeom prst="curvedConnector3">
            <a:avLst>
              <a:gd name="adj1" fmla="val 4999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49" name="Google Shape;649;g3684db38b19_21_526">
            <a:hlinkClick r:id="rId4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0" name="Google Shape;650;g3684db38b19_21_526"/>
          <p:cNvGrpSpPr/>
          <p:nvPr/>
        </p:nvGrpSpPr>
        <p:grpSpPr>
          <a:xfrm>
            <a:off x="613559" y="316300"/>
            <a:ext cx="6392457" cy="315300"/>
            <a:chOff x="613559" y="316300"/>
            <a:chExt cx="6392457" cy="315300"/>
          </a:xfrm>
        </p:grpSpPr>
        <p:sp>
          <p:nvSpPr>
            <p:cNvPr id="651" name="Google Shape;651;g3684db38b19_21_526">
              <a:hlinkClick r:id="rId5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2" name="Google Shape;652;g3684db38b19_21_526">
              <a:hlinkClick r:id="rId6" action="ppaction://hlinksldjump"/>
            </p:cNvPr>
            <p:cNvSpPr txBox="1"/>
            <p:nvPr/>
          </p:nvSpPr>
          <p:spPr>
            <a:xfrm>
              <a:off x="1568961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3" name="Google Shape;653;g3684db38b19_21_526">
              <a:hlinkClick r:id="rId7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Whoosh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4" name="Google Shape;654;g3684db38b19_21_526">
              <a:hlinkClick r:id="rId4" action="ppaction://hlinksldjump"/>
            </p:cNvPr>
            <p:cNvSpPr txBox="1"/>
            <p:nvPr/>
          </p:nvSpPr>
          <p:spPr>
            <a:xfrm>
              <a:off x="3699502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sng" strike="noStrike" cap="none">
                  <a:solidFill>
                    <a:srgbClr val="7C9ED0"/>
                  </a:solidFill>
                  <a:latin typeface="Roboto"/>
                  <a:ea typeface="Roboto"/>
                  <a:cs typeface="Roboto"/>
                  <a:sym typeface="Roboto"/>
                </a:rPr>
                <a:t>PyLucene</a:t>
              </a:r>
              <a:endParaRPr sz="1300" b="0" i="0" u="sng" strike="noStrike" cap="none">
                <a:solidFill>
                  <a:srgbClr val="7C9ED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5" name="Google Shape;655;g3684db38b19_21_526">
              <a:hlinkClick r:id="rId8" action="ppaction://hlinksldjump"/>
            </p:cNvPr>
            <p:cNvSpPr txBox="1"/>
            <p:nvPr/>
          </p:nvSpPr>
          <p:spPr>
            <a:xfrm>
              <a:off x="5925716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Benchmark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56" name="Google Shape;656;g3684db38b19_21_526">
            <a:hlinkClick r:id="rId8" action="ppaction://hlinksldjump"/>
          </p:cNvPr>
          <p:cNvSpPr txBox="1"/>
          <p:nvPr/>
        </p:nvSpPr>
        <p:spPr>
          <a:xfrm>
            <a:off x="4848142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sz="1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7" name="Google Shape;657;g3684db38b19_21_526"/>
          <p:cNvCxnSpPr>
            <a:stCxn id="658" idx="3"/>
            <a:endCxn id="642" idx="3"/>
          </p:cNvCxnSpPr>
          <p:nvPr/>
        </p:nvCxnSpPr>
        <p:spPr>
          <a:xfrm>
            <a:off x="8588794" y="3192025"/>
            <a:ext cx="600" cy="1036800"/>
          </a:xfrm>
          <a:prstGeom prst="curvedConnector3">
            <a:avLst>
              <a:gd name="adj1" fmla="val 39688515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658" name="Google Shape;658;g3684db38b19_21_5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78275" y="2915650"/>
            <a:ext cx="5010519" cy="552750"/>
          </a:xfrm>
          <a:prstGeom prst="rect">
            <a:avLst/>
          </a:prstGeom>
          <a:noFill/>
          <a:ln w="19050" cap="flat" cmpd="sng">
            <a:solidFill>
              <a:srgbClr val="80A3D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59" name="Google Shape;659;g3684db38b19_21_526"/>
          <p:cNvSpPr/>
          <p:nvPr/>
        </p:nvSpPr>
        <p:spPr>
          <a:xfrm rot="-852">
            <a:off x="362751" y="4487200"/>
            <a:ext cx="1210800" cy="305400"/>
          </a:xfrm>
          <a:prstGeom prst="roundRect">
            <a:avLst>
              <a:gd name="adj" fmla="val 13480"/>
            </a:avLst>
          </a:prstGeom>
          <a:noFill/>
          <a:ln w="19050" cap="flat" cmpd="sng">
            <a:solidFill>
              <a:srgbClr val="80A3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genres:</a:t>
            </a:r>
            <a:r>
              <a:rPr lang="en" sz="1000" b="1">
                <a:solidFill>
                  <a:srgbClr val="80A3D6"/>
                </a:solidFill>
                <a:latin typeface="Inter"/>
                <a:ea typeface="Inter"/>
                <a:cs typeface="Inter"/>
                <a:sym typeface="Inter"/>
              </a:rPr>
              <a:t>drama</a:t>
            </a:r>
            <a:endParaRPr sz="1000" b="1" i="0" u="none" strike="noStrike" cap="none">
              <a:solidFill>
                <a:srgbClr val="80A3D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0" name="Google Shape;660;g3684db38b19_21_526"/>
          <p:cNvSpPr/>
          <p:nvPr/>
        </p:nvSpPr>
        <p:spPr>
          <a:xfrm rot="-876">
            <a:off x="1008912" y="2886930"/>
            <a:ext cx="1177800" cy="305400"/>
          </a:xfrm>
          <a:prstGeom prst="roundRect">
            <a:avLst>
              <a:gd name="adj" fmla="val 1348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ted lasso</a:t>
            </a:r>
            <a:endParaRPr sz="1000" b="1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1" name="Google Shape;661;g3684db38b19_21_526"/>
          <p:cNvSpPr/>
          <p:nvPr/>
        </p:nvSpPr>
        <p:spPr>
          <a:xfrm rot="-764">
            <a:off x="1688437" y="3273702"/>
            <a:ext cx="1350300" cy="305400"/>
          </a:xfrm>
          <a:prstGeom prst="roundRect">
            <a:avLst>
              <a:gd name="adj" fmla="val 1348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genres:</a:t>
            </a:r>
            <a:r>
              <a:rPr lang="en" sz="1000" b="1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commeri</a:t>
            </a:r>
            <a:endParaRPr sz="1000" b="1" i="0" u="none" strike="noStrike" cap="none">
              <a:solidFill>
                <a:srgbClr val="FF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2" name="Google Shape;662;g3684db38b19_21_526"/>
          <p:cNvSpPr/>
          <p:nvPr/>
        </p:nvSpPr>
        <p:spPr>
          <a:xfrm rot="-852">
            <a:off x="362751" y="3268000"/>
            <a:ext cx="1210800" cy="305400"/>
          </a:xfrm>
          <a:prstGeom prst="roundRect">
            <a:avLst>
              <a:gd name="adj" fmla="val 1348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genres:</a:t>
            </a:r>
            <a:r>
              <a:rPr lang="en" sz="1000" b="1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tramma</a:t>
            </a:r>
            <a:endParaRPr sz="1000" b="1" i="0" u="none" strike="noStrike" cap="none">
              <a:solidFill>
                <a:srgbClr val="FF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8" name="Google Shape;648;g3684db38b19_21_526"/>
          <p:cNvSpPr/>
          <p:nvPr/>
        </p:nvSpPr>
        <p:spPr>
          <a:xfrm>
            <a:off x="3508025" y="2798625"/>
            <a:ext cx="5184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8"/>
          <p:cNvSpPr txBox="1">
            <a:spLocks noGrp="1"/>
          </p:cNvSpPr>
          <p:nvPr>
            <p:ph type="title"/>
          </p:nvPr>
        </p:nvSpPr>
        <p:spPr>
          <a:xfrm>
            <a:off x="3387850" y="1629675"/>
            <a:ext cx="528330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lt1"/>
                </a:solidFill>
              </a:rPr>
              <a:t>POSTGRESQL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68" name="Google Shape;668;p28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669" name="Google Shape;669;p28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891425" y="4642050"/>
              <a:ext cx="44001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1" name="Google Shape;671;p28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28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8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28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28"/>
          <p:cNvSpPr/>
          <p:nvPr/>
        </p:nvSpPr>
        <p:spPr>
          <a:xfrm>
            <a:off x="799251" y="1629676"/>
            <a:ext cx="2214630" cy="17366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rgbClr val="80A3D6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04</a:t>
            </a:r>
          </a:p>
        </p:txBody>
      </p:sp>
      <p:sp>
        <p:nvSpPr>
          <p:cNvPr id="676" name="Google Shape;676;p28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7" name="Google Shape;677;p28"/>
          <p:cNvGrpSpPr/>
          <p:nvPr/>
        </p:nvGrpSpPr>
        <p:grpSpPr>
          <a:xfrm>
            <a:off x="613559" y="316300"/>
            <a:ext cx="6392457" cy="315300"/>
            <a:chOff x="613559" y="316300"/>
            <a:chExt cx="6392457" cy="315300"/>
          </a:xfrm>
        </p:grpSpPr>
        <p:sp>
          <p:nvSpPr>
            <p:cNvPr id="678" name="Google Shape;678;p28">
              <a:hlinkClick r:id="rId4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9" name="Google Shape;679;p28">
              <a:hlinkClick r:id="rId5" action="ppaction://hlinksldjump"/>
            </p:cNvPr>
            <p:cNvSpPr txBox="1"/>
            <p:nvPr/>
          </p:nvSpPr>
          <p:spPr>
            <a:xfrm>
              <a:off x="1568961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0" name="Google Shape;680;p28">
              <a:hlinkClick r:id="rId6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Whoosh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1" name="Google Shape;681;p28">
              <a:hlinkClick r:id="rId7" action="ppaction://hlinksldjump"/>
            </p:cNvPr>
            <p:cNvSpPr txBox="1"/>
            <p:nvPr/>
          </p:nvSpPr>
          <p:spPr>
            <a:xfrm>
              <a:off x="3699502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PyLucene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2" name="Google Shape;682;p28">
              <a:hlinkClick r:id="rId3" action="ppaction://hlinksldjump"/>
            </p:cNvPr>
            <p:cNvSpPr txBox="1"/>
            <p:nvPr/>
          </p:nvSpPr>
          <p:spPr>
            <a:xfrm>
              <a:off x="5925716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Benchmark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83" name="Google Shape;683;p28">
            <a:hlinkClick r:id="rId3" action="ppaction://hlinksldjump"/>
          </p:cNvPr>
          <p:cNvSpPr txBox="1"/>
          <p:nvPr/>
        </p:nvSpPr>
        <p:spPr>
          <a:xfrm>
            <a:off x="4848142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sng" strike="noStrike" cap="none">
                <a:solidFill>
                  <a:srgbClr val="80A3D6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sz="1300" b="0" i="0" u="sng" strike="noStrike" cap="none">
              <a:solidFill>
                <a:srgbClr val="80A3D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3684db38b19_22_133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790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/>
              <a:t>ARCHITETTURA DEL MOTORE IN POSTGRESQL</a:t>
            </a:r>
            <a:endParaRPr sz="3200"/>
          </a:p>
        </p:txBody>
      </p:sp>
      <p:sp>
        <p:nvSpPr>
          <p:cNvPr id="689" name="Google Shape;689;g3684db38b19_22_133"/>
          <p:cNvSpPr txBox="1"/>
          <p:nvPr/>
        </p:nvSpPr>
        <p:spPr>
          <a:xfrm>
            <a:off x="311700" y="1245446"/>
            <a:ext cx="85206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10000"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49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Il motore di ricerca basato su PostgreSQL inizia creando un database relazionale (se non già presente), al cui interno verranno caricati i dati presenti nel dataset. All'interno del database viene definita una tabella che riprende la struttura dei dati nei vari file JSON. 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g3684db38b19_22_133"/>
          <p:cNvSpPr/>
          <p:nvPr/>
        </p:nvSpPr>
        <p:spPr>
          <a:xfrm>
            <a:off x="2382720" y="2014050"/>
            <a:ext cx="1244100" cy="879900"/>
          </a:xfrm>
          <a:prstGeom prst="roundRect">
            <a:avLst>
              <a:gd name="adj" fmla="val 3431"/>
            </a:avLst>
          </a:prstGeom>
          <a:solidFill>
            <a:srgbClr val="141414">
              <a:alpha val="9019"/>
            </a:srgbClr>
          </a:solidFill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g3684db38b19_22_133"/>
          <p:cNvSpPr/>
          <p:nvPr/>
        </p:nvSpPr>
        <p:spPr>
          <a:xfrm rot="-1899">
            <a:off x="802899" y="2113740"/>
            <a:ext cx="543000" cy="305400"/>
          </a:xfrm>
          <a:prstGeom prst="roundRect">
            <a:avLst>
              <a:gd name="adj" fmla="val 1348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ID </a:t>
            </a:r>
            <a:endParaRPr sz="1000" b="1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2" name="Google Shape;692;g3684db38b19_22_133"/>
          <p:cNvSpPr txBox="1"/>
          <p:nvPr/>
        </p:nvSpPr>
        <p:spPr>
          <a:xfrm>
            <a:off x="2025275" y="2419500"/>
            <a:ext cx="1959000" cy="492600"/>
          </a:xfrm>
          <a:prstGeom prst="rect">
            <a:avLst/>
          </a:prstGeom>
          <a:solidFill>
            <a:srgbClr val="141414">
              <a:alpha val="9019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1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Campo con </a:t>
            </a:r>
            <a:endParaRPr sz="1000" b="0" i="1" u="none" strike="noStrike" cap="none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1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indice full-text</a:t>
            </a:r>
            <a:endParaRPr sz="1000" b="0" i="1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g3684db38b19_22_133"/>
          <p:cNvSpPr/>
          <p:nvPr/>
        </p:nvSpPr>
        <p:spPr>
          <a:xfrm rot="-1775">
            <a:off x="1573775" y="2120656"/>
            <a:ext cx="581100" cy="305400"/>
          </a:xfrm>
          <a:prstGeom prst="roundRect">
            <a:avLst>
              <a:gd name="adj" fmla="val 1348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Titolo</a:t>
            </a:r>
            <a:endParaRPr sz="1000" b="1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4" name="Google Shape;694;g3684db38b19_22_133"/>
          <p:cNvSpPr/>
          <p:nvPr/>
        </p:nvSpPr>
        <p:spPr>
          <a:xfrm rot="-2043">
            <a:off x="2483225" y="2113805"/>
            <a:ext cx="1009800" cy="305400"/>
          </a:xfrm>
          <a:prstGeom prst="roundRect">
            <a:avLst>
              <a:gd name="adj" fmla="val 1348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Descrizione</a:t>
            </a:r>
            <a:endParaRPr sz="1000" b="1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5" name="Google Shape;695;g3684db38b19_22_133"/>
          <p:cNvSpPr/>
          <p:nvPr/>
        </p:nvSpPr>
        <p:spPr>
          <a:xfrm rot="-1423">
            <a:off x="3699438" y="2113807"/>
            <a:ext cx="724500" cy="305400"/>
          </a:xfrm>
          <a:prstGeom prst="roundRect">
            <a:avLst>
              <a:gd name="adj" fmla="val 1348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Generi</a:t>
            </a:r>
            <a:endParaRPr sz="1000" b="1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6" name="Google Shape;696;g3684db38b19_22_133"/>
          <p:cNvSpPr/>
          <p:nvPr/>
        </p:nvSpPr>
        <p:spPr>
          <a:xfrm rot="-1708">
            <a:off x="4630362" y="2124891"/>
            <a:ext cx="1207800" cy="283200"/>
          </a:xfrm>
          <a:prstGeom prst="roundRect">
            <a:avLst>
              <a:gd name="adj" fmla="val 1348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Anno di uscita</a:t>
            </a:r>
            <a:endParaRPr sz="1000" b="1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7" name="Google Shape;697;g3684db38b19_22_133"/>
          <p:cNvSpPr/>
          <p:nvPr/>
        </p:nvSpPr>
        <p:spPr>
          <a:xfrm rot="-1367">
            <a:off x="6044587" y="2129547"/>
            <a:ext cx="1509000" cy="273900"/>
          </a:xfrm>
          <a:prstGeom prst="roundRect">
            <a:avLst>
              <a:gd name="adj" fmla="val 1348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Valutazione media</a:t>
            </a:r>
            <a:endParaRPr sz="1000" b="1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8" name="Google Shape;698;g3684db38b19_22_133"/>
          <p:cNvSpPr txBox="1"/>
          <p:nvPr/>
        </p:nvSpPr>
        <p:spPr>
          <a:xfrm>
            <a:off x="311700" y="3905500"/>
            <a:ext cx="51933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3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Una volta importati i dati nel database, il sistema provvede a creare indici per tutti i campi, ottimizzando così la velocità delle operazioni di ricerca. Grazie ad una funzionalità nativa di Postgres è possibile eseguire contemporaneamente anche il parsing dei dati in ingresso al database, senza utilizzare librerie esterne come NLTK.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g3684db38b19_22_133"/>
          <p:cNvSpPr/>
          <p:nvPr/>
        </p:nvSpPr>
        <p:spPr>
          <a:xfrm rot="-1775">
            <a:off x="7760000" y="2120656"/>
            <a:ext cx="581100" cy="305400"/>
          </a:xfrm>
          <a:prstGeom prst="roundRect">
            <a:avLst>
              <a:gd name="adj" fmla="val 1348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Tipo</a:t>
            </a:r>
            <a:endParaRPr sz="1000" b="1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00" name="Google Shape;700;g3684db38b19_22_133" title="code1.png"/>
          <p:cNvPicPr preferRelativeResize="0"/>
          <p:nvPr/>
        </p:nvPicPr>
        <p:blipFill rotWithShape="1">
          <a:blip r:embed="rId3">
            <a:alphaModFix/>
          </a:blip>
          <a:srcRect l="9230" t="10207" r="9155" b="10231"/>
          <a:stretch/>
        </p:blipFill>
        <p:spPr>
          <a:xfrm>
            <a:off x="5783775" y="2706825"/>
            <a:ext cx="2902551" cy="2219599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g3684db38b19_22_133"/>
          <p:cNvSpPr/>
          <p:nvPr/>
        </p:nvSpPr>
        <p:spPr>
          <a:xfrm>
            <a:off x="5016588" y="3271550"/>
            <a:ext cx="724500" cy="274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g3684db38b19_22_133"/>
          <p:cNvSpPr txBox="1"/>
          <p:nvPr/>
        </p:nvSpPr>
        <p:spPr>
          <a:xfrm>
            <a:off x="397100" y="3016250"/>
            <a:ext cx="4576800" cy="785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 questo file JSON sono contenute le informazioni che permettono al database di stabilire la connessione in maniera automatica</a:t>
            </a:r>
            <a:endParaRPr sz="13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3" name="Google Shape;703;g3684db38b19_22_133"/>
          <p:cNvSpPr/>
          <p:nvPr/>
        </p:nvSpPr>
        <p:spPr>
          <a:xfrm>
            <a:off x="8415436" y="847231"/>
            <a:ext cx="346048" cy="347629"/>
          </a:xfrm>
          <a:custGeom>
            <a:avLst/>
            <a:gdLst/>
            <a:ahLst/>
            <a:cxnLst/>
            <a:rect l="l" t="t" r="r" b="b"/>
            <a:pathLst>
              <a:path w="10503" h="10551" extrusionOk="0">
                <a:moveTo>
                  <a:pt x="7406" y="1120"/>
                </a:moveTo>
                <a:lnTo>
                  <a:pt x="7406" y="2882"/>
                </a:lnTo>
                <a:lnTo>
                  <a:pt x="2644" y="2882"/>
                </a:lnTo>
                <a:lnTo>
                  <a:pt x="7406" y="1120"/>
                </a:lnTo>
                <a:close/>
                <a:moveTo>
                  <a:pt x="3048" y="3502"/>
                </a:moveTo>
                <a:lnTo>
                  <a:pt x="3048" y="5145"/>
                </a:lnTo>
                <a:lnTo>
                  <a:pt x="1215" y="5145"/>
                </a:lnTo>
                <a:lnTo>
                  <a:pt x="1215" y="3502"/>
                </a:lnTo>
                <a:close/>
                <a:moveTo>
                  <a:pt x="4930" y="3502"/>
                </a:moveTo>
                <a:lnTo>
                  <a:pt x="4930" y="5145"/>
                </a:lnTo>
                <a:lnTo>
                  <a:pt x="3691" y="5145"/>
                </a:lnTo>
                <a:lnTo>
                  <a:pt x="3691" y="3502"/>
                </a:lnTo>
                <a:close/>
                <a:moveTo>
                  <a:pt x="6811" y="3502"/>
                </a:moveTo>
                <a:lnTo>
                  <a:pt x="6811" y="5145"/>
                </a:lnTo>
                <a:lnTo>
                  <a:pt x="5549" y="5145"/>
                </a:lnTo>
                <a:lnTo>
                  <a:pt x="5549" y="3502"/>
                </a:lnTo>
                <a:close/>
                <a:moveTo>
                  <a:pt x="9240" y="3502"/>
                </a:moveTo>
                <a:lnTo>
                  <a:pt x="9240" y="5145"/>
                </a:lnTo>
                <a:lnTo>
                  <a:pt x="7406" y="5145"/>
                </a:lnTo>
                <a:lnTo>
                  <a:pt x="7406" y="3502"/>
                </a:lnTo>
                <a:close/>
                <a:moveTo>
                  <a:pt x="9907" y="5764"/>
                </a:moveTo>
                <a:lnTo>
                  <a:pt x="9907" y="6407"/>
                </a:lnTo>
                <a:lnTo>
                  <a:pt x="595" y="6407"/>
                </a:lnTo>
                <a:lnTo>
                  <a:pt x="595" y="5764"/>
                </a:lnTo>
                <a:close/>
                <a:moveTo>
                  <a:pt x="9240" y="7002"/>
                </a:moveTo>
                <a:lnTo>
                  <a:pt x="9240" y="7621"/>
                </a:lnTo>
                <a:lnTo>
                  <a:pt x="1215" y="7621"/>
                </a:lnTo>
                <a:lnTo>
                  <a:pt x="1215" y="7002"/>
                </a:lnTo>
                <a:close/>
                <a:moveTo>
                  <a:pt x="1786" y="8241"/>
                </a:moveTo>
                <a:lnTo>
                  <a:pt x="1477" y="9931"/>
                </a:lnTo>
                <a:lnTo>
                  <a:pt x="1215" y="9931"/>
                </a:lnTo>
                <a:lnTo>
                  <a:pt x="1215" y="8241"/>
                </a:lnTo>
                <a:close/>
                <a:moveTo>
                  <a:pt x="9288" y="8241"/>
                </a:moveTo>
                <a:lnTo>
                  <a:pt x="9288" y="9931"/>
                </a:lnTo>
                <a:lnTo>
                  <a:pt x="9002" y="9931"/>
                </a:lnTo>
                <a:lnTo>
                  <a:pt x="8716" y="8241"/>
                </a:lnTo>
                <a:close/>
                <a:moveTo>
                  <a:pt x="8760" y="0"/>
                </a:moveTo>
                <a:cubicBezTo>
                  <a:pt x="8723" y="0"/>
                  <a:pt x="8684" y="8"/>
                  <a:pt x="8645" y="25"/>
                </a:cubicBezTo>
                <a:lnTo>
                  <a:pt x="834" y="2906"/>
                </a:lnTo>
                <a:cubicBezTo>
                  <a:pt x="715" y="2978"/>
                  <a:pt x="619" y="3049"/>
                  <a:pt x="619" y="3216"/>
                </a:cubicBezTo>
                <a:lnTo>
                  <a:pt x="619" y="5169"/>
                </a:lnTo>
                <a:lnTo>
                  <a:pt x="286" y="5169"/>
                </a:lnTo>
                <a:cubicBezTo>
                  <a:pt x="119" y="5169"/>
                  <a:pt x="0" y="5312"/>
                  <a:pt x="0" y="5478"/>
                </a:cubicBezTo>
                <a:lnTo>
                  <a:pt x="0" y="6717"/>
                </a:lnTo>
                <a:cubicBezTo>
                  <a:pt x="0" y="6907"/>
                  <a:pt x="143" y="7026"/>
                  <a:pt x="286" y="7026"/>
                </a:cubicBezTo>
                <a:lnTo>
                  <a:pt x="619" y="7026"/>
                </a:lnTo>
                <a:lnTo>
                  <a:pt x="619" y="10265"/>
                </a:lnTo>
                <a:cubicBezTo>
                  <a:pt x="619" y="10432"/>
                  <a:pt x="762" y="10551"/>
                  <a:pt x="905" y="10551"/>
                </a:cubicBezTo>
                <a:lnTo>
                  <a:pt x="1739" y="10551"/>
                </a:lnTo>
                <a:cubicBezTo>
                  <a:pt x="1905" y="10551"/>
                  <a:pt x="2024" y="10432"/>
                  <a:pt x="2048" y="10289"/>
                </a:cubicBezTo>
                <a:lnTo>
                  <a:pt x="2405" y="8241"/>
                </a:lnTo>
                <a:lnTo>
                  <a:pt x="3382" y="8241"/>
                </a:lnTo>
                <a:lnTo>
                  <a:pt x="3382" y="9527"/>
                </a:lnTo>
                <a:cubicBezTo>
                  <a:pt x="3215" y="9527"/>
                  <a:pt x="3096" y="9670"/>
                  <a:pt x="3096" y="9812"/>
                </a:cubicBezTo>
                <a:cubicBezTo>
                  <a:pt x="3096" y="9979"/>
                  <a:pt x="3239" y="10122"/>
                  <a:pt x="3382" y="10122"/>
                </a:cubicBezTo>
                <a:lnTo>
                  <a:pt x="4001" y="10122"/>
                </a:lnTo>
                <a:cubicBezTo>
                  <a:pt x="4191" y="10122"/>
                  <a:pt x="4311" y="9979"/>
                  <a:pt x="4311" y="9812"/>
                </a:cubicBezTo>
                <a:cubicBezTo>
                  <a:pt x="4311" y="9670"/>
                  <a:pt x="4168" y="9527"/>
                  <a:pt x="4001" y="9527"/>
                </a:cubicBezTo>
                <a:lnTo>
                  <a:pt x="4001" y="8241"/>
                </a:lnTo>
                <a:lnTo>
                  <a:pt x="4930" y="8241"/>
                </a:lnTo>
                <a:lnTo>
                  <a:pt x="4930" y="9527"/>
                </a:lnTo>
                <a:cubicBezTo>
                  <a:pt x="4763" y="9527"/>
                  <a:pt x="4644" y="9670"/>
                  <a:pt x="4644" y="9812"/>
                </a:cubicBezTo>
                <a:cubicBezTo>
                  <a:pt x="4644" y="9979"/>
                  <a:pt x="4787" y="10122"/>
                  <a:pt x="4930" y="10122"/>
                </a:cubicBezTo>
                <a:lnTo>
                  <a:pt x="5549" y="10122"/>
                </a:lnTo>
                <a:cubicBezTo>
                  <a:pt x="5739" y="10122"/>
                  <a:pt x="5858" y="9979"/>
                  <a:pt x="5858" y="9812"/>
                </a:cubicBezTo>
                <a:cubicBezTo>
                  <a:pt x="5858" y="9670"/>
                  <a:pt x="5716" y="9527"/>
                  <a:pt x="5549" y="9527"/>
                </a:cubicBezTo>
                <a:lnTo>
                  <a:pt x="5549" y="8241"/>
                </a:lnTo>
                <a:lnTo>
                  <a:pt x="6478" y="8241"/>
                </a:lnTo>
                <a:lnTo>
                  <a:pt x="6478" y="9527"/>
                </a:lnTo>
                <a:cubicBezTo>
                  <a:pt x="6311" y="9527"/>
                  <a:pt x="6192" y="9670"/>
                  <a:pt x="6192" y="9812"/>
                </a:cubicBezTo>
                <a:cubicBezTo>
                  <a:pt x="6192" y="9979"/>
                  <a:pt x="6335" y="10122"/>
                  <a:pt x="6478" y="10122"/>
                </a:cubicBezTo>
                <a:lnTo>
                  <a:pt x="7097" y="10122"/>
                </a:lnTo>
                <a:cubicBezTo>
                  <a:pt x="7287" y="10122"/>
                  <a:pt x="7406" y="9979"/>
                  <a:pt x="7406" y="9812"/>
                </a:cubicBezTo>
                <a:cubicBezTo>
                  <a:pt x="7406" y="9670"/>
                  <a:pt x="7264" y="9527"/>
                  <a:pt x="7097" y="9527"/>
                </a:cubicBezTo>
                <a:lnTo>
                  <a:pt x="7097" y="8241"/>
                </a:lnTo>
                <a:lnTo>
                  <a:pt x="8097" y="8241"/>
                </a:lnTo>
                <a:lnTo>
                  <a:pt x="8454" y="10289"/>
                </a:lnTo>
                <a:cubicBezTo>
                  <a:pt x="8478" y="10432"/>
                  <a:pt x="8597" y="10551"/>
                  <a:pt x="8740" y="10551"/>
                </a:cubicBezTo>
                <a:lnTo>
                  <a:pt x="9574" y="10551"/>
                </a:lnTo>
                <a:cubicBezTo>
                  <a:pt x="9764" y="10551"/>
                  <a:pt x="9883" y="10408"/>
                  <a:pt x="9883" y="10265"/>
                </a:cubicBezTo>
                <a:lnTo>
                  <a:pt x="9883" y="7026"/>
                </a:lnTo>
                <a:lnTo>
                  <a:pt x="10193" y="7026"/>
                </a:lnTo>
                <a:cubicBezTo>
                  <a:pt x="10383" y="7026"/>
                  <a:pt x="10502" y="6859"/>
                  <a:pt x="10502" y="6717"/>
                </a:cubicBezTo>
                <a:lnTo>
                  <a:pt x="10502" y="5478"/>
                </a:lnTo>
                <a:cubicBezTo>
                  <a:pt x="10502" y="5288"/>
                  <a:pt x="10383" y="5145"/>
                  <a:pt x="10193" y="5145"/>
                </a:cubicBezTo>
                <a:lnTo>
                  <a:pt x="9883" y="5145"/>
                </a:lnTo>
                <a:lnTo>
                  <a:pt x="9883" y="3168"/>
                </a:lnTo>
                <a:cubicBezTo>
                  <a:pt x="9883" y="3002"/>
                  <a:pt x="9716" y="2882"/>
                  <a:pt x="9574" y="2882"/>
                </a:cubicBezTo>
                <a:lnTo>
                  <a:pt x="8026" y="2882"/>
                </a:lnTo>
                <a:lnTo>
                  <a:pt x="8026" y="882"/>
                </a:lnTo>
                <a:lnTo>
                  <a:pt x="8859" y="596"/>
                </a:lnTo>
                <a:cubicBezTo>
                  <a:pt x="9002" y="525"/>
                  <a:pt x="9097" y="358"/>
                  <a:pt x="9050" y="191"/>
                </a:cubicBezTo>
                <a:cubicBezTo>
                  <a:pt x="8995" y="82"/>
                  <a:pt x="8884" y="0"/>
                  <a:pt x="87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g3684db38b19_22_133">
            <a:hlinkClick r:id="rId4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5" name="Google Shape;705;g3684db38b19_22_133"/>
          <p:cNvGrpSpPr/>
          <p:nvPr/>
        </p:nvGrpSpPr>
        <p:grpSpPr>
          <a:xfrm>
            <a:off x="613559" y="316300"/>
            <a:ext cx="6392457" cy="315300"/>
            <a:chOff x="613559" y="316300"/>
            <a:chExt cx="6392457" cy="315300"/>
          </a:xfrm>
        </p:grpSpPr>
        <p:sp>
          <p:nvSpPr>
            <p:cNvPr id="706" name="Google Shape;706;g3684db38b19_22_133">
              <a:hlinkClick r:id="rId5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7" name="Google Shape;707;g3684db38b19_22_133">
              <a:hlinkClick r:id="rId6" action="ppaction://hlinksldjump"/>
            </p:cNvPr>
            <p:cNvSpPr txBox="1"/>
            <p:nvPr/>
          </p:nvSpPr>
          <p:spPr>
            <a:xfrm>
              <a:off x="1568961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8" name="Google Shape;708;g3684db38b19_22_133">
              <a:hlinkClick r:id="rId7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Whoosh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9" name="Google Shape;709;g3684db38b19_22_133">
              <a:hlinkClick r:id="rId8" action="ppaction://hlinksldjump"/>
            </p:cNvPr>
            <p:cNvSpPr txBox="1"/>
            <p:nvPr/>
          </p:nvSpPr>
          <p:spPr>
            <a:xfrm>
              <a:off x="3699502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PyLucene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0" name="Google Shape;710;g3684db38b19_22_133">
              <a:hlinkClick r:id="rId4" action="ppaction://hlinksldjump"/>
            </p:cNvPr>
            <p:cNvSpPr txBox="1"/>
            <p:nvPr/>
          </p:nvSpPr>
          <p:spPr>
            <a:xfrm>
              <a:off x="5925716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Benchmark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1" name="Google Shape;711;g3684db38b19_22_133">
            <a:hlinkClick r:id="rId4" action="ppaction://hlinksldjump"/>
          </p:cNvPr>
          <p:cNvSpPr txBox="1"/>
          <p:nvPr/>
        </p:nvSpPr>
        <p:spPr>
          <a:xfrm>
            <a:off x="4848142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sng" strike="noStrike" cap="none">
                <a:solidFill>
                  <a:srgbClr val="80A3D6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sz="1300" b="0" i="0" u="sng" strike="noStrike" cap="none">
              <a:solidFill>
                <a:srgbClr val="80A3D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684db38b19_22_188"/>
          <p:cNvSpPr txBox="1">
            <a:spLocks noGrp="1"/>
          </p:cNvSpPr>
          <p:nvPr>
            <p:ph type="title"/>
          </p:nvPr>
        </p:nvSpPr>
        <p:spPr>
          <a:xfrm>
            <a:off x="613550" y="736300"/>
            <a:ext cx="83931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100"/>
              <a:t>PARSING DELLE QUERY E RANKING DEI RISULTATI</a:t>
            </a:r>
            <a:endParaRPr sz="3100"/>
          </a:p>
        </p:txBody>
      </p:sp>
      <p:sp>
        <p:nvSpPr>
          <p:cNvPr id="717" name="Google Shape;717;g3684db38b19_22_188"/>
          <p:cNvSpPr txBox="1"/>
          <p:nvPr/>
        </p:nvSpPr>
        <p:spPr>
          <a:xfrm>
            <a:off x="311700" y="1247225"/>
            <a:ext cx="85206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Terminata la fase di preparazione, il motore di ricerca entra in funzione vera e propria: riceve query di ricerca dall'utente, le elabora tramite comandi SQL e restituisce i risultati più pertinenti in modo efficiente grazie agli indici creati. </a:t>
            </a:r>
            <a:endParaRPr sz="13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Sono stati creati due metodi di ranking:</a:t>
            </a:r>
            <a:endParaRPr sz="13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111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Inter"/>
              <a:buAutoNum type="arabicPeriod"/>
            </a:pPr>
            <a:r>
              <a:rPr lang="en" sz="1300" b="1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TF-IDF (ranking di default)</a:t>
            </a:r>
            <a:r>
              <a:rPr lang="en" sz="1300" b="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3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→ è simulato dalla funzione </a:t>
            </a:r>
            <a:r>
              <a:rPr lang="en"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ts_rank</a:t>
            </a:r>
            <a:r>
              <a:rPr lang="en" sz="1300" b="0" i="0" u="none" strike="noStrike" cap="none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3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di Postgres. </a:t>
            </a:r>
            <a:endParaRPr sz="13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Inter"/>
              <a:buAutoNum type="arabicPeriod"/>
            </a:pPr>
            <a:r>
              <a:rPr lang="en" sz="1300" b="1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BM25</a:t>
            </a:r>
            <a:r>
              <a:rPr lang="en" sz="1300" b="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3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→ è simulato dalla funzione </a:t>
            </a:r>
            <a:r>
              <a:rPr lang="en"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ts_rank_cd</a:t>
            </a:r>
            <a:r>
              <a:rPr lang="en" sz="1300" b="0" i="0" u="none" strike="noStrike" cap="none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3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di Postgres</a:t>
            </a:r>
            <a:endParaRPr sz="13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Il sistema lavora su query semplici, cioè query su un solo field, e su query complesse, ovvero le query full text e quelle su più fields. Le query vengono convertite in query SQL per l’interrogazione al database, e per quelle di tipo full-text si utilizzano alcune funzionalità native come </a:t>
            </a:r>
            <a:r>
              <a:rPr lang="en"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ts_vector</a:t>
            </a:r>
            <a:r>
              <a:rPr lang="en" sz="1300" b="0" i="0" u="none" strike="noStrike" cap="none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3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 </a:t>
            </a:r>
            <a:r>
              <a:rPr lang="en"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ts_query</a:t>
            </a:r>
            <a:endParaRPr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8" name="Google Shape;718;g3684db38b19_22_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3688" y="2204350"/>
            <a:ext cx="5316626" cy="834450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g3684db38b19_22_188"/>
          <p:cNvSpPr/>
          <p:nvPr/>
        </p:nvSpPr>
        <p:spPr>
          <a:xfrm>
            <a:off x="7872865" y="2450118"/>
            <a:ext cx="351517" cy="342918"/>
          </a:xfrm>
          <a:custGeom>
            <a:avLst/>
            <a:gdLst/>
            <a:ahLst/>
            <a:cxnLst/>
            <a:rect l="l" t="t" r="r" b="b"/>
            <a:pathLst>
              <a:path w="10669" h="10408" extrusionOk="0">
                <a:moveTo>
                  <a:pt x="8526" y="548"/>
                </a:moveTo>
                <a:lnTo>
                  <a:pt x="8526" y="2025"/>
                </a:lnTo>
                <a:lnTo>
                  <a:pt x="7049" y="2025"/>
                </a:lnTo>
                <a:lnTo>
                  <a:pt x="7049" y="548"/>
                </a:lnTo>
                <a:close/>
                <a:moveTo>
                  <a:pt x="6454" y="1120"/>
                </a:moveTo>
                <a:lnTo>
                  <a:pt x="6454" y="1787"/>
                </a:lnTo>
                <a:lnTo>
                  <a:pt x="929" y="3811"/>
                </a:lnTo>
                <a:lnTo>
                  <a:pt x="714" y="3216"/>
                </a:lnTo>
                <a:lnTo>
                  <a:pt x="6454" y="1120"/>
                </a:lnTo>
                <a:close/>
                <a:moveTo>
                  <a:pt x="4144" y="4763"/>
                </a:moveTo>
                <a:lnTo>
                  <a:pt x="4144" y="5383"/>
                </a:lnTo>
                <a:lnTo>
                  <a:pt x="3525" y="5383"/>
                </a:lnTo>
                <a:lnTo>
                  <a:pt x="3525" y="4763"/>
                </a:lnTo>
                <a:close/>
                <a:moveTo>
                  <a:pt x="9978" y="4525"/>
                </a:moveTo>
                <a:lnTo>
                  <a:pt x="9978" y="5549"/>
                </a:lnTo>
                <a:lnTo>
                  <a:pt x="9359" y="5264"/>
                </a:lnTo>
                <a:lnTo>
                  <a:pt x="9359" y="4811"/>
                </a:lnTo>
                <a:lnTo>
                  <a:pt x="9978" y="4525"/>
                </a:lnTo>
                <a:close/>
                <a:moveTo>
                  <a:pt x="8645" y="4311"/>
                </a:moveTo>
                <a:cubicBezTo>
                  <a:pt x="8692" y="4311"/>
                  <a:pt x="8716" y="4359"/>
                  <a:pt x="8716" y="4406"/>
                </a:cubicBezTo>
                <a:lnTo>
                  <a:pt x="8716" y="5645"/>
                </a:lnTo>
                <a:cubicBezTo>
                  <a:pt x="8716" y="5716"/>
                  <a:pt x="8669" y="5740"/>
                  <a:pt x="8645" y="5740"/>
                </a:cubicBezTo>
                <a:lnTo>
                  <a:pt x="6978" y="5740"/>
                </a:lnTo>
                <a:cubicBezTo>
                  <a:pt x="6906" y="5740"/>
                  <a:pt x="6882" y="5668"/>
                  <a:pt x="6882" y="5645"/>
                </a:cubicBezTo>
                <a:lnTo>
                  <a:pt x="6882" y="4406"/>
                </a:lnTo>
                <a:cubicBezTo>
                  <a:pt x="6882" y="4335"/>
                  <a:pt x="6930" y="4311"/>
                  <a:pt x="6978" y="4311"/>
                </a:cubicBezTo>
                <a:close/>
                <a:moveTo>
                  <a:pt x="6787" y="1"/>
                </a:moveTo>
                <a:cubicBezTo>
                  <a:pt x="6620" y="1"/>
                  <a:pt x="6501" y="143"/>
                  <a:pt x="6501" y="286"/>
                </a:cubicBezTo>
                <a:lnTo>
                  <a:pt x="6501" y="477"/>
                </a:lnTo>
                <a:lnTo>
                  <a:pt x="238" y="2739"/>
                </a:lnTo>
                <a:cubicBezTo>
                  <a:pt x="143" y="2763"/>
                  <a:pt x="95" y="2811"/>
                  <a:pt x="71" y="2882"/>
                </a:cubicBezTo>
                <a:cubicBezTo>
                  <a:pt x="24" y="2977"/>
                  <a:pt x="24" y="3025"/>
                  <a:pt x="71" y="3120"/>
                </a:cubicBezTo>
                <a:lnTo>
                  <a:pt x="476" y="4287"/>
                </a:lnTo>
                <a:cubicBezTo>
                  <a:pt x="524" y="4406"/>
                  <a:pt x="667" y="4478"/>
                  <a:pt x="786" y="4478"/>
                </a:cubicBezTo>
                <a:cubicBezTo>
                  <a:pt x="810" y="4478"/>
                  <a:pt x="834" y="4478"/>
                  <a:pt x="881" y="4454"/>
                </a:cubicBezTo>
                <a:lnTo>
                  <a:pt x="3572" y="3477"/>
                </a:lnTo>
                <a:lnTo>
                  <a:pt x="3572" y="4097"/>
                </a:lnTo>
                <a:lnTo>
                  <a:pt x="3263" y="4097"/>
                </a:lnTo>
                <a:cubicBezTo>
                  <a:pt x="3096" y="4097"/>
                  <a:pt x="2977" y="4240"/>
                  <a:pt x="2977" y="4406"/>
                </a:cubicBezTo>
                <a:lnTo>
                  <a:pt x="2977" y="4692"/>
                </a:lnTo>
                <a:lnTo>
                  <a:pt x="2262" y="4692"/>
                </a:lnTo>
                <a:cubicBezTo>
                  <a:pt x="2072" y="4692"/>
                  <a:pt x="1977" y="4835"/>
                  <a:pt x="1977" y="5002"/>
                </a:cubicBezTo>
                <a:cubicBezTo>
                  <a:pt x="1977" y="5168"/>
                  <a:pt x="2120" y="5287"/>
                  <a:pt x="2262" y="5287"/>
                </a:cubicBezTo>
                <a:lnTo>
                  <a:pt x="2977" y="5287"/>
                </a:lnTo>
                <a:lnTo>
                  <a:pt x="2977" y="5597"/>
                </a:lnTo>
                <a:cubicBezTo>
                  <a:pt x="2977" y="5764"/>
                  <a:pt x="3120" y="5883"/>
                  <a:pt x="3263" y="5883"/>
                </a:cubicBezTo>
                <a:lnTo>
                  <a:pt x="3334" y="5883"/>
                </a:lnTo>
                <a:lnTo>
                  <a:pt x="834" y="9812"/>
                </a:lnTo>
                <a:lnTo>
                  <a:pt x="310" y="9812"/>
                </a:lnTo>
                <a:cubicBezTo>
                  <a:pt x="119" y="9812"/>
                  <a:pt x="0" y="9955"/>
                  <a:pt x="0" y="10122"/>
                </a:cubicBezTo>
                <a:cubicBezTo>
                  <a:pt x="0" y="10288"/>
                  <a:pt x="143" y="10407"/>
                  <a:pt x="310" y="10407"/>
                </a:cubicBezTo>
                <a:lnTo>
                  <a:pt x="1548" y="10407"/>
                </a:lnTo>
                <a:cubicBezTo>
                  <a:pt x="1738" y="10407"/>
                  <a:pt x="1858" y="10265"/>
                  <a:pt x="1858" y="10122"/>
                </a:cubicBezTo>
                <a:cubicBezTo>
                  <a:pt x="1858" y="9931"/>
                  <a:pt x="1691" y="9812"/>
                  <a:pt x="1548" y="9812"/>
                </a:cubicBezTo>
                <a:lnTo>
                  <a:pt x="1500" y="9812"/>
                </a:lnTo>
                <a:lnTo>
                  <a:pt x="3525" y="6621"/>
                </a:lnTo>
                <a:lnTo>
                  <a:pt x="3525" y="9812"/>
                </a:lnTo>
                <a:lnTo>
                  <a:pt x="3215" y="9812"/>
                </a:lnTo>
                <a:cubicBezTo>
                  <a:pt x="3048" y="9812"/>
                  <a:pt x="2929" y="9955"/>
                  <a:pt x="2929" y="10122"/>
                </a:cubicBezTo>
                <a:cubicBezTo>
                  <a:pt x="2929" y="10288"/>
                  <a:pt x="3072" y="10407"/>
                  <a:pt x="3215" y="10407"/>
                </a:cubicBezTo>
                <a:lnTo>
                  <a:pt x="4477" y="10407"/>
                </a:lnTo>
                <a:cubicBezTo>
                  <a:pt x="4644" y="10407"/>
                  <a:pt x="4763" y="10265"/>
                  <a:pt x="4763" y="10122"/>
                </a:cubicBezTo>
                <a:cubicBezTo>
                  <a:pt x="4763" y="9931"/>
                  <a:pt x="4620" y="9812"/>
                  <a:pt x="4477" y="9812"/>
                </a:cubicBezTo>
                <a:lnTo>
                  <a:pt x="4168" y="9812"/>
                </a:lnTo>
                <a:lnTo>
                  <a:pt x="4168" y="6621"/>
                </a:lnTo>
                <a:lnTo>
                  <a:pt x="6192" y="9812"/>
                </a:lnTo>
                <a:lnTo>
                  <a:pt x="6144" y="9812"/>
                </a:lnTo>
                <a:cubicBezTo>
                  <a:pt x="5954" y="9812"/>
                  <a:pt x="5835" y="9955"/>
                  <a:pt x="5835" y="10122"/>
                </a:cubicBezTo>
                <a:cubicBezTo>
                  <a:pt x="5835" y="10288"/>
                  <a:pt x="5977" y="10407"/>
                  <a:pt x="6144" y="10407"/>
                </a:cubicBezTo>
                <a:lnTo>
                  <a:pt x="7383" y="10407"/>
                </a:lnTo>
                <a:cubicBezTo>
                  <a:pt x="7573" y="10407"/>
                  <a:pt x="7692" y="10265"/>
                  <a:pt x="7692" y="10122"/>
                </a:cubicBezTo>
                <a:cubicBezTo>
                  <a:pt x="7692" y="9931"/>
                  <a:pt x="7525" y="9812"/>
                  <a:pt x="7383" y="9812"/>
                </a:cubicBezTo>
                <a:lnTo>
                  <a:pt x="6930" y="9812"/>
                </a:lnTo>
                <a:lnTo>
                  <a:pt x="4430" y="5883"/>
                </a:lnTo>
                <a:lnTo>
                  <a:pt x="4501" y="5883"/>
                </a:lnTo>
                <a:cubicBezTo>
                  <a:pt x="4668" y="5883"/>
                  <a:pt x="4787" y="5740"/>
                  <a:pt x="4787" y="5597"/>
                </a:cubicBezTo>
                <a:lnTo>
                  <a:pt x="4787" y="4335"/>
                </a:lnTo>
                <a:cubicBezTo>
                  <a:pt x="4787" y="4168"/>
                  <a:pt x="4644" y="4049"/>
                  <a:pt x="4501" y="4049"/>
                </a:cubicBezTo>
                <a:lnTo>
                  <a:pt x="4191" y="4049"/>
                </a:lnTo>
                <a:lnTo>
                  <a:pt x="4191" y="3168"/>
                </a:lnTo>
                <a:lnTo>
                  <a:pt x="6525" y="2311"/>
                </a:lnTo>
                <a:cubicBezTo>
                  <a:pt x="6549" y="2430"/>
                  <a:pt x="6668" y="2525"/>
                  <a:pt x="6811" y="2525"/>
                </a:cubicBezTo>
                <a:lnTo>
                  <a:pt x="7525" y="2525"/>
                </a:lnTo>
                <a:lnTo>
                  <a:pt x="7525" y="3573"/>
                </a:lnTo>
                <a:lnTo>
                  <a:pt x="7025" y="3573"/>
                </a:lnTo>
                <a:cubicBezTo>
                  <a:pt x="6644" y="3573"/>
                  <a:pt x="6311" y="3882"/>
                  <a:pt x="6311" y="4287"/>
                </a:cubicBezTo>
                <a:lnTo>
                  <a:pt x="6311" y="5526"/>
                </a:lnTo>
                <a:cubicBezTo>
                  <a:pt x="6311" y="5907"/>
                  <a:pt x="6644" y="6240"/>
                  <a:pt x="7025" y="6240"/>
                </a:cubicBezTo>
                <a:lnTo>
                  <a:pt x="8692" y="6240"/>
                </a:lnTo>
                <a:cubicBezTo>
                  <a:pt x="9002" y="6240"/>
                  <a:pt x="9264" y="6073"/>
                  <a:pt x="9383" y="5787"/>
                </a:cubicBezTo>
                <a:lnTo>
                  <a:pt x="10216" y="6216"/>
                </a:lnTo>
                <a:cubicBezTo>
                  <a:pt x="10240" y="6240"/>
                  <a:pt x="10312" y="6240"/>
                  <a:pt x="10359" y="6240"/>
                </a:cubicBezTo>
                <a:cubicBezTo>
                  <a:pt x="10431" y="6240"/>
                  <a:pt x="10478" y="6216"/>
                  <a:pt x="10502" y="6192"/>
                </a:cubicBezTo>
                <a:cubicBezTo>
                  <a:pt x="10597" y="6121"/>
                  <a:pt x="10669" y="6026"/>
                  <a:pt x="10669" y="5907"/>
                </a:cubicBezTo>
                <a:lnTo>
                  <a:pt x="10669" y="3978"/>
                </a:lnTo>
                <a:cubicBezTo>
                  <a:pt x="10597" y="3859"/>
                  <a:pt x="10550" y="3763"/>
                  <a:pt x="10455" y="3716"/>
                </a:cubicBezTo>
                <a:cubicBezTo>
                  <a:pt x="10407" y="3680"/>
                  <a:pt x="10353" y="3662"/>
                  <a:pt x="10300" y="3662"/>
                </a:cubicBezTo>
                <a:cubicBezTo>
                  <a:pt x="10246" y="3662"/>
                  <a:pt x="10193" y="3680"/>
                  <a:pt x="10145" y="3716"/>
                </a:cubicBezTo>
                <a:lnTo>
                  <a:pt x="9311" y="4120"/>
                </a:lnTo>
                <a:cubicBezTo>
                  <a:pt x="9192" y="3859"/>
                  <a:pt x="8954" y="3692"/>
                  <a:pt x="8645" y="3692"/>
                </a:cubicBezTo>
                <a:lnTo>
                  <a:pt x="8121" y="3692"/>
                </a:lnTo>
                <a:lnTo>
                  <a:pt x="8121" y="2644"/>
                </a:lnTo>
                <a:lnTo>
                  <a:pt x="8835" y="2644"/>
                </a:lnTo>
                <a:cubicBezTo>
                  <a:pt x="9026" y="2644"/>
                  <a:pt x="9145" y="2501"/>
                  <a:pt x="9145" y="2334"/>
                </a:cubicBezTo>
                <a:lnTo>
                  <a:pt x="9145" y="286"/>
                </a:lnTo>
                <a:cubicBezTo>
                  <a:pt x="9145" y="120"/>
                  <a:pt x="9002" y="1"/>
                  <a:pt x="8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g3684db38b19_22_188">
            <a:hlinkClick r:id="rId4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1" name="Google Shape;721;g3684db38b19_22_188"/>
          <p:cNvGrpSpPr/>
          <p:nvPr/>
        </p:nvGrpSpPr>
        <p:grpSpPr>
          <a:xfrm>
            <a:off x="613559" y="316300"/>
            <a:ext cx="6392457" cy="315300"/>
            <a:chOff x="613559" y="316300"/>
            <a:chExt cx="6392457" cy="315300"/>
          </a:xfrm>
        </p:grpSpPr>
        <p:sp>
          <p:nvSpPr>
            <p:cNvPr id="722" name="Google Shape;722;g3684db38b19_22_188">
              <a:hlinkClick r:id="rId5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3" name="Google Shape;723;g3684db38b19_22_188">
              <a:hlinkClick r:id="rId6" action="ppaction://hlinksldjump"/>
            </p:cNvPr>
            <p:cNvSpPr txBox="1"/>
            <p:nvPr/>
          </p:nvSpPr>
          <p:spPr>
            <a:xfrm>
              <a:off x="1568961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4" name="Google Shape;724;g3684db38b19_22_188">
              <a:hlinkClick r:id="rId7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Whoosh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5" name="Google Shape;725;g3684db38b19_22_188">
              <a:hlinkClick r:id="rId8" action="ppaction://hlinksldjump"/>
            </p:cNvPr>
            <p:cNvSpPr txBox="1"/>
            <p:nvPr/>
          </p:nvSpPr>
          <p:spPr>
            <a:xfrm>
              <a:off x="3699502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PyLucene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6" name="Google Shape;726;g3684db38b19_22_188">
              <a:hlinkClick r:id="rId4" action="ppaction://hlinksldjump"/>
            </p:cNvPr>
            <p:cNvSpPr txBox="1"/>
            <p:nvPr/>
          </p:nvSpPr>
          <p:spPr>
            <a:xfrm>
              <a:off x="5925716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Benchmark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27" name="Google Shape;727;g3684db38b19_22_188">
            <a:hlinkClick r:id="rId4" action="ppaction://hlinksldjump"/>
          </p:cNvPr>
          <p:cNvSpPr txBox="1"/>
          <p:nvPr/>
        </p:nvSpPr>
        <p:spPr>
          <a:xfrm>
            <a:off x="4848142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sng" strike="noStrike" cap="none">
                <a:solidFill>
                  <a:srgbClr val="80A3D6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sz="1300" b="0" i="0" u="sng" strike="noStrike" cap="none">
              <a:solidFill>
                <a:srgbClr val="80A3D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g3684db38b19_22_188"/>
          <p:cNvSpPr/>
          <p:nvPr/>
        </p:nvSpPr>
        <p:spPr>
          <a:xfrm>
            <a:off x="919640" y="2450118"/>
            <a:ext cx="351517" cy="342918"/>
          </a:xfrm>
          <a:custGeom>
            <a:avLst/>
            <a:gdLst/>
            <a:ahLst/>
            <a:cxnLst/>
            <a:rect l="l" t="t" r="r" b="b"/>
            <a:pathLst>
              <a:path w="10669" h="10408" extrusionOk="0">
                <a:moveTo>
                  <a:pt x="8526" y="548"/>
                </a:moveTo>
                <a:lnTo>
                  <a:pt x="8526" y="2025"/>
                </a:lnTo>
                <a:lnTo>
                  <a:pt x="7049" y="2025"/>
                </a:lnTo>
                <a:lnTo>
                  <a:pt x="7049" y="548"/>
                </a:lnTo>
                <a:close/>
                <a:moveTo>
                  <a:pt x="6454" y="1120"/>
                </a:moveTo>
                <a:lnTo>
                  <a:pt x="6454" y="1787"/>
                </a:lnTo>
                <a:lnTo>
                  <a:pt x="929" y="3811"/>
                </a:lnTo>
                <a:lnTo>
                  <a:pt x="714" y="3216"/>
                </a:lnTo>
                <a:lnTo>
                  <a:pt x="6454" y="1120"/>
                </a:lnTo>
                <a:close/>
                <a:moveTo>
                  <a:pt x="4144" y="4763"/>
                </a:moveTo>
                <a:lnTo>
                  <a:pt x="4144" y="5383"/>
                </a:lnTo>
                <a:lnTo>
                  <a:pt x="3525" y="5383"/>
                </a:lnTo>
                <a:lnTo>
                  <a:pt x="3525" y="4763"/>
                </a:lnTo>
                <a:close/>
                <a:moveTo>
                  <a:pt x="9978" y="4525"/>
                </a:moveTo>
                <a:lnTo>
                  <a:pt x="9978" y="5549"/>
                </a:lnTo>
                <a:lnTo>
                  <a:pt x="9359" y="5264"/>
                </a:lnTo>
                <a:lnTo>
                  <a:pt x="9359" y="4811"/>
                </a:lnTo>
                <a:lnTo>
                  <a:pt x="9978" y="4525"/>
                </a:lnTo>
                <a:close/>
                <a:moveTo>
                  <a:pt x="8645" y="4311"/>
                </a:moveTo>
                <a:cubicBezTo>
                  <a:pt x="8692" y="4311"/>
                  <a:pt x="8716" y="4359"/>
                  <a:pt x="8716" y="4406"/>
                </a:cubicBezTo>
                <a:lnTo>
                  <a:pt x="8716" y="5645"/>
                </a:lnTo>
                <a:cubicBezTo>
                  <a:pt x="8716" y="5716"/>
                  <a:pt x="8669" y="5740"/>
                  <a:pt x="8645" y="5740"/>
                </a:cubicBezTo>
                <a:lnTo>
                  <a:pt x="6978" y="5740"/>
                </a:lnTo>
                <a:cubicBezTo>
                  <a:pt x="6906" y="5740"/>
                  <a:pt x="6882" y="5668"/>
                  <a:pt x="6882" y="5645"/>
                </a:cubicBezTo>
                <a:lnTo>
                  <a:pt x="6882" y="4406"/>
                </a:lnTo>
                <a:cubicBezTo>
                  <a:pt x="6882" y="4335"/>
                  <a:pt x="6930" y="4311"/>
                  <a:pt x="6978" y="4311"/>
                </a:cubicBezTo>
                <a:close/>
                <a:moveTo>
                  <a:pt x="6787" y="1"/>
                </a:moveTo>
                <a:cubicBezTo>
                  <a:pt x="6620" y="1"/>
                  <a:pt x="6501" y="143"/>
                  <a:pt x="6501" y="286"/>
                </a:cubicBezTo>
                <a:lnTo>
                  <a:pt x="6501" y="477"/>
                </a:lnTo>
                <a:lnTo>
                  <a:pt x="238" y="2739"/>
                </a:lnTo>
                <a:cubicBezTo>
                  <a:pt x="143" y="2763"/>
                  <a:pt x="95" y="2811"/>
                  <a:pt x="71" y="2882"/>
                </a:cubicBezTo>
                <a:cubicBezTo>
                  <a:pt x="24" y="2977"/>
                  <a:pt x="24" y="3025"/>
                  <a:pt x="71" y="3120"/>
                </a:cubicBezTo>
                <a:lnTo>
                  <a:pt x="476" y="4287"/>
                </a:lnTo>
                <a:cubicBezTo>
                  <a:pt x="524" y="4406"/>
                  <a:pt x="667" y="4478"/>
                  <a:pt x="786" y="4478"/>
                </a:cubicBezTo>
                <a:cubicBezTo>
                  <a:pt x="810" y="4478"/>
                  <a:pt x="834" y="4478"/>
                  <a:pt x="881" y="4454"/>
                </a:cubicBezTo>
                <a:lnTo>
                  <a:pt x="3572" y="3477"/>
                </a:lnTo>
                <a:lnTo>
                  <a:pt x="3572" y="4097"/>
                </a:lnTo>
                <a:lnTo>
                  <a:pt x="3263" y="4097"/>
                </a:lnTo>
                <a:cubicBezTo>
                  <a:pt x="3096" y="4097"/>
                  <a:pt x="2977" y="4240"/>
                  <a:pt x="2977" y="4406"/>
                </a:cubicBezTo>
                <a:lnTo>
                  <a:pt x="2977" y="4692"/>
                </a:lnTo>
                <a:lnTo>
                  <a:pt x="2262" y="4692"/>
                </a:lnTo>
                <a:cubicBezTo>
                  <a:pt x="2072" y="4692"/>
                  <a:pt x="1977" y="4835"/>
                  <a:pt x="1977" y="5002"/>
                </a:cubicBezTo>
                <a:cubicBezTo>
                  <a:pt x="1977" y="5168"/>
                  <a:pt x="2120" y="5287"/>
                  <a:pt x="2262" y="5287"/>
                </a:cubicBezTo>
                <a:lnTo>
                  <a:pt x="2977" y="5287"/>
                </a:lnTo>
                <a:lnTo>
                  <a:pt x="2977" y="5597"/>
                </a:lnTo>
                <a:cubicBezTo>
                  <a:pt x="2977" y="5764"/>
                  <a:pt x="3120" y="5883"/>
                  <a:pt x="3263" y="5883"/>
                </a:cubicBezTo>
                <a:lnTo>
                  <a:pt x="3334" y="5883"/>
                </a:lnTo>
                <a:lnTo>
                  <a:pt x="834" y="9812"/>
                </a:lnTo>
                <a:lnTo>
                  <a:pt x="310" y="9812"/>
                </a:lnTo>
                <a:cubicBezTo>
                  <a:pt x="119" y="9812"/>
                  <a:pt x="0" y="9955"/>
                  <a:pt x="0" y="10122"/>
                </a:cubicBezTo>
                <a:cubicBezTo>
                  <a:pt x="0" y="10288"/>
                  <a:pt x="143" y="10407"/>
                  <a:pt x="310" y="10407"/>
                </a:cubicBezTo>
                <a:lnTo>
                  <a:pt x="1548" y="10407"/>
                </a:lnTo>
                <a:cubicBezTo>
                  <a:pt x="1738" y="10407"/>
                  <a:pt x="1858" y="10265"/>
                  <a:pt x="1858" y="10122"/>
                </a:cubicBezTo>
                <a:cubicBezTo>
                  <a:pt x="1858" y="9931"/>
                  <a:pt x="1691" y="9812"/>
                  <a:pt x="1548" y="9812"/>
                </a:cubicBezTo>
                <a:lnTo>
                  <a:pt x="1500" y="9812"/>
                </a:lnTo>
                <a:lnTo>
                  <a:pt x="3525" y="6621"/>
                </a:lnTo>
                <a:lnTo>
                  <a:pt x="3525" y="9812"/>
                </a:lnTo>
                <a:lnTo>
                  <a:pt x="3215" y="9812"/>
                </a:lnTo>
                <a:cubicBezTo>
                  <a:pt x="3048" y="9812"/>
                  <a:pt x="2929" y="9955"/>
                  <a:pt x="2929" y="10122"/>
                </a:cubicBezTo>
                <a:cubicBezTo>
                  <a:pt x="2929" y="10288"/>
                  <a:pt x="3072" y="10407"/>
                  <a:pt x="3215" y="10407"/>
                </a:cubicBezTo>
                <a:lnTo>
                  <a:pt x="4477" y="10407"/>
                </a:lnTo>
                <a:cubicBezTo>
                  <a:pt x="4644" y="10407"/>
                  <a:pt x="4763" y="10265"/>
                  <a:pt x="4763" y="10122"/>
                </a:cubicBezTo>
                <a:cubicBezTo>
                  <a:pt x="4763" y="9931"/>
                  <a:pt x="4620" y="9812"/>
                  <a:pt x="4477" y="9812"/>
                </a:cubicBezTo>
                <a:lnTo>
                  <a:pt x="4168" y="9812"/>
                </a:lnTo>
                <a:lnTo>
                  <a:pt x="4168" y="6621"/>
                </a:lnTo>
                <a:lnTo>
                  <a:pt x="6192" y="9812"/>
                </a:lnTo>
                <a:lnTo>
                  <a:pt x="6144" y="9812"/>
                </a:lnTo>
                <a:cubicBezTo>
                  <a:pt x="5954" y="9812"/>
                  <a:pt x="5835" y="9955"/>
                  <a:pt x="5835" y="10122"/>
                </a:cubicBezTo>
                <a:cubicBezTo>
                  <a:pt x="5835" y="10288"/>
                  <a:pt x="5977" y="10407"/>
                  <a:pt x="6144" y="10407"/>
                </a:cubicBezTo>
                <a:lnTo>
                  <a:pt x="7383" y="10407"/>
                </a:lnTo>
                <a:cubicBezTo>
                  <a:pt x="7573" y="10407"/>
                  <a:pt x="7692" y="10265"/>
                  <a:pt x="7692" y="10122"/>
                </a:cubicBezTo>
                <a:cubicBezTo>
                  <a:pt x="7692" y="9931"/>
                  <a:pt x="7525" y="9812"/>
                  <a:pt x="7383" y="9812"/>
                </a:cubicBezTo>
                <a:lnTo>
                  <a:pt x="6930" y="9812"/>
                </a:lnTo>
                <a:lnTo>
                  <a:pt x="4430" y="5883"/>
                </a:lnTo>
                <a:lnTo>
                  <a:pt x="4501" y="5883"/>
                </a:lnTo>
                <a:cubicBezTo>
                  <a:pt x="4668" y="5883"/>
                  <a:pt x="4787" y="5740"/>
                  <a:pt x="4787" y="5597"/>
                </a:cubicBezTo>
                <a:lnTo>
                  <a:pt x="4787" y="4335"/>
                </a:lnTo>
                <a:cubicBezTo>
                  <a:pt x="4787" y="4168"/>
                  <a:pt x="4644" y="4049"/>
                  <a:pt x="4501" y="4049"/>
                </a:cubicBezTo>
                <a:lnTo>
                  <a:pt x="4191" y="4049"/>
                </a:lnTo>
                <a:lnTo>
                  <a:pt x="4191" y="3168"/>
                </a:lnTo>
                <a:lnTo>
                  <a:pt x="6525" y="2311"/>
                </a:lnTo>
                <a:cubicBezTo>
                  <a:pt x="6549" y="2430"/>
                  <a:pt x="6668" y="2525"/>
                  <a:pt x="6811" y="2525"/>
                </a:cubicBezTo>
                <a:lnTo>
                  <a:pt x="7525" y="2525"/>
                </a:lnTo>
                <a:lnTo>
                  <a:pt x="7525" y="3573"/>
                </a:lnTo>
                <a:lnTo>
                  <a:pt x="7025" y="3573"/>
                </a:lnTo>
                <a:cubicBezTo>
                  <a:pt x="6644" y="3573"/>
                  <a:pt x="6311" y="3882"/>
                  <a:pt x="6311" y="4287"/>
                </a:cubicBezTo>
                <a:lnTo>
                  <a:pt x="6311" y="5526"/>
                </a:lnTo>
                <a:cubicBezTo>
                  <a:pt x="6311" y="5907"/>
                  <a:pt x="6644" y="6240"/>
                  <a:pt x="7025" y="6240"/>
                </a:cubicBezTo>
                <a:lnTo>
                  <a:pt x="8692" y="6240"/>
                </a:lnTo>
                <a:cubicBezTo>
                  <a:pt x="9002" y="6240"/>
                  <a:pt x="9264" y="6073"/>
                  <a:pt x="9383" y="5787"/>
                </a:cubicBezTo>
                <a:lnTo>
                  <a:pt x="10216" y="6216"/>
                </a:lnTo>
                <a:cubicBezTo>
                  <a:pt x="10240" y="6240"/>
                  <a:pt x="10312" y="6240"/>
                  <a:pt x="10359" y="6240"/>
                </a:cubicBezTo>
                <a:cubicBezTo>
                  <a:pt x="10431" y="6240"/>
                  <a:pt x="10478" y="6216"/>
                  <a:pt x="10502" y="6192"/>
                </a:cubicBezTo>
                <a:cubicBezTo>
                  <a:pt x="10597" y="6121"/>
                  <a:pt x="10669" y="6026"/>
                  <a:pt x="10669" y="5907"/>
                </a:cubicBezTo>
                <a:lnTo>
                  <a:pt x="10669" y="3978"/>
                </a:lnTo>
                <a:cubicBezTo>
                  <a:pt x="10597" y="3859"/>
                  <a:pt x="10550" y="3763"/>
                  <a:pt x="10455" y="3716"/>
                </a:cubicBezTo>
                <a:cubicBezTo>
                  <a:pt x="10407" y="3680"/>
                  <a:pt x="10353" y="3662"/>
                  <a:pt x="10300" y="3662"/>
                </a:cubicBezTo>
                <a:cubicBezTo>
                  <a:pt x="10246" y="3662"/>
                  <a:pt x="10193" y="3680"/>
                  <a:pt x="10145" y="3716"/>
                </a:cubicBezTo>
                <a:lnTo>
                  <a:pt x="9311" y="4120"/>
                </a:lnTo>
                <a:cubicBezTo>
                  <a:pt x="9192" y="3859"/>
                  <a:pt x="8954" y="3692"/>
                  <a:pt x="8645" y="3692"/>
                </a:cubicBezTo>
                <a:lnTo>
                  <a:pt x="8121" y="3692"/>
                </a:lnTo>
                <a:lnTo>
                  <a:pt x="8121" y="2644"/>
                </a:lnTo>
                <a:lnTo>
                  <a:pt x="8835" y="2644"/>
                </a:lnTo>
                <a:cubicBezTo>
                  <a:pt x="9026" y="2644"/>
                  <a:pt x="9145" y="2501"/>
                  <a:pt x="9145" y="2334"/>
                </a:cubicBezTo>
                <a:lnTo>
                  <a:pt x="9145" y="286"/>
                </a:lnTo>
                <a:cubicBezTo>
                  <a:pt x="9145" y="120"/>
                  <a:pt x="9002" y="1"/>
                  <a:pt x="8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3684db38b19_22_216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834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/>
              <a:t>FUNZIONALITÀ AGGIUNTIVA: HIGHLITHING DEI RISULTATI</a:t>
            </a:r>
            <a:endParaRPr sz="2700"/>
          </a:p>
        </p:txBody>
      </p:sp>
      <p:sp>
        <p:nvSpPr>
          <p:cNvPr id="734" name="Google Shape;734;g3684db38b19_22_216"/>
          <p:cNvSpPr txBox="1"/>
          <p:nvPr/>
        </p:nvSpPr>
        <p:spPr>
          <a:xfrm>
            <a:off x="311700" y="1307400"/>
            <a:ext cx="8520600" cy="3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Postgres fornisce una funzione nativa, </a:t>
            </a:r>
            <a:r>
              <a:rPr lang="en" sz="13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ts_headline</a:t>
            </a:r>
            <a:r>
              <a:rPr lang="en" sz="13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, che consente di evidenziare in grassetto il punto preciso in cui è stato rilevato l’elemento cercato. </a:t>
            </a:r>
            <a:endParaRPr sz="13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Postgres aggiunge dei tag HTML sulla parola cercata: si utilizza una libreria Python che consente di visualizzare in modo corretto i tag HTML sulla console. Per rendere più evidente il risultato ottenuto abbiamo deciso di colorare in azzurro l’elemento interessato e di stamparlo in una sezione chiamata “Search highlights”</a:t>
            </a:r>
            <a:endParaRPr sz="13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35" name="Google Shape;735;g3684db38b19_22_2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375" y="2060100"/>
            <a:ext cx="8119249" cy="1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g3684db38b19_22_216"/>
          <p:cNvSpPr/>
          <p:nvPr/>
        </p:nvSpPr>
        <p:spPr>
          <a:xfrm>
            <a:off x="815800" y="3627950"/>
            <a:ext cx="93300" cy="2331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g3684db38b19_22_216"/>
          <p:cNvSpPr/>
          <p:nvPr/>
        </p:nvSpPr>
        <p:spPr>
          <a:xfrm>
            <a:off x="1504300" y="3627950"/>
            <a:ext cx="93300" cy="2331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g3684db38b19_22_216"/>
          <p:cNvSpPr/>
          <p:nvPr/>
        </p:nvSpPr>
        <p:spPr>
          <a:xfrm>
            <a:off x="2004550" y="2060100"/>
            <a:ext cx="365100" cy="1167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g3684db38b19_22_216">
            <a:hlinkClick r:id="rId4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0" name="Google Shape;740;g3684db38b19_22_216"/>
          <p:cNvGrpSpPr/>
          <p:nvPr/>
        </p:nvGrpSpPr>
        <p:grpSpPr>
          <a:xfrm>
            <a:off x="613559" y="316300"/>
            <a:ext cx="6392457" cy="315300"/>
            <a:chOff x="613559" y="316300"/>
            <a:chExt cx="6392457" cy="315300"/>
          </a:xfrm>
        </p:grpSpPr>
        <p:sp>
          <p:nvSpPr>
            <p:cNvPr id="741" name="Google Shape;741;g3684db38b19_22_216">
              <a:hlinkClick r:id="rId5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2" name="Google Shape;742;g3684db38b19_22_216">
              <a:hlinkClick r:id="rId6" action="ppaction://hlinksldjump"/>
            </p:cNvPr>
            <p:cNvSpPr txBox="1"/>
            <p:nvPr/>
          </p:nvSpPr>
          <p:spPr>
            <a:xfrm>
              <a:off x="1568961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3" name="Google Shape;743;g3684db38b19_22_216">
              <a:hlinkClick r:id="rId7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Whoosh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4" name="Google Shape;744;g3684db38b19_22_216">
              <a:hlinkClick r:id="rId8" action="ppaction://hlinksldjump"/>
            </p:cNvPr>
            <p:cNvSpPr txBox="1"/>
            <p:nvPr/>
          </p:nvSpPr>
          <p:spPr>
            <a:xfrm>
              <a:off x="3699502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PyLucene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5" name="Google Shape;745;g3684db38b19_22_216">
              <a:hlinkClick r:id="rId4" action="ppaction://hlinksldjump"/>
            </p:cNvPr>
            <p:cNvSpPr txBox="1"/>
            <p:nvPr/>
          </p:nvSpPr>
          <p:spPr>
            <a:xfrm>
              <a:off x="5925716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Benchmark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46" name="Google Shape;746;g3684db38b19_22_216">
            <a:hlinkClick r:id="rId4" action="ppaction://hlinksldjump"/>
          </p:cNvPr>
          <p:cNvSpPr txBox="1"/>
          <p:nvPr/>
        </p:nvSpPr>
        <p:spPr>
          <a:xfrm>
            <a:off x="4848142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sng" strike="noStrike" cap="none">
                <a:solidFill>
                  <a:srgbClr val="80A3D6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sz="1300" b="0" i="0" u="sng" strike="noStrike" cap="none">
              <a:solidFill>
                <a:srgbClr val="80A3D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1"/>
          <p:cNvSpPr txBox="1">
            <a:spLocks noGrp="1"/>
          </p:cNvSpPr>
          <p:nvPr>
            <p:ph type="title"/>
          </p:nvPr>
        </p:nvSpPr>
        <p:spPr>
          <a:xfrm flipH="1">
            <a:off x="435125" y="895125"/>
            <a:ext cx="5135700" cy="3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5200">
                <a:solidFill>
                  <a:schemeClr val="lt1"/>
                </a:solidFill>
              </a:rPr>
              <a:t>BENCHMARK E VALUTAZIONE DEI SEARCH ENGINES</a:t>
            </a:r>
            <a:endParaRPr sz="5200">
              <a:solidFill>
                <a:schemeClr val="lt1"/>
              </a:solidFill>
            </a:endParaRPr>
          </a:p>
        </p:txBody>
      </p:sp>
      <p:grpSp>
        <p:nvGrpSpPr>
          <p:cNvPr id="752" name="Google Shape;752;p41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753" name="Google Shape;753;p41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891425" y="4642050"/>
              <a:ext cx="62778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5" name="Google Shape;755;p41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41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41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41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41"/>
          <p:cNvSpPr/>
          <p:nvPr/>
        </p:nvSpPr>
        <p:spPr>
          <a:xfrm>
            <a:off x="5981413" y="1606351"/>
            <a:ext cx="2190842" cy="17366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rgbClr val="80A3D6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05</a:t>
            </a:r>
          </a:p>
        </p:txBody>
      </p:sp>
      <p:sp>
        <p:nvSpPr>
          <p:cNvPr id="760" name="Google Shape;760;p41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1" name="Google Shape;761;p41"/>
          <p:cNvGrpSpPr/>
          <p:nvPr/>
        </p:nvGrpSpPr>
        <p:grpSpPr>
          <a:xfrm>
            <a:off x="613559" y="316300"/>
            <a:ext cx="6392457" cy="315300"/>
            <a:chOff x="613559" y="316300"/>
            <a:chExt cx="6392457" cy="315300"/>
          </a:xfrm>
        </p:grpSpPr>
        <p:sp>
          <p:nvSpPr>
            <p:cNvPr id="762" name="Google Shape;762;p41">
              <a:hlinkClick r:id="rId4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3" name="Google Shape;763;p41">
              <a:hlinkClick r:id="rId5" action="ppaction://hlinksldjump"/>
            </p:cNvPr>
            <p:cNvSpPr txBox="1"/>
            <p:nvPr/>
          </p:nvSpPr>
          <p:spPr>
            <a:xfrm>
              <a:off x="1568961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4" name="Google Shape;764;p41">
              <a:hlinkClick r:id="rId6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Whoosh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5" name="Google Shape;765;p41">
              <a:hlinkClick r:id="rId7" action="ppaction://hlinksldjump"/>
            </p:cNvPr>
            <p:cNvSpPr txBox="1"/>
            <p:nvPr/>
          </p:nvSpPr>
          <p:spPr>
            <a:xfrm>
              <a:off x="3699502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PyLucene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6" name="Google Shape;766;p41">
              <a:hlinkClick r:id="rId8" action="ppaction://hlinksldjump"/>
            </p:cNvPr>
            <p:cNvSpPr txBox="1"/>
            <p:nvPr/>
          </p:nvSpPr>
          <p:spPr>
            <a:xfrm>
              <a:off x="5925716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sng" strike="noStrike" cap="none">
                  <a:solidFill>
                    <a:srgbClr val="7B9DCE"/>
                  </a:solidFill>
                  <a:latin typeface="Roboto"/>
                  <a:ea typeface="Roboto"/>
                  <a:cs typeface="Roboto"/>
                  <a:sym typeface="Roboto"/>
                </a:rPr>
                <a:t>Benchmark</a:t>
              </a:r>
              <a:endParaRPr sz="1300" b="0" i="0" u="sng" strike="noStrike" cap="none">
                <a:solidFill>
                  <a:srgbClr val="7B9DC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67" name="Google Shape;767;p41">
            <a:hlinkClick r:id="rId8" action="ppaction://hlinksldjump"/>
          </p:cNvPr>
          <p:cNvSpPr txBox="1"/>
          <p:nvPr/>
        </p:nvSpPr>
        <p:spPr>
          <a:xfrm>
            <a:off x="4848142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sz="1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684db38b19_23_0"/>
          <p:cNvSpPr/>
          <p:nvPr/>
        </p:nvSpPr>
        <p:spPr>
          <a:xfrm>
            <a:off x="3909850" y="3379100"/>
            <a:ext cx="4403400" cy="14670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g3684db38b19_23_0"/>
          <p:cNvSpPr txBox="1">
            <a:spLocks noGrp="1"/>
          </p:cNvSpPr>
          <p:nvPr>
            <p:ph type="title"/>
          </p:nvPr>
        </p:nvSpPr>
        <p:spPr>
          <a:xfrm>
            <a:off x="613550" y="734700"/>
            <a:ext cx="834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/>
              <a:t>DEFINIZIONE E FASI DEL BENCHMARK</a:t>
            </a:r>
            <a:endParaRPr sz="3200"/>
          </a:p>
        </p:txBody>
      </p:sp>
      <p:sp>
        <p:nvSpPr>
          <p:cNvPr id="774" name="Google Shape;774;g3684db38b19_23_0"/>
          <p:cNvSpPr txBox="1"/>
          <p:nvPr/>
        </p:nvSpPr>
        <p:spPr>
          <a:xfrm>
            <a:off x="475075" y="1936150"/>
            <a:ext cx="3653700" cy="1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Fasi del benchmark</a:t>
            </a:r>
            <a:endParaRPr sz="1500" b="1" i="0" u="none" strike="noStrike" cap="none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Per eseguire il benchmark, abbiamo seguito una serie di </a:t>
            </a:r>
            <a:r>
              <a:rPr lang="en" sz="13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passaggi chiave</a:t>
            </a:r>
            <a:r>
              <a:rPr lang="en" sz="13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che ci hanno permesso di analizzare e confrontare le prestazioni dei tre motori di ricerca, secondo il calcolo di diversi parametri: </a:t>
            </a:r>
            <a:endParaRPr sz="13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5" name="Google Shape;775;g3684db38b19_23_0"/>
          <p:cNvSpPr txBox="1"/>
          <p:nvPr/>
        </p:nvSpPr>
        <p:spPr>
          <a:xfrm>
            <a:off x="3783400" y="3427250"/>
            <a:ext cx="4871700" cy="13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Inter"/>
              <a:buAutoNum type="arabicPeriod"/>
            </a:pPr>
            <a:r>
              <a:rPr lang="en" sz="13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Definizione della query list</a:t>
            </a:r>
            <a:endParaRPr sz="13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Inter"/>
              <a:buAutoNum type="arabicPeriod"/>
            </a:pPr>
            <a:r>
              <a:rPr lang="en" sz="1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Creazione di una </a:t>
            </a:r>
            <a:r>
              <a:rPr lang="en" sz="1300" i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golden list</a:t>
            </a:r>
            <a:r>
              <a:rPr lang="en" sz="1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Inter"/>
              <a:buAutoNum type="arabicPeriod"/>
            </a:pPr>
            <a:r>
              <a:rPr lang="en" sz="13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Esecuzione delle query sui 3 motori di ricerca ed ottenimento delle liste di risultati</a:t>
            </a:r>
            <a:endParaRPr sz="13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Inter"/>
              <a:buAutoNum type="arabicPeriod"/>
            </a:pPr>
            <a:r>
              <a:rPr lang="en" sz="13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Valutazione dei parametri</a:t>
            </a:r>
            <a:endParaRPr sz="13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Inter"/>
              <a:buAutoNum type="arabicPeriod"/>
            </a:pPr>
            <a:r>
              <a:rPr lang="en" sz="13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Confronto di prestazioni</a:t>
            </a:r>
            <a:endParaRPr sz="13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6" name="Google Shape;776;g3684db38b19_23_0"/>
          <p:cNvSpPr txBox="1"/>
          <p:nvPr/>
        </p:nvSpPr>
        <p:spPr>
          <a:xfrm>
            <a:off x="403925" y="1115450"/>
            <a:ext cx="80115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FF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F0F6FC"/>
                </a:solidFill>
                <a:latin typeface="Inter"/>
                <a:ea typeface="Inter"/>
                <a:cs typeface="Inter"/>
                <a:sym typeface="Inter"/>
              </a:rPr>
              <a:t>Il Benchmark è il processo che permette di </a:t>
            </a:r>
            <a:r>
              <a:rPr lang="en" sz="1300" b="1" i="0" u="none" strike="noStrike" cap="none">
                <a:solidFill>
                  <a:srgbClr val="F0F6FC"/>
                </a:solidFill>
                <a:latin typeface="Inter"/>
                <a:ea typeface="Inter"/>
                <a:cs typeface="Inter"/>
                <a:sym typeface="Inter"/>
              </a:rPr>
              <a:t>valutare le prestazioni</a:t>
            </a:r>
            <a:r>
              <a:rPr lang="en" sz="1300" b="0" i="0" u="none" strike="noStrike" cap="none">
                <a:solidFill>
                  <a:srgbClr val="F0F6FC"/>
                </a:solidFill>
                <a:latin typeface="Inter"/>
                <a:ea typeface="Inter"/>
                <a:cs typeface="Inter"/>
                <a:sym typeface="Inter"/>
              </a:rPr>
              <a:t> di un motore di ricerca testuale, e in questo modo </a:t>
            </a:r>
            <a:r>
              <a:rPr lang="en" sz="1300" b="1" i="0" u="none" strike="noStrike" cap="none">
                <a:solidFill>
                  <a:srgbClr val="F0F6FC"/>
                </a:solidFill>
                <a:latin typeface="Inter"/>
                <a:ea typeface="Inter"/>
                <a:cs typeface="Inter"/>
                <a:sym typeface="Inter"/>
              </a:rPr>
              <a:t>confrontare diversi sistemi di IR.</a:t>
            </a:r>
            <a:endParaRPr sz="1300" b="1" i="0" u="none" strike="noStrike" cap="none">
              <a:solidFill>
                <a:srgbClr val="F0F6F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77" name="Google Shape;777;g3684db38b19_23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3350" y="1837313"/>
            <a:ext cx="3103799" cy="118715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g3684db38b19_23_0"/>
          <p:cNvSpPr/>
          <p:nvPr/>
        </p:nvSpPr>
        <p:spPr>
          <a:xfrm>
            <a:off x="5664700" y="3726250"/>
            <a:ext cx="893700" cy="1905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g3684db38b19_23_0"/>
          <p:cNvSpPr/>
          <p:nvPr/>
        </p:nvSpPr>
        <p:spPr>
          <a:xfrm rot="10800000" flipH="1">
            <a:off x="2987575" y="3763500"/>
            <a:ext cx="502500" cy="6594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g3684db38b19_23_0"/>
          <p:cNvSpPr/>
          <p:nvPr/>
        </p:nvSpPr>
        <p:spPr>
          <a:xfrm>
            <a:off x="7109847" y="798740"/>
            <a:ext cx="502503" cy="444620"/>
          </a:xfrm>
          <a:custGeom>
            <a:avLst/>
            <a:gdLst/>
            <a:ahLst/>
            <a:cxnLst/>
            <a:rect l="l" t="t" r="r" b="b"/>
            <a:pathLst>
              <a:path w="10574" h="10578" extrusionOk="0">
                <a:moveTo>
                  <a:pt x="7383" y="813"/>
                </a:moveTo>
                <a:cubicBezTo>
                  <a:pt x="7573" y="813"/>
                  <a:pt x="7740" y="909"/>
                  <a:pt x="7835" y="1075"/>
                </a:cubicBezTo>
                <a:cubicBezTo>
                  <a:pt x="7872" y="1169"/>
                  <a:pt x="7954" y="1233"/>
                  <a:pt x="8045" y="1233"/>
                </a:cubicBezTo>
                <a:cubicBezTo>
                  <a:pt x="8070" y="1233"/>
                  <a:pt x="8095" y="1228"/>
                  <a:pt x="8121" y="1218"/>
                </a:cubicBezTo>
                <a:lnTo>
                  <a:pt x="8216" y="1218"/>
                </a:lnTo>
                <a:cubicBezTo>
                  <a:pt x="8454" y="1218"/>
                  <a:pt x="8669" y="1409"/>
                  <a:pt x="8716" y="1623"/>
                </a:cubicBezTo>
                <a:cubicBezTo>
                  <a:pt x="8764" y="1718"/>
                  <a:pt x="8835" y="1814"/>
                  <a:pt x="8954" y="1861"/>
                </a:cubicBezTo>
                <a:cubicBezTo>
                  <a:pt x="9192" y="1885"/>
                  <a:pt x="9383" y="2052"/>
                  <a:pt x="9502" y="2242"/>
                </a:cubicBezTo>
                <a:lnTo>
                  <a:pt x="5311" y="2242"/>
                </a:lnTo>
                <a:cubicBezTo>
                  <a:pt x="5382" y="2052"/>
                  <a:pt x="5573" y="1909"/>
                  <a:pt x="5811" y="1861"/>
                </a:cubicBezTo>
                <a:cubicBezTo>
                  <a:pt x="5930" y="1814"/>
                  <a:pt x="6025" y="1742"/>
                  <a:pt x="6049" y="1623"/>
                </a:cubicBezTo>
                <a:cubicBezTo>
                  <a:pt x="6097" y="1361"/>
                  <a:pt x="6311" y="1218"/>
                  <a:pt x="6549" y="1218"/>
                </a:cubicBezTo>
                <a:lnTo>
                  <a:pt x="6644" y="1218"/>
                </a:lnTo>
                <a:cubicBezTo>
                  <a:pt x="6666" y="1227"/>
                  <a:pt x="6688" y="1231"/>
                  <a:pt x="6709" y="1231"/>
                </a:cubicBezTo>
                <a:cubicBezTo>
                  <a:pt x="6805" y="1231"/>
                  <a:pt x="6891" y="1153"/>
                  <a:pt x="6930" y="1075"/>
                </a:cubicBezTo>
                <a:cubicBezTo>
                  <a:pt x="7025" y="885"/>
                  <a:pt x="7216" y="813"/>
                  <a:pt x="7383" y="813"/>
                </a:cubicBezTo>
                <a:close/>
                <a:moveTo>
                  <a:pt x="3096" y="2052"/>
                </a:moveTo>
                <a:cubicBezTo>
                  <a:pt x="3810" y="2218"/>
                  <a:pt x="4382" y="2766"/>
                  <a:pt x="4525" y="3481"/>
                </a:cubicBezTo>
                <a:lnTo>
                  <a:pt x="3096" y="3481"/>
                </a:lnTo>
                <a:lnTo>
                  <a:pt x="3096" y="2052"/>
                </a:lnTo>
                <a:close/>
                <a:moveTo>
                  <a:pt x="9978" y="2861"/>
                </a:moveTo>
                <a:lnTo>
                  <a:pt x="9978" y="3481"/>
                </a:lnTo>
                <a:lnTo>
                  <a:pt x="5144" y="3481"/>
                </a:lnTo>
                <a:cubicBezTo>
                  <a:pt x="5120" y="3290"/>
                  <a:pt x="5073" y="3076"/>
                  <a:pt x="4977" y="2861"/>
                </a:cubicBezTo>
                <a:close/>
                <a:moveTo>
                  <a:pt x="2477" y="2099"/>
                </a:moveTo>
                <a:lnTo>
                  <a:pt x="2477" y="3528"/>
                </a:lnTo>
                <a:lnTo>
                  <a:pt x="1048" y="3528"/>
                </a:lnTo>
                <a:cubicBezTo>
                  <a:pt x="1191" y="2766"/>
                  <a:pt x="1762" y="2218"/>
                  <a:pt x="2477" y="2099"/>
                </a:cubicBezTo>
                <a:close/>
                <a:moveTo>
                  <a:pt x="4977" y="4100"/>
                </a:moveTo>
                <a:lnTo>
                  <a:pt x="4977" y="4743"/>
                </a:lnTo>
                <a:lnTo>
                  <a:pt x="619" y="4743"/>
                </a:lnTo>
                <a:lnTo>
                  <a:pt x="619" y="4100"/>
                </a:lnTo>
                <a:close/>
                <a:moveTo>
                  <a:pt x="4501" y="5362"/>
                </a:moveTo>
                <a:lnTo>
                  <a:pt x="3953" y="9291"/>
                </a:lnTo>
                <a:lnTo>
                  <a:pt x="1619" y="9291"/>
                </a:lnTo>
                <a:lnTo>
                  <a:pt x="1072" y="5362"/>
                </a:lnTo>
                <a:close/>
                <a:moveTo>
                  <a:pt x="9526" y="4100"/>
                </a:moveTo>
                <a:lnTo>
                  <a:pt x="9073" y="8077"/>
                </a:lnTo>
                <a:cubicBezTo>
                  <a:pt x="8954" y="7958"/>
                  <a:pt x="8788" y="7886"/>
                  <a:pt x="8597" y="7886"/>
                </a:cubicBezTo>
                <a:lnTo>
                  <a:pt x="6930" y="7886"/>
                </a:lnTo>
                <a:cubicBezTo>
                  <a:pt x="6549" y="7886"/>
                  <a:pt x="6216" y="8220"/>
                  <a:pt x="6216" y="8601"/>
                </a:cubicBezTo>
                <a:lnTo>
                  <a:pt x="6216" y="9291"/>
                </a:lnTo>
                <a:lnTo>
                  <a:pt x="5787" y="9291"/>
                </a:lnTo>
                <a:lnTo>
                  <a:pt x="5358" y="5338"/>
                </a:lnTo>
                <a:cubicBezTo>
                  <a:pt x="5477" y="5291"/>
                  <a:pt x="5573" y="5171"/>
                  <a:pt x="5573" y="5029"/>
                </a:cubicBezTo>
                <a:lnTo>
                  <a:pt x="5573" y="4100"/>
                </a:lnTo>
                <a:close/>
                <a:moveTo>
                  <a:pt x="9978" y="8696"/>
                </a:moveTo>
                <a:lnTo>
                  <a:pt x="9978" y="9768"/>
                </a:lnTo>
                <a:lnTo>
                  <a:pt x="9359" y="9482"/>
                </a:lnTo>
                <a:lnTo>
                  <a:pt x="9359" y="9006"/>
                </a:lnTo>
                <a:lnTo>
                  <a:pt x="9978" y="8696"/>
                </a:lnTo>
                <a:close/>
                <a:moveTo>
                  <a:pt x="8645" y="8529"/>
                </a:moveTo>
                <a:cubicBezTo>
                  <a:pt x="8692" y="8529"/>
                  <a:pt x="8716" y="8577"/>
                  <a:pt x="8716" y="8601"/>
                </a:cubicBezTo>
                <a:lnTo>
                  <a:pt x="8716" y="9863"/>
                </a:lnTo>
                <a:cubicBezTo>
                  <a:pt x="8716" y="9910"/>
                  <a:pt x="8669" y="9958"/>
                  <a:pt x="8645" y="9958"/>
                </a:cubicBezTo>
                <a:lnTo>
                  <a:pt x="6978" y="9958"/>
                </a:lnTo>
                <a:cubicBezTo>
                  <a:pt x="6906" y="9958"/>
                  <a:pt x="6882" y="9887"/>
                  <a:pt x="6882" y="9863"/>
                </a:cubicBezTo>
                <a:lnTo>
                  <a:pt x="6882" y="8601"/>
                </a:lnTo>
                <a:cubicBezTo>
                  <a:pt x="6882" y="8553"/>
                  <a:pt x="6930" y="8529"/>
                  <a:pt x="6978" y="8529"/>
                </a:cubicBezTo>
                <a:close/>
                <a:moveTo>
                  <a:pt x="902" y="0"/>
                </a:moveTo>
                <a:cubicBezTo>
                  <a:pt x="753" y="0"/>
                  <a:pt x="617" y="92"/>
                  <a:pt x="595" y="242"/>
                </a:cubicBezTo>
                <a:cubicBezTo>
                  <a:pt x="572" y="432"/>
                  <a:pt x="667" y="575"/>
                  <a:pt x="834" y="599"/>
                </a:cubicBezTo>
                <a:lnTo>
                  <a:pt x="2453" y="956"/>
                </a:lnTo>
                <a:lnTo>
                  <a:pt x="2453" y="1456"/>
                </a:lnTo>
                <a:cubicBezTo>
                  <a:pt x="1381" y="1623"/>
                  <a:pt x="548" y="2457"/>
                  <a:pt x="381" y="3528"/>
                </a:cubicBezTo>
                <a:lnTo>
                  <a:pt x="310" y="3528"/>
                </a:lnTo>
                <a:cubicBezTo>
                  <a:pt x="119" y="3528"/>
                  <a:pt x="0" y="3671"/>
                  <a:pt x="0" y="3814"/>
                </a:cubicBezTo>
                <a:lnTo>
                  <a:pt x="0" y="5076"/>
                </a:lnTo>
                <a:cubicBezTo>
                  <a:pt x="0" y="5243"/>
                  <a:pt x="143" y="5362"/>
                  <a:pt x="310" y="5362"/>
                </a:cubicBezTo>
                <a:lnTo>
                  <a:pt x="453" y="5362"/>
                </a:lnTo>
                <a:lnTo>
                  <a:pt x="1048" y="9649"/>
                </a:lnTo>
                <a:cubicBezTo>
                  <a:pt x="1072" y="9791"/>
                  <a:pt x="1191" y="9910"/>
                  <a:pt x="1334" y="9910"/>
                </a:cubicBezTo>
                <a:lnTo>
                  <a:pt x="4239" y="9910"/>
                </a:lnTo>
                <a:cubicBezTo>
                  <a:pt x="4382" y="9910"/>
                  <a:pt x="4525" y="9791"/>
                  <a:pt x="4525" y="9649"/>
                </a:cubicBezTo>
                <a:lnTo>
                  <a:pt x="4906" y="6910"/>
                </a:lnTo>
                <a:lnTo>
                  <a:pt x="5215" y="9649"/>
                </a:lnTo>
                <a:cubicBezTo>
                  <a:pt x="5239" y="9791"/>
                  <a:pt x="5358" y="9910"/>
                  <a:pt x="5501" y="9910"/>
                </a:cubicBezTo>
                <a:lnTo>
                  <a:pt x="6216" y="9910"/>
                </a:lnTo>
                <a:cubicBezTo>
                  <a:pt x="6263" y="10268"/>
                  <a:pt x="6573" y="10577"/>
                  <a:pt x="6930" y="10577"/>
                </a:cubicBezTo>
                <a:lnTo>
                  <a:pt x="8597" y="10577"/>
                </a:lnTo>
                <a:cubicBezTo>
                  <a:pt x="8907" y="10577"/>
                  <a:pt x="9169" y="10387"/>
                  <a:pt x="9288" y="10125"/>
                </a:cubicBezTo>
                <a:lnTo>
                  <a:pt x="10121" y="10530"/>
                </a:lnTo>
                <a:cubicBezTo>
                  <a:pt x="10145" y="10577"/>
                  <a:pt x="10216" y="10577"/>
                  <a:pt x="10264" y="10577"/>
                </a:cubicBezTo>
                <a:cubicBezTo>
                  <a:pt x="10336" y="10577"/>
                  <a:pt x="10383" y="10530"/>
                  <a:pt x="10431" y="10506"/>
                </a:cubicBezTo>
                <a:cubicBezTo>
                  <a:pt x="10502" y="10458"/>
                  <a:pt x="10574" y="10363"/>
                  <a:pt x="10574" y="10244"/>
                </a:cubicBezTo>
                <a:lnTo>
                  <a:pt x="10574" y="8196"/>
                </a:lnTo>
                <a:cubicBezTo>
                  <a:pt x="10574" y="8077"/>
                  <a:pt x="10502" y="7982"/>
                  <a:pt x="10431" y="7934"/>
                </a:cubicBezTo>
                <a:cubicBezTo>
                  <a:pt x="10383" y="7898"/>
                  <a:pt x="10330" y="7880"/>
                  <a:pt x="10276" y="7880"/>
                </a:cubicBezTo>
                <a:cubicBezTo>
                  <a:pt x="10222" y="7880"/>
                  <a:pt x="10169" y="7898"/>
                  <a:pt x="10121" y="7934"/>
                </a:cubicBezTo>
                <a:lnTo>
                  <a:pt x="9716" y="8124"/>
                </a:lnTo>
                <a:lnTo>
                  <a:pt x="10121" y="4124"/>
                </a:lnTo>
                <a:lnTo>
                  <a:pt x="10264" y="4124"/>
                </a:lnTo>
                <a:cubicBezTo>
                  <a:pt x="10455" y="4124"/>
                  <a:pt x="10574" y="3957"/>
                  <a:pt x="10574" y="3814"/>
                </a:cubicBezTo>
                <a:lnTo>
                  <a:pt x="10574" y="2576"/>
                </a:lnTo>
                <a:cubicBezTo>
                  <a:pt x="10574" y="2385"/>
                  <a:pt x="10431" y="2266"/>
                  <a:pt x="10264" y="2266"/>
                </a:cubicBezTo>
                <a:lnTo>
                  <a:pt x="10121" y="2266"/>
                </a:lnTo>
                <a:cubicBezTo>
                  <a:pt x="10002" y="1814"/>
                  <a:pt x="9669" y="1456"/>
                  <a:pt x="9240" y="1314"/>
                </a:cubicBezTo>
                <a:cubicBezTo>
                  <a:pt x="9050" y="932"/>
                  <a:pt x="8669" y="623"/>
                  <a:pt x="8216" y="623"/>
                </a:cubicBezTo>
                <a:cubicBezTo>
                  <a:pt x="8002" y="361"/>
                  <a:pt x="7692" y="218"/>
                  <a:pt x="7359" y="218"/>
                </a:cubicBezTo>
                <a:cubicBezTo>
                  <a:pt x="7025" y="218"/>
                  <a:pt x="6692" y="361"/>
                  <a:pt x="6501" y="623"/>
                </a:cubicBezTo>
                <a:cubicBezTo>
                  <a:pt x="6049" y="671"/>
                  <a:pt x="5668" y="932"/>
                  <a:pt x="5477" y="1314"/>
                </a:cubicBezTo>
                <a:cubicBezTo>
                  <a:pt x="5025" y="1456"/>
                  <a:pt x="4715" y="1814"/>
                  <a:pt x="4596" y="2266"/>
                </a:cubicBezTo>
                <a:lnTo>
                  <a:pt x="4549" y="2266"/>
                </a:lnTo>
                <a:cubicBezTo>
                  <a:pt x="4168" y="1814"/>
                  <a:pt x="3667" y="1528"/>
                  <a:pt x="3072" y="1456"/>
                </a:cubicBezTo>
                <a:lnTo>
                  <a:pt x="3072" y="718"/>
                </a:lnTo>
                <a:cubicBezTo>
                  <a:pt x="3072" y="575"/>
                  <a:pt x="2977" y="456"/>
                  <a:pt x="2834" y="432"/>
                </a:cubicBezTo>
                <a:lnTo>
                  <a:pt x="953" y="4"/>
                </a:lnTo>
                <a:cubicBezTo>
                  <a:pt x="936" y="1"/>
                  <a:pt x="919" y="0"/>
                  <a:pt x="9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g3684db38b19_23_0">
            <a:hlinkClick r:id="rId4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2" name="Google Shape;782;g3684db38b19_23_0"/>
          <p:cNvGrpSpPr/>
          <p:nvPr/>
        </p:nvGrpSpPr>
        <p:grpSpPr>
          <a:xfrm>
            <a:off x="613559" y="316300"/>
            <a:ext cx="6392457" cy="315300"/>
            <a:chOff x="613559" y="316300"/>
            <a:chExt cx="6392457" cy="315300"/>
          </a:xfrm>
        </p:grpSpPr>
        <p:sp>
          <p:nvSpPr>
            <p:cNvPr id="783" name="Google Shape;783;g3684db38b19_23_0">
              <a:hlinkClick r:id="rId5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4" name="Google Shape;784;g3684db38b19_23_0">
              <a:hlinkClick r:id="rId6" action="ppaction://hlinksldjump"/>
            </p:cNvPr>
            <p:cNvSpPr txBox="1"/>
            <p:nvPr/>
          </p:nvSpPr>
          <p:spPr>
            <a:xfrm>
              <a:off x="1568961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5" name="Google Shape;785;g3684db38b19_23_0">
              <a:hlinkClick r:id="rId7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Whoosh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6" name="Google Shape;786;g3684db38b19_23_0">
              <a:hlinkClick r:id="rId8" action="ppaction://hlinksldjump"/>
            </p:cNvPr>
            <p:cNvSpPr txBox="1"/>
            <p:nvPr/>
          </p:nvSpPr>
          <p:spPr>
            <a:xfrm>
              <a:off x="3699502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PyLucene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7" name="Google Shape;787;g3684db38b19_23_0">
              <a:hlinkClick r:id="rId9" action="ppaction://hlinksldjump"/>
            </p:cNvPr>
            <p:cNvSpPr txBox="1"/>
            <p:nvPr/>
          </p:nvSpPr>
          <p:spPr>
            <a:xfrm>
              <a:off x="5925716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sng" strike="noStrike" cap="none">
                  <a:solidFill>
                    <a:srgbClr val="7B9DCE"/>
                  </a:solidFill>
                  <a:latin typeface="Roboto"/>
                  <a:ea typeface="Roboto"/>
                  <a:cs typeface="Roboto"/>
                  <a:sym typeface="Roboto"/>
                </a:rPr>
                <a:t>Benchmark</a:t>
              </a:r>
              <a:endParaRPr sz="1300" b="0" i="0" u="sng" strike="noStrike" cap="none">
                <a:solidFill>
                  <a:srgbClr val="7B9DC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88" name="Google Shape;788;g3684db38b19_23_0">
            <a:hlinkClick r:id="rId9" action="ppaction://hlinksldjump"/>
          </p:cNvPr>
          <p:cNvSpPr txBox="1"/>
          <p:nvPr/>
        </p:nvSpPr>
        <p:spPr>
          <a:xfrm>
            <a:off x="4848142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sz="1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9" name="Google Shape;789;g3684db38b19_23_0"/>
          <p:cNvCxnSpPr>
            <a:stCxn id="778" idx="3"/>
          </p:cNvCxnSpPr>
          <p:nvPr/>
        </p:nvCxnSpPr>
        <p:spPr>
          <a:xfrm rot="10800000" flipH="1">
            <a:off x="6558400" y="3100600"/>
            <a:ext cx="2048400" cy="720900"/>
          </a:xfrm>
          <a:prstGeom prst="bentConnector3">
            <a:avLst>
              <a:gd name="adj1" fmla="val 99785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3684db38b19_23_35"/>
          <p:cNvSpPr txBox="1">
            <a:spLocks noGrp="1"/>
          </p:cNvSpPr>
          <p:nvPr>
            <p:ph type="title"/>
          </p:nvPr>
        </p:nvSpPr>
        <p:spPr>
          <a:xfrm>
            <a:off x="613550" y="734700"/>
            <a:ext cx="834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/>
              <a:t>VALUTAZIONE DEI PARAMETRI</a:t>
            </a:r>
            <a:endParaRPr sz="3200"/>
          </a:p>
        </p:txBody>
      </p:sp>
      <p:sp>
        <p:nvSpPr>
          <p:cNvPr id="795" name="Google Shape;795;g3684db38b19_23_35"/>
          <p:cNvSpPr txBox="1"/>
          <p:nvPr/>
        </p:nvSpPr>
        <p:spPr>
          <a:xfrm>
            <a:off x="334125" y="1213101"/>
            <a:ext cx="8275200" cy="16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Per rendere il benchmark adatto a valutare le performance, abbiamo scelto alcune </a:t>
            </a:r>
            <a:r>
              <a:rPr lang="en" sz="13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metriche standard </a:t>
            </a:r>
            <a:r>
              <a:rPr lang="en" sz="13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utilizzate nella valutazione dei sistemi di IR, in grado di misurare in modo </a:t>
            </a:r>
            <a:r>
              <a:rPr lang="en" sz="13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oggettivo </a:t>
            </a:r>
            <a:r>
              <a:rPr lang="en" sz="13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gli aspetti fondamentali di un motore di ricerca:</a:t>
            </a:r>
            <a:endParaRPr sz="13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Inter"/>
              <a:buChar char="-"/>
            </a:pPr>
            <a:r>
              <a:rPr lang="en" sz="1300" b="1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Qualità dei risultati</a:t>
            </a:r>
            <a:r>
              <a:rPr lang="en" sz="1300" b="1" i="0" u="none" strike="noStrike" cap="none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3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→ </a:t>
            </a:r>
            <a:r>
              <a:rPr lang="en" sz="1300" b="1" i="1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Precision@5</a:t>
            </a:r>
            <a:endParaRPr sz="1300" b="1" i="1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Inter"/>
              <a:buChar char="-"/>
            </a:pPr>
            <a:r>
              <a:rPr lang="en" sz="1300" b="1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Completezza dei risultati </a:t>
            </a:r>
            <a:r>
              <a:rPr lang="en" sz="13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→ </a:t>
            </a:r>
            <a:r>
              <a:rPr lang="en" sz="1300" b="1" i="1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Recall@5</a:t>
            </a:r>
            <a:endParaRPr sz="1300" b="1" i="1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Inter"/>
              <a:buChar char="-"/>
            </a:pPr>
            <a:r>
              <a:rPr lang="en" sz="1300" b="1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Bilanciamento del sistema di IR fra la sua qualità e la completezza dei suoi risultati</a:t>
            </a:r>
            <a:r>
              <a:rPr lang="en" sz="1300" b="0" i="0" u="none" strike="noStrike" cap="none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3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→ </a:t>
            </a:r>
            <a:r>
              <a:rPr lang="en" sz="1300" b="1" i="1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F1@5</a:t>
            </a:r>
            <a:endParaRPr sz="1300" b="1" i="1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Inter"/>
              <a:buChar char="-"/>
            </a:pPr>
            <a:r>
              <a:rPr lang="en" sz="1300" b="1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Posizione dei risultati e ranking</a:t>
            </a:r>
            <a:r>
              <a:rPr lang="en" sz="1300" b="1" i="0" u="none" strike="noStrike" cap="none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3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→ </a:t>
            </a:r>
            <a:r>
              <a:rPr lang="en" sz="1300" b="1" i="1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Average Precision, MAP</a:t>
            </a:r>
            <a:endParaRPr sz="1300" b="1" i="1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6" name="Google Shape;796;g3684db38b19_23_35"/>
          <p:cNvSpPr txBox="1"/>
          <p:nvPr/>
        </p:nvSpPr>
        <p:spPr>
          <a:xfrm>
            <a:off x="107750" y="2986850"/>
            <a:ext cx="3969600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Precision@5</a:t>
            </a:r>
            <a:endParaRPr sz="1500" b="1" i="0" u="none" strike="noStrike" cap="none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Valuta quanti fra i documenti trovati da ogni sistema IR sono effettivamente presenti nella golden list.</a:t>
            </a:r>
            <a:endParaRPr sz="12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7" name="Google Shape;797;g3684db38b19_23_35"/>
          <p:cNvSpPr txBox="1"/>
          <p:nvPr/>
        </p:nvSpPr>
        <p:spPr>
          <a:xfrm>
            <a:off x="4255100" y="2986850"/>
            <a:ext cx="4049700" cy="12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Recall@5</a:t>
            </a:r>
            <a:endParaRPr sz="1500" b="1" i="0" u="none" strike="noStrike" cap="none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Valuta quanti, fra i documenti trovati dalla golden list, sono stati trovati anche da ogni sistema IR.</a:t>
            </a:r>
            <a:endParaRPr sz="12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8" name="Google Shape;798;g3684db38b19_23_35"/>
          <p:cNvSpPr txBox="1"/>
          <p:nvPr/>
        </p:nvSpPr>
        <p:spPr>
          <a:xfrm>
            <a:off x="136550" y="3816900"/>
            <a:ext cx="3912000" cy="1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F1@5</a:t>
            </a:r>
            <a:endParaRPr sz="1500" b="1" i="0" u="none" strike="noStrike" cap="none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Valuta quanto è bilanciato ogni sistema IR, ovvero quanto sono vicini i valori di precision</a:t>
            </a:r>
            <a:r>
              <a:rPr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 di recall.</a:t>
            </a:r>
            <a:endParaRPr sz="12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9" name="Google Shape;799;g3684db38b19_23_35"/>
          <p:cNvSpPr txBox="1"/>
          <p:nvPr/>
        </p:nvSpPr>
        <p:spPr>
          <a:xfrm>
            <a:off x="4255100" y="3816900"/>
            <a:ext cx="4698600" cy="1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Average precision &amp; MAP</a:t>
            </a:r>
            <a:endParaRPr sz="1500" b="1" i="0" u="none" strike="noStrike" cap="none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Valutano la performance complessiva del motore di ricerca, tenendo conto di:</a:t>
            </a:r>
            <a:endParaRPr sz="12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ter"/>
              <a:buChar char="●"/>
            </a:pPr>
            <a:r>
              <a:rPr lang="en" sz="1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numero di risultati corretti indicati dal sistema IR</a:t>
            </a:r>
            <a:endParaRPr sz="12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ter"/>
              <a:buChar char="●"/>
            </a:pPr>
            <a:r>
              <a:rPr lang="en" sz="1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la posizione dei risultati corretti </a:t>
            </a:r>
            <a:endParaRPr sz="12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00" name="Google Shape;800;g3684db38b19_23_35"/>
          <p:cNvGrpSpPr/>
          <p:nvPr/>
        </p:nvGrpSpPr>
        <p:grpSpPr>
          <a:xfrm>
            <a:off x="6012634" y="846842"/>
            <a:ext cx="346838" cy="348420"/>
            <a:chOff x="1620320" y="4147730"/>
            <a:chExt cx="346838" cy="348420"/>
          </a:xfrm>
        </p:grpSpPr>
        <p:sp>
          <p:nvSpPr>
            <p:cNvPr id="801" name="Google Shape;801;g3684db38b19_23_35"/>
            <p:cNvSpPr/>
            <p:nvPr/>
          </p:nvSpPr>
          <p:spPr>
            <a:xfrm>
              <a:off x="1727828" y="4188815"/>
              <a:ext cx="143618" cy="130011"/>
            </a:xfrm>
            <a:custGeom>
              <a:avLst/>
              <a:gdLst/>
              <a:ahLst/>
              <a:cxnLst/>
              <a:rect l="l" t="t" r="r" b="b"/>
              <a:pathLst>
                <a:path w="4359" h="3946" extrusionOk="0">
                  <a:moveTo>
                    <a:pt x="667" y="754"/>
                  </a:moveTo>
                  <a:lnTo>
                    <a:pt x="3310" y="1921"/>
                  </a:lnTo>
                  <a:lnTo>
                    <a:pt x="667" y="3112"/>
                  </a:lnTo>
                  <a:lnTo>
                    <a:pt x="667" y="754"/>
                  </a:lnTo>
                  <a:close/>
                  <a:moveTo>
                    <a:pt x="327" y="0"/>
                  </a:moveTo>
                  <a:cubicBezTo>
                    <a:pt x="267" y="0"/>
                    <a:pt x="209" y="12"/>
                    <a:pt x="167" y="40"/>
                  </a:cubicBezTo>
                  <a:cubicBezTo>
                    <a:pt x="72" y="111"/>
                    <a:pt x="0" y="183"/>
                    <a:pt x="0" y="302"/>
                  </a:cubicBezTo>
                  <a:lnTo>
                    <a:pt x="0" y="3612"/>
                  </a:lnTo>
                  <a:cubicBezTo>
                    <a:pt x="0" y="3731"/>
                    <a:pt x="72" y="3826"/>
                    <a:pt x="167" y="3874"/>
                  </a:cubicBezTo>
                  <a:cubicBezTo>
                    <a:pt x="214" y="3922"/>
                    <a:pt x="286" y="3945"/>
                    <a:pt x="334" y="3945"/>
                  </a:cubicBezTo>
                  <a:cubicBezTo>
                    <a:pt x="357" y="3945"/>
                    <a:pt x="429" y="3945"/>
                    <a:pt x="453" y="3898"/>
                  </a:cubicBezTo>
                  <a:lnTo>
                    <a:pt x="4168" y="2278"/>
                  </a:lnTo>
                  <a:cubicBezTo>
                    <a:pt x="4287" y="2207"/>
                    <a:pt x="4358" y="2112"/>
                    <a:pt x="4358" y="2017"/>
                  </a:cubicBezTo>
                  <a:cubicBezTo>
                    <a:pt x="4358" y="1897"/>
                    <a:pt x="4287" y="1707"/>
                    <a:pt x="4168" y="1659"/>
                  </a:cubicBezTo>
                  <a:lnTo>
                    <a:pt x="453" y="16"/>
                  </a:lnTo>
                  <a:cubicBezTo>
                    <a:pt x="413" y="6"/>
                    <a:pt x="370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g3684db38b19_23_35"/>
            <p:cNvSpPr/>
            <p:nvPr/>
          </p:nvSpPr>
          <p:spPr>
            <a:xfrm>
              <a:off x="1620320" y="4147730"/>
              <a:ext cx="346838" cy="348420"/>
            </a:xfrm>
            <a:custGeom>
              <a:avLst/>
              <a:gdLst/>
              <a:ahLst/>
              <a:cxnLst/>
              <a:rect l="l" t="t" r="r" b="b"/>
              <a:pathLst>
                <a:path w="10527" h="10575" extrusionOk="0">
                  <a:moveTo>
                    <a:pt x="9574" y="644"/>
                  </a:moveTo>
                  <a:cubicBezTo>
                    <a:pt x="9765" y="644"/>
                    <a:pt x="9884" y="787"/>
                    <a:pt x="9884" y="930"/>
                  </a:cubicBezTo>
                  <a:lnTo>
                    <a:pt x="9884" y="5788"/>
                  </a:lnTo>
                  <a:lnTo>
                    <a:pt x="572" y="5788"/>
                  </a:lnTo>
                  <a:lnTo>
                    <a:pt x="572" y="930"/>
                  </a:lnTo>
                  <a:lnTo>
                    <a:pt x="596" y="930"/>
                  </a:lnTo>
                  <a:cubicBezTo>
                    <a:pt x="596" y="763"/>
                    <a:pt x="739" y="644"/>
                    <a:pt x="882" y="644"/>
                  </a:cubicBezTo>
                  <a:close/>
                  <a:moveTo>
                    <a:pt x="9931" y="6407"/>
                  </a:moveTo>
                  <a:lnTo>
                    <a:pt x="9931" y="6717"/>
                  </a:lnTo>
                  <a:cubicBezTo>
                    <a:pt x="9907" y="6859"/>
                    <a:pt x="9765" y="7002"/>
                    <a:pt x="9622" y="7002"/>
                  </a:cubicBezTo>
                  <a:lnTo>
                    <a:pt x="929" y="7002"/>
                  </a:lnTo>
                  <a:cubicBezTo>
                    <a:pt x="739" y="7002"/>
                    <a:pt x="620" y="6859"/>
                    <a:pt x="620" y="6717"/>
                  </a:cubicBezTo>
                  <a:lnTo>
                    <a:pt x="620" y="6407"/>
                  </a:lnTo>
                  <a:close/>
                  <a:moveTo>
                    <a:pt x="6192" y="7622"/>
                  </a:moveTo>
                  <a:lnTo>
                    <a:pt x="6192" y="8693"/>
                  </a:lnTo>
                  <a:lnTo>
                    <a:pt x="4335" y="8693"/>
                  </a:lnTo>
                  <a:lnTo>
                    <a:pt x="4335" y="7622"/>
                  </a:lnTo>
                  <a:close/>
                  <a:moveTo>
                    <a:pt x="6931" y="9289"/>
                  </a:moveTo>
                  <a:lnTo>
                    <a:pt x="7240" y="9932"/>
                  </a:lnTo>
                  <a:lnTo>
                    <a:pt x="3311" y="9932"/>
                  </a:lnTo>
                  <a:lnTo>
                    <a:pt x="3597" y="9289"/>
                  </a:lnTo>
                  <a:close/>
                  <a:moveTo>
                    <a:pt x="929" y="1"/>
                  </a:moveTo>
                  <a:cubicBezTo>
                    <a:pt x="405" y="1"/>
                    <a:pt x="1" y="430"/>
                    <a:pt x="1" y="930"/>
                  </a:cubicBezTo>
                  <a:lnTo>
                    <a:pt x="1" y="6717"/>
                  </a:lnTo>
                  <a:cubicBezTo>
                    <a:pt x="1" y="7217"/>
                    <a:pt x="405" y="7622"/>
                    <a:pt x="929" y="7622"/>
                  </a:cubicBezTo>
                  <a:lnTo>
                    <a:pt x="3716" y="7622"/>
                  </a:lnTo>
                  <a:lnTo>
                    <a:pt x="3716" y="8693"/>
                  </a:lnTo>
                  <a:lnTo>
                    <a:pt x="3430" y="8693"/>
                  </a:lnTo>
                  <a:cubicBezTo>
                    <a:pt x="3311" y="8693"/>
                    <a:pt x="3192" y="8765"/>
                    <a:pt x="3144" y="8884"/>
                  </a:cubicBezTo>
                  <a:lnTo>
                    <a:pt x="2525" y="10122"/>
                  </a:lnTo>
                  <a:cubicBezTo>
                    <a:pt x="2477" y="10217"/>
                    <a:pt x="2501" y="10336"/>
                    <a:pt x="2525" y="10432"/>
                  </a:cubicBezTo>
                  <a:cubicBezTo>
                    <a:pt x="2596" y="10527"/>
                    <a:pt x="2668" y="10575"/>
                    <a:pt x="2787" y="10575"/>
                  </a:cubicBezTo>
                  <a:lnTo>
                    <a:pt x="7740" y="10575"/>
                  </a:lnTo>
                  <a:cubicBezTo>
                    <a:pt x="7859" y="10575"/>
                    <a:pt x="7955" y="10527"/>
                    <a:pt x="8002" y="10432"/>
                  </a:cubicBezTo>
                  <a:cubicBezTo>
                    <a:pt x="8074" y="10336"/>
                    <a:pt x="8074" y="10217"/>
                    <a:pt x="8002" y="10122"/>
                  </a:cubicBezTo>
                  <a:lnTo>
                    <a:pt x="7383" y="8884"/>
                  </a:lnTo>
                  <a:cubicBezTo>
                    <a:pt x="7312" y="8765"/>
                    <a:pt x="7240" y="8693"/>
                    <a:pt x="7121" y="8693"/>
                  </a:cubicBezTo>
                  <a:lnTo>
                    <a:pt x="6812" y="8693"/>
                  </a:lnTo>
                  <a:lnTo>
                    <a:pt x="6812" y="7622"/>
                  </a:lnTo>
                  <a:lnTo>
                    <a:pt x="9622" y="7622"/>
                  </a:lnTo>
                  <a:cubicBezTo>
                    <a:pt x="10122" y="7622"/>
                    <a:pt x="10527" y="7217"/>
                    <a:pt x="10527" y="6717"/>
                  </a:cubicBezTo>
                  <a:lnTo>
                    <a:pt x="10527" y="930"/>
                  </a:lnTo>
                  <a:cubicBezTo>
                    <a:pt x="10527" y="430"/>
                    <a:pt x="10122" y="1"/>
                    <a:pt x="9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3" name="Google Shape;803;g3684db38b19_23_35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4" name="Google Shape;804;g3684db38b19_23_35"/>
          <p:cNvGrpSpPr/>
          <p:nvPr/>
        </p:nvGrpSpPr>
        <p:grpSpPr>
          <a:xfrm>
            <a:off x="613559" y="316300"/>
            <a:ext cx="6392457" cy="315300"/>
            <a:chOff x="613559" y="316300"/>
            <a:chExt cx="6392457" cy="315300"/>
          </a:xfrm>
        </p:grpSpPr>
        <p:sp>
          <p:nvSpPr>
            <p:cNvPr id="805" name="Google Shape;805;g3684db38b19_23_35">
              <a:hlinkClick r:id="rId4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6" name="Google Shape;806;g3684db38b19_23_35">
              <a:hlinkClick r:id="rId5" action="ppaction://hlinksldjump"/>
            </p:cNvPr>
            <p:cNvSpPr txBox="1"/>
            <p:nvPr/>
          </p:nvSpPr>
          <p:spPr>
            <a:xfrm>
              <a:off x="1568961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7" name="Google Shape;807;g3684db38b19_23_35">
              <a:hlinkClick r:id="rId6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Whoosh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8" name="Google Shape;808;g3684db38b19_23_35">
              <a:hlinkClick r:id="rId7" action="ppaction://hlinksldjump"/>
            </p:cNvPr>
            <p:cNvSpPr txBox="1"/>
            <p:nvPr/>
          </p:nvSpPr>
          <p:spPr>
            <a:xfrm>
              <a:off x="3699502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PyLucene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9" name="Google Shape;809;g3684db38b19_23_35">
              <a:hlinkClick r:id="rId8" action="ppaction://hlinksldjump"/>
            </p:cNvPr>
            <p:cNvSpPr txBox="1"/>
            <p:nvPr/>
          </p:nvSpPr>
          <p:spPr>
            <a:xfrm>
              <a:off x="5925716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sng" strike="noStrike" cap="none">
                  <a:solidFill>
                    <a:srgbClr val="7B9DCE"/>
                  </a:solidFill>
                  <a:latin typeface="Roboto"/>
                  <a:ea typeface="Roboto"/>
                  <a:cs typeface="Roboto"/>
                  <a:sym typeface="Roboto"/>
                </a:rPr>
                <a:t>Benchmark</a:t>
              </a:r>
              <a:endParaRPr sz="1300" b="0" i="0" u="sng" strike="noStrike" cap="none">
                <a:solidFill>
                  <a:srgbClr val="7B9DC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0" name="Google Shape;810;g3684db38b19_23_35">
            <a:hlinkClick r:id="rId8" action="ppaction://hlinksldjump"/>
          </p:cNvPr>
          <p:cNvSpPr txBox="1"/>
          <p:nvPr/>
        </p:nvSpPr>
        <p:spPr>
          <a:xfrm>
            <a:off x="4848142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sz="1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498575" y="1514063"/>
            <a:ext cx="1527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t-IT">
                <a:solidFill>
                  <a:srgbClr val="FFFFFF"/>
                </a:solidFill>
              </a:rPr>
              <a:t>ESTRAZIONE DEI DATI E DATASET</a:t>
            </a:r>
          </a:p>
        </p:txBody>
      </p:sp>
      <p:sp>
        <p:nvSpPr>
          <p:cNvPr id="387" name="Google Shape;387;p3">
            <a:hlinkClick r:id="rId4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2847737" y="3105150"/>
            <a:ext cx="1890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t-IT">
                <a:solidFill>
                  <a:srgbClr val="FFFFFF"/>
                </a:solidFill>
              </a:rPr>
              <a:t>POSTGRES</a:t>
            </a:r>
          </a:p>
        </p:txBody>
      </p:sp>
      <p:sp>
        <p:nvSpPr>
          <p:cNvPr id="388" name="Google Shape;388;p3"/>
          <p:cNvSpPr txBox="1">
            <a:spLocks noGrp="1"/>
          </p:cNvSpPr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CONTENUTI DELLA PRESENTAZIONE</a:t>
            </a:r>
            <a:endParaRPr lang="it-IT" sz="3000"/>
          </a:p>
        </p:txBody>
      </p:sp>
      <p:sp>
        <p:nvSpPr>
          <p:cNvPr id="389" name="Google Shape;389;p3">
            <a:hlinkClick r:id="rId5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4738624" y="1514075"/>
            <a:ext cx="1890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t-IT">
                <a:solidFill>
                  <a:srgbClr val="FFFFFF"/>
                </a:solidFill>
              </a:rPr>
              <a:t>WHOOSH</a:t>
            </a:r>
          </a:p>
        </p:txBody>
      </p:sp>
      <p:grpSp>
        <p:nvGrpSpPr>
          <p:cNvPr id="390" name="Google Shape;390;p3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391" name="Google Shape;391;p3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891425" y="4642050"/>
              <a:ext cx="1545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3" name="Google Shape;393;p3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">
            <a:hlinkClick r:id="rId6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7419050" y="1514038"/>
            <a:ext cx="1890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t-IT">
                <a:solidFill>
                  <a:srgbClr val="FFFFFF"/>
                </a:solidFill>
              </a:rPr>
              <a:t>PYLUCENE</a:t>
            </a:r>
          </a:p>
        </p:txBody>
      </p:sp>
      <p:sp>
        <p:nvSpPr>
          <p:cNvPr id="398" name="Google Shape;398;p3">
            <a:hlinkClick r:id="rId5" action="ppaction://hlinksldjump"/>
          </p:cNvPr>
          <p:cNvSpPr/>
          <p:nvPr/>
        </p:nvSpPr>
        <p:spPr>
          <a:xfrm>
            <a:off x="3525191" y="1341164"/>
            <a:ext cx="1116563" cy="881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rgbClr val="80A3D6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399" name="Google Shape;399;p3">
            <a:hlinkClick r:id="rId4" action="ppaction://hlinksldjump"/>
          </p:cNvPr>
          <p:cNvSpPr/>
          <p:nvPr/>
        </p:nvSpPr>
        <p:spPr>
          <a:xfrm>
            <a:off x="1596291" y="2928402"/>
            <a:ext cx="1123806" cy="881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rgbClr val="80A3D6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04</a:t>
            </a:r>
          </a:p>
        </p:txBody>
      </p:sp>
      <p:sp>
        <p:nvSpPr>
          <p:cNvPr id="400" name="Google Shape;400;p3">
            <a:hlinkClick r:id="rId3" action="ppaction://hlinksldjump"/>
          </p:cNvPr>
          <p:cNvSpPr/>
          <p:nvPr/>
        </p:nvSpPr>
        <p:spPr>
          <a:xfrm>
            <a:off x="408978" y="1337302"/>
            <a:ext cx="977747" cy="881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rgbClr val="80A3D6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401" name="Google Shape;401;p3">
            <a:hlinkClick r:id="rId6" action="ppaction://hlinksldjump"/>
          </p:cNvPr>
          <p:cNvSpPr/>
          <p:nvPr/>
        </p:nvSpPr>
        <p:spPr>
          <a:xfrm>
            <a:off x="6295060" y="1333875"/>
            <a:ext cx="1123988" cy="8957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rgbClr val="80A3D6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03</a:t>
            </a:r>
          </a:p>
        </p:txBody>
      </p:sp>
      <p:sp>
        <p:nvSpPr>
          <p:cNvPr id="402" name="Google Shape;402;p3">
            <a:hlinkClick r:id="rId7" action="ppaction://hlinksldjump"/>
          </p:cNvPr>
          <p:cNvSpPr/>
          <p:nvPr/>
        </p:nvSpPr>
        <p:spPr>
          <a:xfrm>
            <a:off x="4866264" y="2928412"/>
            <a:ext cx="977750" cy="881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rgbClr val="80A3D6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05</a:t>
            </a:r>
          </a:p>
        </p:txBody>
      </p:sp>
      <p:sp>
        <p:nvSpPr>
          <p:cNvPr id="403" name="Google Shape;403;p3">
            <a:hlinkClick r:id="rId6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5955375" y="2973144"/>
            <a:ext cx="18909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FFFFFF"/>
                </a:solidFill>
              </a:rPr>
              <a:t>BENCHMARK E VALUTAZIONE DEI RISULTATI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4" name="Google Shape;404;p3"/>
          <p:cNvSpPr/>
          <p:nvPr/>
        </p:nvSpPr>
        <p:spPr>
          <a:xfrm>
            <a:off x="6683751" y="432327"/>
            <a:ext cx="446715" cy="441359"/>
          </a:xfrm>
          <a:custGeom>
            <a:avLst/>
            <a:gdLst/>
            <a:ahLst/>
            <a:cxnLst/>
            <a:rect l="l" t="t" r="r" b="b"/>
            <a:pathLst>
              <a:path w="12572" h="12660" extrusionOk="0">
                <a:moveTo>
                  <a:pt x="2773" y="840"/>
                </a:moveTo>
                <a:cubicBezTo>
                  <a:pt x="3025" y="840"/>
                  <a:pt x="3183" y="1061"/>
                  <a:pt x="3183" y="1250"/>
                </a:cubicBezTo>
                <a:lnTo>
                  <a:pt x="3183" y="2888"/>
                </a:lnTo>
                <a:cubicBezTo>
                  <a:pt x="3183" y="3140"/>
                  <a:pt x="2962" y="3298"/>
                  <a:pt x="2773" y="3298"/>
                </a:cubicBezTo>
                <a:cubicBezTo>
                  <a:pt x="2553" y="3298"/>
                  <a:pt x="2395" y="3109"/>
                  <a:pt x="2332" y="2888"/>
                </a:cubicBezTo>
                <a:lnTo>
                  <a:pt x="2332" y="1250"/>
                </a:lnTo>
                <a:cubicBezTo>
                  <a:pt x="2332" y="998"/>
                  <a:pt x="2553" y="840"/>
                  <a:pt x="2773" y="840"/>
                </a:cubicBezTo>
                <a:close/>
                <a:moveTo>
                  <a:pt x="9673" y="840"/>
                </a:moveTo>
                <a:cubicBezTo>
                  <a:pt x="9925" y="840"/>
                  <a:pt x="10082" y="1061"/>
                  <a:pt x="10082" y="1250"/>
                </a:cubicBezTo>
                <a:lnTo>
                  <a:pt x="10082" y="2888"/>
                </a:lnTo>
                <a:cubicBezTo>
                  <a:pt x="10082" y="3140"/>
                  <a:pt x="9862" y="3298"/>
                  <a:pt x="9673" y="3298"/>
                </a:cubicBezTo>
                <a:cubicBezTo>
                  <a:pt x="9452" y="3298"/>
                  <a:pt x="9295" y="3109"/>
                  <a:pt x="9232" y="2888"/>
                </a:cubicBezTo>
                <a:lnTo>
                  <a:pt x="9232" y="1250"/>
                </a:lnTo>
                <a:cubicBezTo>
                  <a:pt x="9232" y="998"/>
                  <a:pt x="9452" y="840"/>
                  <a:pt x="9673" y="840"/>
                </a:cubicBezTo>
                <a:close/>
                <a:moveTo>
                  <a:pt x="11374" y="2479"/>
                </a:moveTo>
                <a:cubicBezTo>
                  <a:pt x="11469" y="2479"/>
                  <a:pt x="11595" y="2542"/>
                  <a:pt x="11689" y="2668"/>
                </a:cubicBezTo>
                <a:cubicBezTo>
                  <a:pt x="11752" y="2794"/>
                  <a:pt x="11721" y="2857"/>
                  <a:pt x="11721" y="2983"/>
                </a:cubicBezTo>
                <a:lnTo>
                  <a:pt x="11721" y="4936"/>
                </a:lnTo>
                <a:lnTo>
                  <a:pt x="694" y="4936"/>
                </a:lnTo>
                <a:lnTo>
                  <a:pt x="694" y="2983"/>
                </a:lnTo>
                <a:cubicBezTo>
                  <a:pt x="694" y="2857"/>
                  <a:pt x="694" y="2794"/>
                  <a:pt x="725" y="2668"/>
                </a:cubicBezTo>
                <a:cubicBezTo>
                  <a:pt x="820" y="2542"/>
                  <a:pt x="946" y="2479"/>
                  <a:pt x="1040" y="2479"/>
                </a:cubicBezTo>
                <a:lnTo>
                  <a:pt x="1513" y="2479"/>
                </a:lnTo>
                <a:lnTo>
                  <a:pt x="1513" y="2888"/>
                </a:lnTo>
                <a:cubicBezTo>
                  <a:pt x="1513" y="3614"/>
                  <a:pt x="2132" y="4133"/>
                  <a:pt x="2803" y="4133"/>
                </a:cubicBezTo>
                <a:cubicBezTo>
                  <a:pt x="2919" y="4133"/>
                  <a:pt x="3036" y="4118"/>
                  <a:pt x="3151" y="4085"/>
                </a:cubicBezTo>
                <a:cubicBezTo>
                  <a:pt x="3655" y="3928"/>
                  <a:pt x="4002" y="3455"/>
                  <a:pt x="4002" y="2888"/>
                </a:cubicBezTo>
                <a:lnTo>
                  <a:pt x="4002" y="2479"/>
                </a:lnTo>
                <a:lnTo>
                  <a:pt x="8413" y="2479"/>
                </a:lnTo>
                <a:lnTo>
                  <a:pt x="8413" y="2888"/>
                </a:lnTo>
                <a:cubicBezTo>
                  <a:pt x="8413" y="3455"/>
                  <a:pt x="8759" y="3928"/>
                  <a:pt x="9263" y="4085"/>
                </a:cubicBezTo>
                <a:cubicBezTo>
                  <a:pt x="9379" y="4118"/>
                  <a:pt x="9496" y="4133"/>
                  <a:pt x="9612" y="4133"/>
                </a:cubicBezTo>
                <a:cubicBezTo>
                  <a:pt x="10282" y="4133"/>
                  <a:pt x="10902" y="3614"/>
                  <a:pt x="10902" y="2888"/>
                </a:cubicBezTo>
                <a:lnTo>
                  <a:pt x="10902" y="2479"/>
                </a:lnTo>
                <a:close/>
                <a:moveTo>
                  <a:pt x="11721" y="5787"/>
                </a:moveTo>
                <a:lnTo>
                  <a:pt x="11721" y="11457"/>
                </a:lnTo>
                <a:cubicBezTo>
                  <a:pt x="11721" y="11678"/>
                  <a:pt x="11532" y="11835"/>
                  <a:pt x="11280" y="11867"/>
                </a:cubicBezTo>
                <a:lnTo>
                  <a:pt x="1072" y="11867"/>
                </a:lnTo>
                <a:cubicBezTo>
                  <a:pt x="851" y="11867"/>
                  <a:pt x="694" y="11678"/>
                  <a:pt x="694" y="11457"/>
                </a:cubicBezTo>
                <a:lnTo>
                  <a:pt x="694" y="5787"/>
                </a:lnTo>
                <a:close/>
                <a:moveTo>
                  <a:pt x="2825" y="1"/>
                </a:moveTo>
                <a:cubicBezTo>
                  <a:pt x="2180" y="1"/>
                  <a:pt x="1608" y="526"/>
                  <a:pt x="1608" y="1250"/>
                </a:cubicBezTo>
                <a:lnTo>
                  <a:pt x="1608" y="1691"/>
                </a:lnTo>
                <a:lnTo>
                  <a:pt x="1135" y="1691"/>
                </a:lnTo>
                <a:cubicBezTo>
                  <a:pt x="851" y="1691"/>
                  <a:pt x="568" y="1785"/>
                  <a:pt x="379" y="2006"/>
                </a:cubicBezTo>
                <a:cubicBezTo>
                  <a:pt x="158" y="2227"/>
                  <a:pt x="1" y="2542"/>
                  <a:pt x="1" y="2888"/>
                </a:cubicBezTo>
                <a:lnTo>
                  <a:pt x="1" y="11457"/>
                </a:lnTo>
                <a:cubicBezTo>
                  <a:pt x="1" y="12087"/>
                  <a:pt x="486" y="12659"/>
                  <a:pt x="1102" y="12659"/>
                </a:cubicBezTo>
                <a:cubicBezTo>
                  <a:pt x="1134" y="12659"/>
                  <a:pt x="1166" y="12658"/>
                  <a:pt x="1198" y="12655"/>
                </a:cubicBezTo>
                <a:lnTo>
                  <a:pt x="11311" y="12655"/>
                </a:lnTo>
                <a:cubicBezTo>
                  <a:pt x="12004" y="12655"/>
                  <a:pt x="12571" y="12119"/>
                  <a:pt x="12571" y="11457"/>
                </a:cubicBezTo>
                <a:lnTo>
                  <a:pt x="12571" y="2888"/>
                </a:lnTo>
                <a:cubicBezTo>
                  <a:pt x="12571" y="2542"/>
                  <a:pt x="12414" y="2227"/>
                  <a:pt x="12193" y="2006"/>
                </a:cubicBezTo>
                <a:cubicBezTo>
                  <a:pt x="12004" y="1785"/>
                  <a:pt x="11721" y="1691"/>
                  <a:pt x="11437" y="1691"/>
                </a:cubicBezTo>
                <a:lnTo>
                  <a:pt x="10965" y="1691"/>
                </a:lnTo>
                <a:lnTo>
                  <a:pt x="10965" y="1250"/>
                </a:lnTo>
                <a:cubicBezTo>
                  <a:pt x="10965" y="526"/>
                  <a:pt x="10392" y="1"/>
                  <a:pt x="9747" y="1"/>
                </a:cubicBezTo>
                <a:cubicBezTo>
                  <a:pt x="9577" y="1"/>
                  <a:pt x="9402" y="37"/>
                  <a:pt x="9232" y="116"/>
                </a:cubicBezTo>
                <a:cubicBezTo>
                  <a:pt x="8759" y="305"/>
                  <a:pt x="8507" y="746"/>
                  <a:pt x="8507" y="1250"/>
                </a:cubicBezTo>
                <a:lnTo>
                  <a:pt x="8507" y="1691"/>
                </a:lnTo>
                <a:lnTo>
                  <a:pt x="4096" y="1691"/>
                </a:lnTo>
                <a:lnTo>
                  <a:pt x="4096" y="1250"/>
                </a:lnTo>
                <a:cubicBezTo>
                  <a:pt x="4096" y="746"/>
                  <a:pt x="3781" y="305"/>
                  <a:pt x="3340" y="116"/>
                </a:cubicBezTo>
                <a:cubicBezTo>
                  <a:pt x="3170" y="37"/>
                  <a:pt x="2995" y="1"/>
                  <a:pt x="2825" y="1"/>
                </a:cubicBezTo>
                <a:close/>
              </a:path>
            </a:pathLst>
          </a:custGeom>
          <a:solidFill>
            <a:srgbClr val="80A3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3684db38b19_21_2032"/>
          <p:cNvSpPr txBox="1">
            <a:spLocks noGrp="1"/>
          </p:cNvSpPr>
          <p:nvPr>
            <p:ph type="title"/>
          </p:nvPr>
        </p:nvSpPr>
        <p:spPr>
          <a:xfrm>
            <a:off x="613550" y="734700"/>
            <a:ext cx="834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/>
              <a:t>INTERPRETAZIONE DEI GRAFICI</a:t>
            </a:r>
            <a:endParaRPr sz="3200"/>
          </a:p>
        </p:txBody>
      </p:sp>
      <p:sp>
        <p:nvSpPr>
          <p:cNvPr id="816" name="Google Shape;816;g3684db38b19_21_2032"/>
          <p:cNvSpPr txBox="1"/>
          <p:nvPr/>
        </p:nvSpPr>
        <p:spPr>
          <a:xfrm>
            <a:off x="1624513" y="1231200"/>
            <a:ext cx="15780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PRECISION@5</a:t>
            </a:r>
            <a:endParaRPr sz="15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7" name="Google Shape;817;g3684db38b19_21_2032"/>
          <p:cNvSpPr txBox="1"/>
          <p:nvPr/>
        </p:nvSpPr>
        <p:spPr>
          <a:xfrm>
            <a:off x="5937888" y="1277550"/>
            <a:ext cx="12378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RECALL@5</a:t>
            </a:r>
            <a:endParaRPr sz="15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18" name="Google Shape;818;g3684db38b19_21_20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275" y="1631325"/>
            <a:ext cx="3862483" cy="2506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g3684db38b19_21_20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25550" y="1607466"/>
            <a:ext cx="3862475" cy="2506284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g3684db38b19_21_2032"/>
          <p:cNvSpPr txBox="1"/>
          <p:nvPr/>
        </p:nvSpPr>
        <p:spPr>
          <a:xfrm>
            <a:off x="968931" y="4592350"/>
            <a:ext cx="36174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TABELLA DEI PARAMETRI:</a:t>
            </a:r>
            <a:endParaRPr sz="12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1" name="Google Shape;821;g3684db38b19_21_2032">
            <a:hlinkClick r:id="rId5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2" name="Google Shape;822;g3684db38b19_21_2032"/>
          <p:cNvGrpSpPr/>
          <p:nvPr/>
        </p:nvGrpSpPr>
        <p:grpSpPr>
          <a:xfrm>
            <a:off x="613559" y="316300"/>
            <a:ext cx="6392457" cy="315300"/>
            <a:chOff x="613559" y="316300"/>
            <a:chExt cx="6392457" cy="315300"/>
          </a:xfrm>
        </p:grpSpPr>
        <p:sp>
          <p:nvSpPr>
            <p:cNvPr id="823" name="Google Shape;823;g3684db38b19_21_2032">
              <a:hlinkClick r:id="rId6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6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4" name="Google Shape;824;g3684db38b19_21_2032">
              <a:hlinkClick r:id="rId7" action="ppaction://hlinksldjump"/>
            </p:cNvPr>
            <p:cNvSpPr txBox="1"/>
            <p:nvPr/>
          </p:nvSpPr>
          <p:spPr>
            <a:xfrm>
              <a:off x="1568961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5" name="Google Shape;825;g3684db38b19_21_2032">
              <a:hlinkClick r:id="rId8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Whoosh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6" name="Google Shape;826;g3684db38b19_21_2032">
              <a:hlinkClick r:id="rId9" action="ppaction://hlinksldjump"/>
            </p:cNvPr>
            <p:cNvSpPr txBox="1"/>
            <p:nvPr/>
          </p:nvSpPr>
          <p:spPr>
            <a:xfrm>
              <a:off x="3699502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PyLucene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7" name="Google Shape;827;g3684db38b19_21_2032">
              <a:hlinkClick r:id="rId10" action="ppaction://hlinksldjump"/>
            </p:cNvPr>
            <p:cNvSpPr txBox="1"/>
            <p:nvPr/>
          </p:nvSpPr>
          <p:spPr>
            <a:xfrm>
              <a:off x="5925716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sng" strike="noStrike" cap="none">
                  <a:solidFill>
                    <a:srgbClr val="7B9DCE"/>
                  </a:solidFill>
                  <a:latin typeface="Roboto"/>
                  <a:ea typeface="Roboto"/>
                  <a:cs typeface="Roboto"/>
                  <a:sym typeface="Roboto"/>
                </a:rPr>
                <a:t>Benchmark</a:t>
              </a:r>
              <a:endParaRPr sz="1300" b="0" i="0" u="sng" strike="noStrike" cap="none">
                <a:solidFill>
                  <a:srgbClr val="7B9DC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8" name="Google Shape;828;g3684db38b19_21_2032">
            <a:hlinkClick r:id="rId10" action="ppaction://hlinksldjump"/>
          </p:cNvPr>
          <p:cNvSpPr txBox="1"/>
          <p:nvPr/>
        </p:nvSpPr>
        <p:spPr>
          <a:xfrm>
            <a:off x="4848142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sz="1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29" name="Google Shape;829;g3684db38b19_21_2032"/>
          <p:cNvGrpSpPr/>
          <p:nvPr/>
        </p:nvGrpSpPr>
        <p:grpSpPr>
          <a:xfrm>
            <a:off x="3141393" y="4430800"/>
            <a:ext cx="5033676" cy="522000"/>
            <a:chOff x="2389475" y="4430800"/>
            <a:chExt cx="5033676" cy="522000"/>
          </a:xfrm>
        </p:grpSpPr>
        <p:pic>
          <p:nvPicPr>
            <p:cNvPr id="830" name="Google Shape;830;g3684db38b19_21_2032"/>
            <p:cNvPicPr preferRelativeResize="0"/>
            <p:nvPr/>
          </p:nvPicPr>
          <p:blipFill rotWithShape="1">
            <a:blip r:embed="rId11">
              <a:alphaModFix/>
            </a:blip>
            <a:srcRect r="16464" b="20835"/>
            <a:stretch/>
          </p:blipFill>
          <p:spPr>
            <a:xfrm>
              <a:off x="2389475" y="4430800"/>
              <a:ext cx="5033675" cy="52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1" name="Google Shape;831;g3684db38b19_21_2032"/>
            <p:cNvPicPr preferRelativeResize="0"/>
            <p:nvPr/>
          </p:nvPicPr>
          <p:blipFill rotWithShape="1">
            <a:blip r:embed="rId11">
              <a:alphaModFix/>
            </a:blip>
            <a:srcRect l="81552" b="74006"/>
            <a:stretch/>
          </p:blipFill>
          <p:spPr>
            <a:xfrm>
              <a:off x="6311475" y="4430800"/>
              <a:ext cx="1111676" cy="171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2" name="Google Shape;832;g3684db38b19_21_2032"/>
          <p:cNvGrpSpPr/>
          <p:nvPr/>
        </p:nvGrpSpPr>
        <p:grpSpPr>
          <a:xfrm>
            <a:off x="5999187" y="847246"/>
            <a:ext cx="346838" cy="347596"/>
            <a:chOff x="2314722" y="3453361"/>
            <a:chExt cx="346838" cy="347596"/>
          </a:xfrm>
        </p:grpSpPr>
        <p:sp>
          <p:nvSpPr>
            <p:cNvPr id="833" name="Google Shape;833;g3684db38b19_21_2032"/>
            <p:cNvSpPr/>
            <p:nvPr/>
          </p:nvSpPr>
          <p:spPr>
            <a:xfrm>
              <a:off x="2559521" y="3628312"/>
              <a:ext cx="61249" cy="80062"/>
            </a:xfrm>
            <a:custGeom>
              <a:avLst/>
              <a:gdLst/>
              <a:ahLst/>
              <a:cxnLst/>
              <a:rect l="l" t="t" r="r" b="b"/>
              <a:pathLst>
                <a:path w="1859" h="2430" extrusionOk="0">
                  <a:moveTo>
                    <a:pt x="1167" y="596"/>
                  </a:moveTo>
                  <a:cubicBezTo>
                    <a:pt x="1239" y="811"/>
                    <a:pt x="1263" y="1001"/>
                    <a:pt x="1263" y="1215"/>
                  </a:cubicBezTo>
                  <a:cubicBezTo>
                    <a:pt x="1263" y="1430"/>
                    <a:pt x="1239" y="1644"/>
                    <a:pt x="1167" y="1835"/>
                  </a:cubicBezTo>
                  <a:cubicBezTo>
                    <a:pt x="882" y="1811"/>
                    <a:pt x="644" y="1549"/>
                    <a:pt x="644" y="1215"/>
                  </a:cubicBezTo>
                  <a:cubicBezTo>
                    <a:pt x="644" y="882"/>
                    <a:pt x="882" y="620"/>
                    <a:pt x="1167" y="596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49"/>
                    <a:pt x="1" y="1239"/>
                  </a:cubicBezTo>
                  <a:cubicBezTo>
                    <a:pt x="1" y="1930"/>
                    <a:pt x="572" y="2430"/>
                    <a:pt x="1263" y="2430"/>
                  </a:cubicBezTo>
                  <a:lnTo>
                    <a:pt x="1406" y="2430"/>
                  </a:lnTo>
                  <a:cubicBezTo>
                    <a:pt x="1525" y="2406"/>
                    <a:pt x="1620" y="2358"/>
                    <a:pt x="1644" y="2263"/>
                  </a:cubicBezTo>
                  <a:cubicBezTo>
                    <a:pt x="1763" y="1930"/>
                    <a:pt x="1858" y="1573"/>
                    <a:pt x="1858" y="1215"/>
                  </a:cubicBezTo>
                  <a:cubicBezTo>
                    <a:pt x="1858" y="858"/>
                    <a:pt x="1787" y="525"/>
                    <a:pt x="1644" y="168"/>
                  </a:cubicBezTo>
                  <a:cubicBezTo>
                    <a:pt x="1620" y="72"/>
                    <a:pt x="1525" y="1"/>
                    <a:pt x="1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g3684db38b19_21_2032"/>
            <p:cNvSpPr/>
            <p:nvPr/>
          </p:nvSpPr>
          <p:spPr>
            <a:xfrm>
              <a:off x="2437912" y="3625182"/>
              <a:ext cx="61216" cy="82435"/>
            </a:xfrm>
            <a:custGeom>
              <a:avLst/>
              <a:gdLst/>
              <a:ahLst/>
              <a:cxnLst/>
              <a:rect l="l" t="t" r="r" b="b"/>
              <a:pathLst>
                <a:path w="1858" h="2502" extrusionOk="0">
                  <a:moveTo>
                    <a:pt x="715" y="691"/>
                  </a:moveTo>
                  <a:cubicBezTo>
                    <a:pt x="1024" y="715"/>
                    <a:pt x="1262" y="977"/>
                    <a:pt x="1262" y="1310"/>
                  </a:cubicBezTo>
                  <a:cubicBezTo>
                    <a:pt x="1262" y="1620"/>
                    <a:pt x="1024" y="1882"/>
                    <a:pt x="715" y="1930"/>
                  </a:cubicBezTo>
                  <a:cubicBezTo>
                    <a:pt x="667" y="1739"/>
                    <a:pt x="643" y="1525"/>
                    <a:pt x="643" y="1310"/>
                  </a:cubicBezTo>
                  <a:cubicBezTo>
                    <a:pt x="643" y="1096"/>
                    <a:pt x="667" y="858"/>
                    <a:pt x="715" y="691"/>
                  </a:cubicBezTo>
                  <a:close/>
                  <a:moveTo>
                    <a:pt x="453" y="1"/>
                  </a:moveTo>
                  <a:cubicBezTo>
                    <a:pt x="334" y="24"/>
                    <a:pt x="238" y="96"/>
                    <a:pt x="215" y="191"/>
                  </a:cubicBezTo>
                  <a:cubicBezTo>
                    <a:pt x="96" y="501"/>
                    <a:pt x="0" y="858"/>
                    <a:pt x="0" y="1215"/>
                  </a:cubicBezTo>
                  <a:cubicBezTo>
                    <a:pt x="0" y="1572"/>
                    <a:pt x="72" y="1906"/>
                    <a:pt x="215" y="2263"/>
                  </a:cubicBezTo>
                  <a:cubicBezTo>
                    <a:pt x="238" y="2406"/>
                    <a:pt x="334" y="2501"/>
                    <a:pt x="453" y="2501"/>
                  </a:cubicBezTo>
                  <a:lnTo>
                    <a:pt x="596" y="2501"/>
                  </a:lnTo>
                  <a:cubicBezTo>
                    <a:pt x="1286" y="2501"/>
                    <a:pt x="1858" y="1930"/>
                    <a:pt x="1858" y="1263"/>
                  </a:cubicBezTo>
                  <a:cubicBezTo>
                    <a:pt x="1858" y="572"/>
                    <a:pt x="1286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g3684db38b19_21_2032"/>
            <p:cNvSpPr/>
            <p:nvPr/>
          </p:nvSpPr>
          <p:spPr>
            <a:xfrm>
              <a:off x="2488915" y="3698161"/>
              <a:ext cx="81611" cy="60459"/>
            </a:xfrm>
            <a:custGeom>
              <a:avLst/>
              <a:gdLst/>
              <a:ahLst/>
              <a:cxnLst/>
              <a:rect l="l" t="t" r="r" b="b"/>
              <a:pathLst>
                <a:path w="2477" h="1835" extrusionOk="0">
                  <a:moveTo>
                    <a:pt x="1262" y="619"/>
                  </a:moveTo>
                  <a:cubicBezTo>
                    <a:pt x="1548" y="619"/>
                    <a:pt x="1834" y="858"/>
                    <a:pt x="1882" y="1143"/>
                  </a:cubicBezTo>
                  <a:cubicBezTo>
                    <a:pt x="1643" y="1215"/>
                    <a:pt x="1477" y="1239"/>
                    <a:pt x="1262" y="1239"/>
                  </a:cubicBezTo>
                  <a:cubicBezTo>
                    <a:pt x="1048" y="1239"/>
                    <a:pt x="834" y="1215"/>
                    <a:pt x="643" y="1143"/>
                  </a:cubicBezTo>
                  <a:cubicBezTo>
                    <a:pt x="667" y="858"/>
                    <a:pt x="929" y="619"/>
                    <a:pt x="1262" y="619"/>
                  </a:cubicBezTo>
                  <a:close/>
                  <a:moveTo>
                    <a:pt x="1262" y="0"/>
                  </a:moveTo>
                  <a:cubicBezTo>
                    <a:pt x="572" y="0"/>
                    <a:pt x="0" y="548"/>
                    <a:pt x="0" y="1239"/>
                  </a:cubicBezTo>
                  <a:lnTo>
                    <a:pt x="0" y="1382"/>
                  </a:lnTo>
                  <a:cubicBezTo>
                    <a:pt x="48" y="1501"/>
                    <a:pt x="95" y="1596"/>
                    <a:pt x="191" y="1620"/>
                  </a:cubicBezTo>
                  <a:cubicBezTo>
                    <a:pt x="524" y="1739"/>
                    <a:pt x="881" y="1834"/>
                    <a:pt x="1239" y="1834"/>
                  </a:cubicBezTo>
                  <a:cubicBezTo>
                    <a:pt x="1596" y="1834"/>
                    <a:pt x="1905" y="1786"/>
                    <a:pt x="2263" y="1620"/>
                  </a:cubicBezTo>
                  <a:cubicBezTo>
                    <a:pt x="2358" y="1596"/>
                    <a:pt x="2453" y="1501"/>
                    <a:pt x="2453" y="1382"/>
                  </a:cubicBezTo>
                  <a:lnTo>
                    <a:pt x="2453" y="1239"/>
                  </a:lnTo>
                  <a:cubicBezTo>
                    <a:pt x="2477" y="548"/>
                    <a:pt x="1905" y="0"/>
                    <a:pt x="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g3684db38b19_21_2032"/>
            <p:cNvSpPr/>
            <p:nvPr/>
          </p:nvSpPr>
          <p:spPr>
            <a:xfrm>
              <a:off x="2488915" y="3576552"/>
              <a:ext cx="82402" cy="60426"/>
            </a:xfrm>
            <a:custGeom>
              <a:avLst/>
              <a:gdLst/>
              <a:ahLst/>
              <a:cxnLst/>
              <a:rect l="l" t="t" r="r" b="b"/>
              <a:pathLst>
                <a:path w="2501" h="1834" extrusionOk="0">
                  <a:moveTo>
                    <a:pt x="1262" y="619"/>
                  </a:moveTo>
                  <a:cubicBezTo>
                    <a:pt x="1477" y="619"/>
                    <a:pt x="1667" y="643"/>
                    <a:pt x="1882" y="715"/>
                  </a:cubicBezTo>
                  <a:cubicBezTo>
                    <a:pt x="1858" y="1000"/>
                    <a:pt x="1596" y="1238"/>
                    <a:pt x="1262" y="1238"/>
                  </a:cubicBezTo>
                  <a:cubicBezTo>
                    <a:pt x="953" y="1238"/>
                    <a:pt x="691" y="1000"/>
                    <a:pt x="643" y="715"/>
                  </a:cubicBezTo>
                  <a:cubicBezTo>
                    <a:pt x="834" y="643"/>
                    <a:pt x="1048" y="619"/>
                    <a:pt x="1262" y="619"/>
                  </a:cubicBezTo>
                  <a:close/>
                  <a:moveTo>
                    <a:pt x="1286" y="0"/>
                  </a:moveTo>
                  <a:cubicBezTo>
                    <a:pt x="929" y="0"/>
                    <a:pt x="596" y="48"/>
                    <a:pt x="238" y="191"/>
                  </a:cubicBezTo>
                  <a:cubicBezTo>
                    <a:pt x="143" y="238"/>
                    <a:pt x="72" y="310"/>
                    <a:pt x="72" y="429"/>
                  </a:cubicBezTo>
                  <a:lnTo>
                    <a:pt x="72" y="595"/>
                  </a:lnTo>
                  <a:cubicBezTo>
                    <a:pt x="0" y="1310"/>
                    <a:pt x="572" y="1834"/>
                    <a:pt x="1262" y="1834"/>
                  </a:cubicBezTo>
                  <a:cubicBezTo>
                    <a:pt x="1953" y="1834"/>
                    <a:pt x="2501" y="1262"/>
                    <a:pt x="2501" y="595"/>
                  </a:cubicBezTo>
                  <a:lnTo>
                    <a:pt x="2501" y="429"/>
                  </a:lnTo>
                  <a:cubicBezTo>
                    <a:pt x="2477" y="310"/>
                    <a:pt x="2429" y="238"/>
                    <a:pt x="2334" y="191"/>
                  </a:cubicBezTo>
                  <a:cubicBezTo>
                    <a:pt x="2001" y="72"/>
                    <a:pt x="1643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g3684db38b19_21_2032"/>
            <p:cNvSpPr/>
            <p:nvPr/>
          </p:nvSpPr>
          <p:spPr>
            <a:xfrm>
              <a:off x="2520281" y="3657339"/>
              <a:ext cx="19670" cy="19670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310" y="1"/>
                  </a:moveTo>
                  <a:cubicBezTo>
                    <a:pt x="144" y="1"/>
                    <a:pt x="1" y="144"/>
                    <a:pt x="1" y="311"/>
                  </a:cubicBezTo>
                  <a:cubicBezTo>
                    <a:pt x="1" y="477"/>
                    <a:pt x="144" y="596"/>
                    <a:pt x="310" y="596"/>
                  </a:cubicBezTo>
                  <a:cubicBezTo>
                    <a:pt x="477" y="596"/>
                    <a:pt x="596" y="477"/>
                    <a:pt x="596" y="311"/>
                  </a:cubicBezTo>
                  <a:cubicBezTo>
                    <a:pt x="596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g3684db38b19_21_2032"/>
            <p:cNvSpPr/>
            <p:nvPr/>
          </p:nvSpPr>
          <p:spPr>
            <a:xfrm>
              <a:off x="2314722" y="3453361"/>
              <a:ext cx="346838" cy="347596"/>
            </a:xfrm>
            <a:custGeom>
              <a:avLst/>
              <a:gdLst/>
              <a:ahLst/>
              <a:cxnLst/>
              <a:rect l="l" t="t" r="r" b="b"/>
              <a:pathLst>
                <a:path w="10527" h="10550" extrusionOk="0">
                  <a:moveTo>
                    <a:pt x="6216" y="596"/>
                  </a:moveTo>
                  <a:lnTo>
                    <a:pt x="6216" y="1310"/>
                  </a:lnTo>
                  <a:lnTo>
                    <a:pt x="4978" y="1310"/>
                  </a:lnTo>
                  <a:lnTo>
                    <a:pt x="4978" y="596"/>
                  </a:lnTo>
                  <a:close/>
                  <a:moveTo>
                    <a:pt x="8097" y="596"/>
                  </a:moveTo>
                  <a:lnTo>
                    <a:pt x="8097" y="1310"/>
                  </a:lnTo>
                  <a:lnTo>
                    <a:pt x="6835" y="1310"/>
                  </a:lnTo>
                  <a:lnTo>
                    <a:pt x="6835" y="596"/>
                  </a:lnTo>
                  <a:close/>
                  <a:moveTo>
                    <a:pt x="9931" y="596"/>
                  </a:moveTo>
                  <a:lnTo>
                    <a:pt x="9931" y="1310"/>
                  </a:lnTo>
                  <a:lnTo>
                    <a:pt x="8693" y="1310"/>
                  </a:lnTo>
                  <a:lnTo>
                    <a:pt x="8693" y="596"/>
                  </a:lnTo>
                  <a:close/>
                  <a:moveTo>
                    <a:pt x="4335" y="572"/>
                  </a:moveTo>
                  <a:lnTo>
                    <a:pt x="4382" y="1310"/>
                  </a:lnTo>
                  <a:cubicBezTo>
                    <a:pt x="4025" y="1358"/>
                    <a:pt x="3692" y="1429"/>
                    <a:pt x="3358" y="1596"/>
                  </a:cubicBezTo>
                  <a:lnTo>
                    <a:pt x="2953" y="881"/>
                  </a:lnTo>
                  <a:cubicBezTo>
                    <a:pt x="3382" y="691"/>
                    <a:pt x="3858" y="572"/>
                    <a:pt x="4335" y="572"/>
                  </a:cubicBezTo>
                  <a:close/>
                  <a:moveTo>
                    <a:pt x="2406" y="1167"/>
                  </a:moveTo>
                  <a:lnTo>
                    <a:pt x="2811" y="1882"/>
                  </a:lnTo>
                  <a:cubicBezTo>
                    <a:pt x="2549" y="2096"/>
                    <a:pt x="2310" y="2334"/>
                    <a:pt x="2120" y="2596"/>
                  </a:cubicBezTo>
                  <a:lnTo>
                    <a:pt x="1334" y="2144"/>
                  </a:lnTo>
                  <a:cubicBezTo>
                    <a:pt x="1644" y="1763"/>
                    <a:pt x="2001" y="1429"/>
                    <a:pt x="2406" y="1167"/>
                  </a:cubicBezTo>
                  <a:close/>
                  <a:moveTo>
                    <a:pt x="1024" y="2667"/>
                  </a:moveTo>
                  <a:lnTo>
                    <a:pt x="1810" y="3096"/>
                  </a:lnTo>
                  <a:cubicBezTo>
                    <a:pt x="1691" y="3430"/>
                    <a:pt x="1596" y="3763"/>
                    <a:pt x="1572" y="4096"/>
                  </a:cubicBezTo>
                  <a:lnTo>
                    <a:pt x="643" y="4096"/>
                  </a:lnTo>
                  <a:cubicBezTo>
                    <a:pt x="667" y="3572"/>
                    <a:pt x="834" y="3096"/>
                    <a:pt x="1024" y="2667"/>
                  </a:cubicBezTo>
                  <a:close/>
                  <a:moveTo>
                    <a:pt x="1572" y="4692"/>
                  </a:moveTo>
                  <a:lnTo>
                    <a:pt x="1572" y="4715"/>
                  </a:lnTo>
                  <a:cubicBezTo>
                    <a:pt x="1596" y="5049"/>
                    <a:pt x="1691" y="5358"/>
                    <a:pt x="1834" y="5668"/>
                  </a:cubicBezTo>
                  <a:lnTo>
                    <a:pt x="1072" y="6121"/>
                  </a:lnTo>
                  <a:cubicBezTo>
                    <a:pt x="858" y="5668"/>
                    <a:pt x="715" y="5192"/>
                    <a:pt x="667" y="4692"/>
                  </a:cubicBezTo>
                  <a:close/>
                  <a:moveTo>
                    <a:pt x="2144" y="6192"/>
                  </a:moveTo>
                  <a:cubicBezTo>
                    <a:pt x="2239" y="6382"/>
                    <a:pt x="2382" y="6525"/>
                    <a:pt x="2525" y="6644"/>
                  </a:cubicBezTo>
                  <a:cubicBezTo>
                    <a:pt x="2525" y="7073"/>
                    <a:pt x="2620" y="7454"/>
                    <a:pt x="2739" y="7811"/>
                  </a:cubicBezTo>
                  <a:cubicBezTo>
                    <a:pt x="2168" y="7549"/>
                    <a:pt x="1715" y="7121"/>
                    <a:pt x="1358" y="6644"/>
                  </a:cubicBezTo>
                  <a:lnTo>
                    <a:pt x="2144" y="6192"/>
                  </a:lnTo>
                  <a:close/>
                  <a:moveTo>
                    <a:pt x="6549" y="3096"/>
                  </a:moveTo>
                  <a:cubicBezTo>
                    <a:pt x="8431" y="3096"/>
                    <a:pt x="9931" y="4620"/>
                    <a:pt x="9931" y="6502"/>
                  </a:cubicBezTo>
                  <a:cubicBezTo>
                    <a:pt x="9931" y="8359"/>
                    <a:pt x="8407" y="9883"/>
                    <a:pt x="6549" y="9883"/>
                  </a:cubicBezTo>
                  <a:cubicBezTo>
                    <a:pt x="4668" y="9883"/>
                    <a:pt x="3144" y="8359"/>
                    <a:pt x="3144" y="6502"/>
                  </a:cubicBezTo>
                  <a:cubicBezTo>
                    <a:pt x="3144" y="4620"/>
                    <a:pt x="4668" y="3096"/>
                    <a:pt x="6549" y="3096"/>
                  </a:cubicBezTo>
                  <a:close/>
                  <a:moveTo>
                    <a:pt x="4430" y="0"/>
                  </a:moveTo>
                  <a:cubicBezTo>
                    <a:pt x="3239" y="0"/>
                    <a:pt x="2144" y="453"/>
                    <a:pt x="1310" y="1310"/>
                  </a:cubicBezTo>
                  <a:cubicBezTo>
                    <a:pt x="477" y="2144"/>
                    <a:pt x="0" y="3263"/>
                    <a:pt x="0" y="4454"/>
                  </a:cubicBezTo>
                  <a:cubicBezTo>
                    <a:pt x="0" y="5430"/>
                    <a:pt x="334" y="6382"/>
                    <a:pt x="929" y="7145"/>
                  </a:cubicBezTo>
                  <a:cubicBezTo>
                    <a:pt x="1477" y="7859"/>
                    <a:pt x="2263" y="8407"/>
                    <a:pt x="3120" y="8669"/>
                  </a:cubicBezTo>
                  <a:cubicBezTo>
                    <a:pt x="3835" y="9812"/>
                    <a:pt x="5097" y="10550"/>
                    <a:pt x="6502" y="10550"/>
                  </a:cubicBezTo>
                  <a:cubicBezTo>
                    <a:pt x="8716" y="10550"/>
                    <a:pt x="10526" y="8740"/>
                    <a:pt x="10526" y="6525"/>
                  </a:cubicBezTo>
                  <a:cubicBezTo>
                    <a:pt x="10526" y="4334"/>
                    <a:pt x="8716" y="2501"/>
                    <a:pt x="6502" y="2501"/>
                  </a:cubicBezTo>
                  <a:cubicBezTo>
                    <a:pt x="4549" y="2501"/>
                    <a:pt x="2906" y="3930"/>
                    <a:pt x="2549" y="5787"/>
                  </a:cubicBezTo>
                  <a:cubicBezTo>
                    <a:pt x="2287" y="5358"/>
                    <a:pt x="2144" y="4882"/>
                    <a:pt x="2144" y="4406"/>
                  </a:cubicBezTo>
                  <a:cubicBezTo>
                    <a:pt x="2168" y="3048"/>
                    <a:pt x="3263" y="1953"/>
                    <a:pt x="4644" y="1953"/>
                  </a:cubicBezTo>
                  <a:lnTo>
                    <a:pt x="10241" y="1953"/>
                  </a:lnTo>
                  <a:cubicBezTo>
                    <a:pt x="10407" y="1953"/>
                    <a:pt x="10526" y="1786"/>
                    <a:pt x="10526" y="1643"/>
                  </a:cubicBezTo>
                  <a:lnTo>
                    <a:pt x="10526" y="310"/>
                  </a:lnTo>
                  <a:cubicBezTo>
                    <a:pt x="10526" y="119"/>
                    <a:pt x="10384" y="0"/>
                    <a:pt x="10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3684db38b19_21_2056"/>
          <p:cNvSpPr txBox="1"/>
          <p:nvPr/>
        </p:nvSpPr>
        <p:spPr>
          <a:xfrm>
            <a:off x="2581325" y="1329800"/>
            <a:ext cx="39306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F1@5</a:t>
            </a:r>
            <a:endParaRPr sz="1500" b="1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4" name="Google Shape;844;g3684db38b19_21_2056"/>
          <p:cNvSpPr txBox="1">
            <a:spLocks noGrp="1"/>
          </p:cNvSpPr>
          <p:nvPr>
            <p:ph type="title"/>
          </p:nvPr>
        </p:nvSpPr>
        <p:spPr>
          <a:xfrm>
            <a:off x="613550" y="734700"/>
            <a:ext cx="834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/>
              <a:t>INTERPRETAZIONE DEI GRAFICI</a:t>
            </a:r>
            <a:endParaRPr sz="3200"/>
          </a:p>
        </p:txBody>
      </p:sp>
      <p:sp>
        <p:nvSpPr>
          <p:cNvPr id="845" name="Google Shape;845;g3684db38b19_21_2056"/>
          <p:cNvSpPr txBox="1"/>
          <p:nvPr/>
        </p:nvSpPr>
        <p:spPr>
          <a:xfrm>
            <a:off x="968931" y="4592350"/>
            <a:ext cx="36174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TABELLA DEI PARAMETRI:</a:t>
            </a:r>
            <a:endParaRPr sz="12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46" name="Google Shape;846;g3684db38b19_21_20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2200" y="1695300"/>
            <a:ext cx="3879597" cy="25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g3684db38b19_21_2056">
            <a:hlinkClick r:id="rId4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8" name="Google Shape;848;g3684db38b19_21_2056"/>
          <p:cNvGrpSpPr/>
          <p:nvPr/>
        </p:nvGrpSpPr>
        <p:grpSpPr>
          <a:xfrm>
            <a:off x="613559" y="316300"/>
            <a:ext cx="6392457" cy="315300"/>
            <a:chOff x="613559" y="316300"/>
            <a:chExt cx="6392457" cy="315300"/>
          </a:xfrm>
        </p:grpSpPr>
        <p:sp>
          <p:nvSpPr>
            <p:cNvPr id="849" name="Google Shape;849;g3684db38b19_21_2056">
              <a:hlinkClick r:id="rId5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0" name="Google Shape;850;g3684db38b19_21_2056">
              <a:hlinkClick r:id="rId6" action="ppaction://hlinksldjump"/>
            </p:cNvPr>
            <p:cNvSpPr txBox="1"/>
            <p:nvPr/>
          </p:nvSpPr>
          <p:spPr>
            <a:xfrm>
              <a:off x="1568961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1" name="Google Shape;851;g3684db38b19_21_2056">
              <a:hlinkClick r:id="rId7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Whoosh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2" name="Google Shape;852;g3684db38b19_21_2056">
              <a:hlinkClick r:id="rId8" action="ppaction://hlinksldjump"/>
            </p:cNvPr>
            <p:cNvSpPr txBox="1"/>
            <p:nvPr/>
          </p:nvSpPr>
          <p:spPr>
            <a:xfrm>
              <a:off x="3699502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PyLucene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3" name="Google Shape;853;g3684db38b19_21_2056">
              <a:hlinkClick r:id="rId9" action="ppaction://hlinksldjump"/>
            </p:cNvPr>
            <p:cNvSpPr txBox="1"/>
            <p:nvPr/>
          </p:nvSpPr>
          <p:spPr>
            <a:xfrm>
              <a:off x="5925716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sng" strike="noStrike" cap="none">
                  <a:solidFill>
                    <a:srgbClr val="7B9DCE"/>
                  </a:solidFill>
                  <a:latin typeface="Roboto"/>
                  <a:ea typeface="Roboto"/>
                  <a:cs typeface="Roboto"/>
                  <a:sym typeface="Roboto"/>
                </a:rPr>
                <a:t>Benchmark</a:t>
              </a:r>
              <a:endParaRPr sz="1300" b="0" i="0" u="sng" strike="noStrike" cap="none">
                <a:solidFill>
                  <a:srgbClr val="7B9DC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54" name="Google Shape;854;g3684db38b19_21_2056">
            <a:hlinkClick r:id="rId9" action="ppaction://hlinksldjump"/>
          </p:cNvPr>
          <p:cNvSpPr txBox="1"/>
          <p:nvPr/>
        </p:nvSpPr>
        <p:spPr>
          <a:xfrm>
            <a:off x="4848142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sz="1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55" name="Google Shape;855;g3684db38b19_21_2056"/>
          <p:cNvGrpSpPr/>
          <p:nvPr/>
        </p:nvGrpSpPr>
        <p:grpSpPr>
          <a:xfrm>
            <a:off x="3141393" y="4430800"/>
            <a:ext cx="5033676" cy="522000"/>
            <a:chOff x="2389475" y="4430800"/>
            <a:chExt cx="5033676" cy="522000"/>
          </a:xfrm>
        </p:grpSpPr>
        <p:pic>
          <p:nvPicPr>
            <p:cNvPr id="856" name="Google Shape;856;g3684db38b19_21_2056"/>
            <p:cNvPicPr preferRelativeResize="0"/>
            <p:nvPr/>
          </p:nvPicPr>
          <p:blipFill rotWithShape="1">
            <a:blip r:embed="rId10">
              <a:alphaModFix/>
            </a:blip>
            <a:srcRect r="16464" b="20835"/>
            <a:stretch/>
          </p:blipFill>
          <p:spPr>
            <a:xfrm>
              <a:off x="2389475" y="4430800"/>
              <a:ext cx="5033675" cy="52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7" name="Google Shape;857;g3684db38b19_21_2056"/>
            <p:cNvPicPr preferRelativeResize="0"/>
            <p:nvPr/>
          </p:nvPicPr>
          <p:blipFill rotWithShape="1">
            <a:blip r:embed="rId10">
              <a:alphaModFix/>
            </a:blip>
            <a:srcRect l="81552" b="74006"/>
            <a:stretch/>
          </p:blipFill>
          <p:spPr>
            <a:xfrm>
              <a:off x="6311475" y="4430800"/>
              <a:ext cx="1111676" cy="171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8" name="Google Shape;858;g3684db38b19_21_2056"/>
          <p:cNvGrpSpPr/>
          <p:nvPr/>
        </p:nvGrpSpPr>
        <p:grpSpPr>
          <a:xfrm>
            <a:off x="5999187" y="847246"/>
            <a:ext cx="346838" cy="347596"/>
            <a:chOff x="2314722" y="3453361"/>
            <a:chExt cx="346838" cy="347596"/>
          </a:xfrm>
        </p:grpSpPr>
        <p:sp>
          <p:nvSpPr>
            <p:cNvPr id="859" name="Google Shape;859;g3684db38b19_21_2056"/>
            <p:cNvSpPr/>
            <p:nvPr/>
          </p:nvSpPr>
          <p:spPr>
            <a:xfrm>
              <a:off x="2559521" y="3628312"/>
              <a:ext cx="61249" cy="80062"/>
            </a:xfrm>
            <a:custGeom>
              <a:avLst/>
              <a:gdLst/>
              <a:ahLst/>
              <a:cxnLst/>
              <a:rect l="l" t="t" r="r" b="b"/>
              <a:pathLst>
                <a:path w="1859" h="2430" extrusionOk="0">
                  <a:moveTo>
                    <a:pt x="1167" y="596"/>
                  </a:moveTo>
                  <a:cubicBezTo>
                    <a:pt x="1239" y="811"/>
                    <a:pt x="1263" y="1001"/>
                    <a:pt x="1263" y="1215"/>
                  </a:cubicBezTo>
                  <a:cubicBezTo>
                    <a:pt x="1263" y="1430"/>
                    <a:pt x="1239" y="1644"/>
                    <a:pt x="1167" y="1835"/>
                  </a:cubicBezTo>
                  <a:cubicBezTo>
                    <a:pt x="882" y="1811"/>
                    <a:pt x="644" y="1549"/>
                    <a:pt x="644" y="1215"/>
                  </a:cubicBezTo>
                  <a:cubicBezTo>
                    <a:pt x="644" y="882"/>
                    <a:pt x="882" y="620"/>
                    <a:pt x="1167" y="596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49"/>
                    <a:pt x="1" y="1239"/>
                  </a:cubicBezTo>
                  <a:cubicBezTo>
                    <a:pt x="1" y="1930"/>
                    <a:pt x="572" y="2430"/>
                    <a:pt x="1263" y="2430"/>
                  </a:cubicBezTo>
                  <a:lnTo>
                    <a:pt x="1406" y="2430"/>
                  </a:lnTo>
                  <a:cubicBezTo>
                    <a:pt x="1525" y="2406"/>
                    <a:pt x="1620" y="2358"/>
                    <a:pt x="1644" y="2263"/>
                  </a:cubicBezTo>
                  <a:cubicBezTo>
                    <a:pt x="1763" y="1930"/>
                    <a:pt x="1858" y="1573"/>
                    <a:pt x="1858" y="1215"/>
                  </a:cubicBezTo>
                  <a:cubicBezTo>
                    <a:pt x="1858" y="858"/>
                    <a:pt x="1787" y="525"/>
                    <a:pt x="1644" y="168"/>
                  </a:cubicBezTo>
                  <a:cubicBezTo>
                    <a:pt x="1620" y="72"/>
                    <a:pt x="1525" y="1"/>
                    <a:pt x="1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g3684db38b19_21_2056"/>
            <p:cNvSpPr/>
            <p:nvPr/>
          </p:nvSpPr>
          <p:spPr>
            <a:xfrm>
              <a:off x="2437912" y="3625182"/>
              <a:ext cx="61216" cy="82435"/>
            </a:xfrm>
            <a:custGeom>
              <a:avLst/>
              <a:gdLst/>
              <a:ahLst/>
              <a:cxnLst/>
              <a:rect l="l" t="t" r="r" b="b"/>
              <a:pathLst>
                <a:path w="1858" h="2502" extrusionOk="0">
                  <a:moveTo>
                    <a:pt x="715" y="691"/>
                  </a:moveTo>
                  <a:cubicBezTo>
                    <a:pt x="1024" y="715"/>
                    <a:pt x="1262" y="977"/>
                    <a:pt x="1262" y="1310"/>
                  </a:cubicBezTo>
                  <a:cubicBezTo>
                    <a:pt x="1262" y="1620"/>
                    <a:pt x="1024" y="1882"/>
                    <a:pt x="715" y="1930"/>
                  </a:cubicBezTo>
                  <a:cubicBezTo>
                    <a:pt x="667" y="1739"/>
                    <a:pt x="643" y="1525"/>
                    <a:pt x="643" y="1310"/>
                  </a:cubicBezTo>
                  <a:cubicBezTo>
                    <a:pt x="643" y="1096"/>
                    <a:pt x="667" y="858"/>
                    <a:pt x="715" y="691"/>
                  </a:cubicBezTo>
                  <a:close/>
                  <a:moveTo>
                    <a:pt x="453" y="1"/>
                  </a:moveTo>
                  <a:cubicBezTo>
                    <a:pt x="334" y="24"/>
                    <a:pt x="238" y="96"/>
                    <a:pt x="215" y="191"/>
                  </a:cubicBezTo>
                  <a:cubicBezTo>
                    <a:pt x="96" y="501"/>
                    <a:pt x="0" y="858"/>
                    <a:pt x="0" y="1215"/>
                  </a:cubicBezTo>
                  <a:cubicBezTo>
                    <a:pt x="0" y="1572"/>
                    <a:pt x="72" y="1906"/>
                    <a:pt x="215" y="2263"/>
                  </a:cubicBezTo>
                  <a:cubicBezTo>
                    <a:pt x="238" y="2406"/>
                    <a:pt x="334" y="2501"/>
                    <a:pt x="453" y="2501"/>
                  </a:cubicBezTo>
                  <a:lnTo>
                    <a:pt x="596" y="2501"/>
                  </a:lnTo>
                  <a:cubicBezTo>
                    <a:pt x="1286" y="2501"/>
                    <a:pt x="1858" y="1930"/>
                    <a:pt x="1858" y="1263"/>
                  </a:cubicBezTo>
                  <a:cubicBezTo>
                    <a:pt x="1858" y="572"/>
                    <a:pt x="1286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g3684db38b19_21_2056"/>
            <p:cNvSpPr/>
            <p:nvPr/>
          </p:nvSpPr>
          <p:spPr>
            <a:xfrm>
              <a:off x="2488915" y="3698161"/>
              <a:ext cx="81611" cy="60459"/>
            </a:xfrm>
            <a:custGeom>
              <a:avLst/>
              <a:gdLst/>
              <a:ahLst/>
              <a:cxnLst/>
              <a:rect l="l" t="t" r="r" b="b"/>
              <a:pathLst>
                <a:path w="2477" h="1835" extrusionOk="0">
                  <a:moveTo>
                    <a:pt x="1262" y="619"/>
                  </a:moveTo>
                  <a:cubicBezTo>
                    <a:pt x="1548" y="619"/>
                    <a:pt x="1834" y="858"/>
                    <a:pt x="1882" y="1143"/>
                  </a:cubicBezTo>
                  <a:cubicBezTo>
                    <a:pt x="1643" y="1215"/>
                    <a:pt x="1477" y="1239"/>
                    <a:pt x="1262" y="1239"/>
                  </a:cubicBezTo>
                  <a:cubicBezTo>
                    <a:pt x="1048" y="1239"/>
                    <a:pt x="834" y="1215"/>
                    <a:pt x="643" y="1143"/>
                  </a:cubicBezTo>
                  <a:cubicBezTo>
                    <a:pt x="667" y="858"/>
                    <a:pt x="929" y="619"/>
                    <a:pt x="1262" y="619"/>
                  </a:cubicBezTo>
                  <a:close/>
                  <a:moveTo>
                    <a:pt x="1262" y="0"/>
                  </a:moveTo>
                  <a:cubicBezTo>
                    <a:pt x="572" y="0"/>
                    <a:pt x="0" y="548"/>
                    <a:pt x="0" y="1239"/>
                  </a:cubicBezTo>
                  <a:lnTo>
                    <a:pt x="0" y="1382"/>
                  </a:lnTo>
                  <a:cubicBezTo>
                    <a:pt x="48" y="1501"/>
                    <a:pt x="95" y="1596"/>
                    <a:pt x="191" y="1620"/>
                  </a:cubicBezTo>
                  <a:cubicBezTo>
                    <a:pt x="524" y="1739"/>
                    <a:pt x="881" y="1834"/>
                    <a:pt x="1239" y="1834"/>
                  </a:cubicBezTo>
                  <a:cubicBezTo>
                    <a:pt x="1596" y="1834"/>
                    <a:pt x="1905" y="1786"/>
                    <a:pt x="2263" y="1620"/>
                  </a:cubicBezTo>
                  <a:cubicBezTo>
                    <a:pt x="2358" y="1596"/>
                    <a:pt x="2453" y="1501"/>
                    <a:pt x="2453" y="1382"/>
                  </a:cubicBezTo>
                  <a:lnTo>
                    <a:pt x="2453" y="1239"/>
                  </a:lnTo>
                  <a:cubicBezTo>
                    <a:pt x="2477" y="548"/>
                    <a:pt x="1905" y="0"/>
                    <a:pt x="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g3684db38b19_21_2056"/>
            <p:cNvSpPr/>
            <p:nvPr/>
          </p:nvSpPr>
          <p:spPr>
            <a:xfrm>
              <a:off x="2488915" y="3576552"/>
              <a:ext cx="82402" cy="60426"/>
            </a:xfrm>
            <a:custGeom>
              <a:avLst/>
              <a:gdLst/>
              <a:ahLst/>
              <a:cxnLst/>
              <a:rect l="l" t="t" r="r" b="b"/>
              <a:pathLst>
                <a:path w="2501" h="1834" extrusionOk="0">
                  <a:moveTo>
                    <a:pt x="1262" y="619"/>
                  </a:moveTo>
                  <a:cubicBezTo>
                    <a:pt x="1477" y="619"/>
                    <a:pt x="1667" y="643"/>
                    <a:pt x="1882" y="715"/>
                  </a:cubicBezTo>
                  <a:cubicBezTo>
                    <a:pt x="1858" y="1000"/>
                    <a:pt x="1596" y="1238"/>
                    <a:pt x="1262" y="1238"/>
                  </a:cubicBezTo>
                  <a:cubicBezTo>
                    <a:pt x="953" y="1238"/>
                    <a:pt x="691" y="1000"/>
                    <a:pt x="643" y="715"/>
                  </a:cubicBezTo>
                  <a:cubicBezTo>
                    <a:pt x="834" y="643"/>
                    <a:pt x="1048" y="619"/>
                    <a:pt x="1262" y="619"/>
                  </a:cubicBezTo>
                  <a:close/>
                  <a:moveTo>
                    <a:pt x="1286" y="0"/>
                  </a:moveTo>
                  <a:cubicBezTo>
                    <a:pt x="929" y="0"/>
                    <a:pt x="596" y="48"/>
                    <a:pt x="238" y="191"/>
                  </a:cubicBezTo>
                  <a:cubicBezTo>
                    <a:pt x="143" y="238"/>
                    <a:pt x="72" y="310"/>
                    <a:pt x="72" y="429"/>
                  </a:cubicBezTo>
                  <a:lnTo>
                    <a:pt x="72" y="595"/>
                  </a:lnTo>
                  <a:cubicBezTo>
                    <a:pt x="0" y="1310"/>
                    <a:pt x="572" y="1834"/>
                    <a:pt x="1262" y="1834"/>
                  </a:cubicBezTo>
                  <a:cubicBezTo>
                    <a:pt x="1953" y="1834"/>
                    <a:pt x="2501" y="1262"/>
                    <a:pt x="2501" y="595"/>
                  </a:cubicBezTo>
                  <a:lnTo>
                    <a:pt x="2501" y="429"/>
                  </a:lnTo>
                  <a:cubicBezTo>
                    <a:pt x="2477" y="310"/>
                    <a:pt x="2429" y="238"/>
                    <a:pt x="2334" y="191"/>
                  </a:cubicBezTo>
                  <a:cubicBezTo>
                    <a:pt x="2001" y="72"/>
                    <a:pt x="1643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g3684db38b19_21_2056"/>
            <p:cNvSpPr/>
            <p:nvPr/>
          </p:nvSpPr>
          <p:spPr>
            <a:xfrm>
              <a:off x="2520281" y="3657339"/>
              <a:ext cx="19670" cy="19670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310" y="1"/>
                  </a:moveTo>
                  <a:cubicBezTo>
                    <a:pt x="144" y="1"/>
                    <a:pt x="1" y="144"/>
                    <a:pt x="1" y="311"/>
                  </a:cubicBezTo>
                  <a:cubicBezTo>
                    <a:pt x="1" y="477"/>
                    <a:pt x="144" y="596"/>
                    <a:pt x="310" y="596"/>
                  </a:cubicBezTo>
                  <a:cubicBezTo>
                    <a:pt x="477" y="596"/>
                    <a:pt x="596" y="477"/>
                    <a:pt x="596" y="311"/>
                  </a:cubicBezTo>
                  <a:cubicBezTo>
                    <a:pt x="596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g3684db38b19_21_2056"/>
            <p:cNvSpPr/>
            <p:nvPr/>
          </p:nvSpPr>
          <p:spPr>
            <a:xfrm>
              <a:off x="2314722" y="3453361"/>
              <a:ext cx="346838" cy="347596"/>
            </a:xfrm>
            <a:custGeom>
              <a:avLst/>
              <a:gdLst/>
              <a:ahLst/>
              <a:cxnLst/>
              <a:rect l="l" t="t" r="r" b="b"/>
              <a:pathLst>
                <a:path w="10527" h="10550" extrusionOk="0">
                  <a:moveTo>
                    <a:pt x="6216" y="596"/>
                  </a:moveTo>
                  <a:lnTo>
                    <a:pt x="6216" y="1310"/>
                  </a:lnTo>
                  <a:lnTo>
                    <a:pt x="4978" y="1310"/>
                  </a:lnTo>
                  <a:lnTo>
                    <a:pt x="4978" y="596"/>
                  </a:lnTo>
                  <a:close/>
                  <a:moveTo>
                    <a:pt x="8097" y="596"/>
                  </a:moveTo>
                  <a:lnTo>
                    <a:pt x="8097" y="1310"/>
                  </a:lnTo>
                  <a:lnTo>
                    <a:pt x="6835" y="1310"/>
                  </a:lnTo>
                  <a:lnTo>
                    <a:pt x="6835" y="596"/>
                  </a:lnTo>
                  <a:close/>
                  <a:moveTo>
                    <a:pt x="9931" y="596"/>
                  </a:moveTo>
                  <a:lnTo>
                    <a:pt x="9931" y="1310"/>
                  </a:lnTo>
                  <a:lnTo>
                    <a:pt x="8693" y="1310"/>
                  </a:lnTo>
                  <a:lnTo>
                    <a:pt x="8693" y="596"/>
                  </a:lnTo>
                  <a:close/>
                  <a:moveTo>
                    <a:pt x="4335" y="572"/>
                  </a:moveTo>
                  <a:lnTo>
                    <a:pt x="4382" y="1310"/>
                  </a:lnTo>
                  <a:cubicBezTo>
                    <a:pt x="4025" y="1358"/>
                    <a:pt x="3692" y="1429"/>
                    <a:pt x="3358" y="1596"/>
                  </a:cubicBezTo>
                  <a:lnTo>
                    <a:pt x="2953" y="881"/>
                  </a:lnTo>
                  <a:cubicBezTo>
                    <a:pt x="3382" y="691"/>
                    <a:pt x="3858" y="572"/>
                    <a:pt x="4335" y="572"/>
                  </a:cubicBezTo>
                  <a:close/>
                  <a:moveTo>
                    <a:pt x="2406" y="1167"/>
                  </a:moveTo>
                  <a:lnTo>
                    <a:pt x="2811" y="1882"/>
                  </a:lnTo>
                  <a:cubicBezTo>
                    <a:pt x="2549" y="2096"/>
                    <a:pt x="2310" y="2334"/>
                    <a:pt x="2120" y="2596"/>
                  </a:cubicBezTo>
                  <a:lnTo>
                    <a:pt x="1334" y="2144"/>
                  </a:lnTo>
                  <a:cubicBezTo>
                    <a:pt x="1644" y="1763"/>
                    <a:pt x="2001" y="1429"/>
                    <a:pt x="2406" y="1167"/>
                  </a:cubicBezTo>
                  <a:close/>
                  <a:moveTo>
                    <a:pt x="1024" y="2667"/>
                  </a:moveTo>
                  <a:lnTo>
                    <a:pt x="1810" y="3096"/>
                  </a:lnTo>
                  <a:cubicBezTo>
                    <a:pt x="1691" y="3430"/>
                    <a:pt x="1596" y="3763"/>
                    <a:pt x="1572" y="4096"/>
                  </a:cubicBezTo>
                  <a:lnTo>
                    <a:pt x="643" y="4096"/>
                  </a:lnTo>
                  <a:cubicBezTo>
                    <a:pt x="667" y="3572"/>
                    <a:pt x="834" y="3096"/>
                    <a:pt x="1024" y="2667"/>
                  </a:cubicBezTo>
                  <a:close/>
                  <a:moveTo>
                    <a:pt x="1572" y="4692"/>
                  </a:moveTo>
                  <a:lnTo>
                    <a:pt x="1572" y="4715"/>
                  </a:lnTo>
                  <a:cubicBezTo>
                    <a:pt x="1596" y="5049"/>
                    <a:pt x="1691" y="5358"/>
                    <a:pt x="1834" y="5668"/>
                  </a:cubicBezTo>
                  <a:lnTo>
                    <a:pt x="1072" y="6121"/>
                  </a:lnTo>
                  <a:cubicBezTo>
                    <a:pt x="858" y="5668"/>
                    <a:pt x="715" y="5192"/>
                    <a:pt x="667" y="4692"/>
                  </a:cubicBezTo>
                  <a:close/>
                  <a:moveTo>
                    <a:pt x="2144" y="6192"/>
                  </a:moveTo>
                  <a:cubicBezTo>
                    <a:pt x="2239" y="6382"/>
                    <a:pt x="2382" y="6525"/>
                    <a:pt x="2525" y="6644"/>
                  </a:cubicBezTo>
                  <a:cubicBezTo>
                    <a:pt x="2525" y="7073"/>
                    <a:pt x="2620" y="7454"/>
                    <a:pt x="2739" y="7811"/>
                  </a:cubicBezTo>
                  <a:cubicBezTo>
                    <a:pt x="2168" y="7549"/>
                    <a:pt x="1715" y="7121"/>
                    <a:pt x="1358" y="6644"/>
                  </a:cubicBezTo>
                  <a:lnTo>
                    <a:pt x="2144" y="6192"/>
                  </a:lnTo>
                  <a:close/>
                  <a:moveTo>
                    <a:pt x="6549" y="3096"/>
                  </a:moveTo>
                  <a:cubicBezTo>
                    <a:pt x="8431" y="3096"/>
                    <a:pt x="9931" y="4620"/>
                    <a:pt x="9931" y="6502"/>
                  </a:cubicBezTo>
                  <a:cubicBezTo>
                    <a:pt x="9931" y="8359"/>
                    <a:pt x="8407" y="9883"/>
                    <a:pt x="6549" y="9883"/>
                  </a:cubicBezTo>
                  <a:cubicBezTo>
                    <a:pt x="4668" y="9883"/>
                    <a:pt x="3144" y="8359"/>
                    <a:pt x="3144" y="6502"/>
                  </a:cubicBezTo>
                  <a:cubicBezTo>
                    <a:pt x="3144" y="4620"/>
                    <a:pt x="4668" y="3096"/>
                    <a:pt x="6549" y="3096"/>
                  </a:cubicBezTo>
                  <a:close/>
                  <a:moveTo>
                    <a:pt x="4430" y="0"/>
                  </a:moveTo>
                  <a:cubicBezTo>
                    <a:pt x="3239" y="0"/>
                    <a:pt x="2144" y="453"/>
                    <a:pt x="1310" y="1310"/>
                  </a:cubicBezTo>
                  <a:cubicBezTo>
                    <a:pt x="477" y="2144"/>
                    <a:pt x="0" y="3263"/>
                    <a:pt x="0" y="4454"/>
                  </a:cubicBezTo>
                  <a:cubicBezTo>
                    <a:pt x="0" y="5430"/>
                    <a:pt x="334" y="6382"/>
                    <a:pt x="929" y="7145"/>
                  </a:cubicBezTo>
                  <a:cubicBezTo>
                    <a:pt x="1477" y="7859"/>
                    <a:pt x="2263" y="8407"/>
                    <a:pt x="3120" y="8669"/>
                  </a:cubicBezTo>
                  <a:cubicBezTo>
                    <a:pt x="3835" y="9812"/>
                    <a:pt x="5097" y="10550"/>
                    <a:pt x="6502" y="10550"/>
                  </a:cubicBezTo>
                  <a:cubicBezTo>
                    <a:pt x="8716" y="10550"/>
                    <a:pt x="10526" y="8740"/>
                    <a:pt x="10526" y="6525"/>
                  </a:cubicBezTo>
                  <a:cubicBezTo>
                    <a:pt x="10526" y="4334"/>
                    <a:pt x="8716" y="2501"/>
                    <a:pt x="6502" y="2501"/>
                  </a:cubicBezTo>
                  <a:cubicBezTo>
                    <a:pt x="4549" y="2501"/>
                    <a:pt x="2906" y="3930"/>
                    <a:pt x="2549" y="5787"/>
                  </a:cubicBezTo>
                  <a:cubicBezTo>
                    <a:pt x="2287" y="5358"/>
                    <a:pt x="2144" y="4882"/>
                    <a:pt x="2144" y="4406"/>
                  </a:cubicBezTo>
                  <a:cubicBezTo>
                    <a:pt x="2168" y="3048"/>
                    <a:pt x="3263" y="1953"/>
                    <a:pt x="4644" y="1953"/>
                  </a:cubicBezTo>
                  <a:lnTo>
                    <a:pt x="10241" y="1953"/>
                  </a:lnTo>
                  <a:cubicBezTo>
                    <a:pt x="10407" y="1953"/>
                    <a:pt x="10526" y="1786"/>
                    <a:pt x="10526" y="1643"/>
                  </a:cubicBezTo>
                  <a:lnTo>
                    <a:pt x="10526" y="310"/>
                  </a:lnTo>
                  <a:cubicBezTo>
                    <a:pt x="10526" y="119"/>
                    <a:pt x="10384" y="0"/>
                    <a:pt x="10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3684db38b19_21_2077"/>
          <p:cNvSpPr txBox="1">
            <a:spLocks noGrp="1"/>
          </p:cNvSpPr>
          <p:nvPr>
            <p:ph type="title"/>
          </p:nvPr>
        </p:nvSpPr>
        <p:spPr>
          <a:xfrm>
            <a:off x="613550" y="734700"/>
            <a:ext cx="834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/>
              <a:t>INTERPRETAZIONE DEI GRAFICI</a:t>
            </a:r>
            <a:endParaRPr sz="3200"/>
          </a:p>
        </p:txBody>
      </p:sp>
      <p:sp>
        <p:nvSpPr>
          <p:cNvPr id="870" name="Google Shape;870;g3684db38b19_21_2077"/>
          <p:cNvSpPr txBox="1"/>
          <p:nvPr/>
        </p:nvSpPr>
        <p:spPr>
          <a:xfrm>
            <a:off x="968931" y="4592350"/>
            <a:ext cx="36174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TABELLA DEI PARAMETRI:</a:t>
            </a:r>
            <a:endParaRPr sz="12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1" name="Google Shape;871;g3684db38b19_21_2077"/>
          <p:cNvSpPr txBox="1"/>
          <p:nvPr/>
        </p:nvSpPr>
        <p:spPr>
          <a:xfrm>
            <a:off x="4848145" y="1329800"/>
            <a:ext cx="40101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MAP (MEAN </a:t>
            </a:r>
            <a:r>
              <a:rPr lang="en" sz="15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AVERAGE PRECISION)</a:t>
            </a:r>
            <a:endParaRPr sz="1500" b="1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2" name="Google Shape;872;g3684db38b19_21_2077"/>
          <p:cNvSpPr/>
          <p:nvPr/>
        </p:nvSpPr>
        <p:spPr>
          <a:xfrm>
            <a:off x="219125" y="1706300"/>
            <a:ext cx="4587000" cy="260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3" name="Google Shape;873;g3684db38b19_21_2077" title="outpu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119" y="1809712"/>
            <a:ext cx="4578074" cy="227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g3684db38b19_21_2077"/>
          <p:cNvPicPr preferRelativeResize="0"/>
          <p:nvPr/>
        </p:nvPicPr>
        <p:blipFill rotWithShape="1">
          <a:blip r:embed="rId4">
            <a:alphaModFix/>
          </a:blip>
          <a:srcRect l="1240" t="-3760" r="-1239" b="3760"/>
          <a:stretch/>
        </p:blipFill>
        <p:spPr>
          <a:xfrm>
            <a:off x="4838581" y="1616600"/>
            <a:ext cx="4086300" cy="2699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5" name="Google Shape;875;g3684db38b19_21_2077"/>
          <p:cNvGrpSpPr/>
          <p:nvPr/>
        </p:nvGrpSpPr>
        <p:grpSpPr>
          <a:xfrm>
            <a:off x="5999187" y="847246"/>
            <a:ext cx="346838" cy="347596"/>
            <a:chOff x="2314722" y="3453361"/>
            <a:chExt cx="346838" cy="347596"/>
          </a:xfrm>
        </p:grpSpPr>
        <p:sp>
          <p:nvSpPr>
            <p:cNvPr id="876" name="Google Shape;876;g3684db38b19_21_2077"/>
            <p:cNvSpPr/>
            <p:nvPr/>
          </p:nvSpPr>
          <p:spPr>
            <a:xfrm>
              <a:off x="2559521" y="3628312"/>
              <a:ext cx="61249" cy="80062"/>
            </a:xfrm>
            <a:custGeom>
              <a:avLst/>
              <a:gdLst/>
              <a:ahLst/>
              <a:cxnLst/>
              <a:rect l="l" t="t" r="r" b="b"/>
              <a:pathLst>
                <a:path w="1859" h="2430" extrusionOk="0">
                  <a:moveTo>
                    <a:pt x="1167" y="596"/>
                  </a:moveTo>
                  <a:cubicBezTo>
                    <a:pt x="1239" y="811"/>
                    <a:pt x="1263" y="1001"/>
                    <a:pt x="1263" y="1215"/>
                  </a:cubicBezTo>
                  <a:cubicBezTo>
                    <a:pt x="1263" y="1430"/>
                    <a:pt x="1239" y="1644"/>
                    <a:pt x="1167" y="1835"/>
                  </a:cubicBezTo>
                  <a:cubicBezTo>
                    <a:pt x="882" y="1811"/>
                    <a:pt x="644" y="1549"/>
                    <a:pt x="644" y="1215"/>
                  </a:cubicBezTo>
                  <a:cubicBezTo>
                    <a:pt x="644" y="882"/>
                    <a:pt x="882" y="620"/>
                    <a:pt x="1167" y="596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49"/>
                    <a:pt x="1" y="1239"/>
                  </a:cubicBezTo>
                  <a:cubicBezTo>
                    <a:pt x="1" y="1930"/>
                    <a:pt x="572" y="2430"/>
                    <a:pt x="1263" y="2430"/>
                  </a:cubicBezTo>
                  <a:lnTo>
                    <a:pt x="1406" y="2430"/>
                  </a:lnTo>
                  <a:cubicBezTo>
                    <a:pt x="1525" y="2406"/>
                    <a:pt x="1620" y="2358"/>
                    <a:pt x="1644" y="2263"/>
                  </a:cubicBezTo>
                  <a:cubicBezTo>
                    <a:pt x="1763" y="1930"/>
                    <a:pt x="1858" y="1573"/>
                    <a:pt x="1858" y="1215"/>
                  </a:cubicBezTo>
                  <a:cubicBezTo>
                    <a:pt x="1858" y="858"/>
                    <a:pt x="1787" y="525"/>
                    <a:pt x="1644" y="168"/>
                  </a:cubicBezTo>
                  <a:cubicBezTo>
                    <a:pt x="1620" y="72"/>
                    <a:pt x="1525" y="1"/>
                    <a:pt x="1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g3684db38b19_21_2077"/>
            <p:cNvSpPr/>
            <p:nvPr/>
          </p:nvSpPr>
          <p:spPr>
            <a:xfrm>
              <a:off x="2437912" y="3625182"/>
              <a:ext cx="61216" cy="82435"/>
            </a:xfrm>
            <a:custGeom>
              <a:avLst/>
              <a:gdLst/>
              <a:ahLst/>
              <a:cxnLst/>
              <a:rect l="l" t="t" r="r" b="b"/>
              <a:pathLst>
                <a:path w="1858" h="2502" extrusionOk="0">
                  <a:moveTo>
                    <a:pt x="715" y="691"/>
                  </a:moveTo>
                  <a:cubicBezTo>
                    <a:pt x="1024" y="715"/>
                    <a:pt x="1262" y="977"/>
                    <a:pt x="1262" y="1310"/>
                  </a:cubicBezTo>
                  <a:cubicBezTo>
                    <a:pt x="1262" y="1620"/>
                    <a:pt x="1024" y="1882"/>
                    <a:pt x="715" y="1930"/>
                  </a:cubicBezTo>
                  <a:cubicBezTo>
                    <a:pt x="667" y="1739"/>
                    <a:pt x="643" y="1525"/>
                    <a:pt x="643" y="1310"/>
                  </a:cubicBezTo>
                  <a:cubicBezTo>
                    <a:pt x="643" y="1096"/>
                    <a:pt x="667" y="858"/>
                    <a:pt x="715" y="691"/>
                  </a:cubicBezTo>
                  <a:close/>
                  <a:moveTo>
                    <a:pt x="453" y="1"/>
                  </a:moveTo>
                  <a:cubicBezTo>
                    <a:pt x="334" y="24"/>
                    <a:pt x="238" y="96"/>
                    <a:pt x="215" y="191"/>
                  </a:cubicBezTo>
                  <a:cubicBezTo>
                    <a:pt x="96" y="501"/>
                    <a:pt x="0" y="858"/>
                    <a:pt x="0" y="1215"/>
                  </a:cubicBezTo>
                  <a:cubicBezTo>
                    <a:pt x="0" y="1572"/>
                    <a:pt x="72" y="1906"/>
                    <a:pt x="215" y="2263"/>
                  </a:cubicBezTo>
                  <a:cubicBezTo>
                    <a:pt x="238" y="2406"/>
                    <a:pt x="334" y="2501"/>
                    <a:pt x="453" y="2501"/>
                  </a:cubicBezTo>
                  <a:lnTo>
                    <a:pt x="596" y="2501"/>
                  </a:lnTo>
                  <a:cubicBezTo>
                    <a:pt x="1286" y="2501"/>
                    <a:pt x="1858" y="1930"/>
                    <a:pt x="1858" y="1263"/>
                  </a:cubicBezTo>
                  <a:cubicBezTo>
                    <a:pt x="1858" y="572"/>
                    <a:pt x="1286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g3684db38b19_21_2077"/>
            <p:cNvSpPr/>
            <p:nvPr/>
          </p:nvSpPr>
          <p:spPr>
            <a:xfrm>
              <a:off x="2488915" y="3698161"/>
              <a:ext cx="81611" cy="60459"/>
            </a:xfrm>
            <a:custGeom>
              <a:avLst/>
              <a:gdLst/>
              <a:ahLst/>
              <a:cxnLst/>
              <a:rect l="l" t="t" r="r" b="b"/>
              <a:pathLst>
                <a:path w="2477" h="1835" extrusionOk="0">
                  <a:moveTo>
                    <a:pt x="1262" y="619"/>
                  </a:moveTo>
                  <a:cubicBezTo>
                    <a:pt x="1548" y="619"/>
                    <a:pt x="1834" y="858"/>
                    <a:pt x="1882" y="1143"/>
                  </a:cubicBezTo>
                  <a:cubicBezTo>
                    <a:pt x="1643" y="1215"/>
                    <a:pt x="1477" y="1239"/>
                    <a:pt x="1262" y="1239"/>
                  </a:cubicBezTo>
                  <a:cubicBezTo>
                    <a:pt x="1048" y="1239"/>
                    <a:pt x="834" y="1215"/>
                    <a:pt x="643" y="1143"/>
                  </a:cubicBezTo>
                  <a:cubicBezTo>
                    <a:pt x="667" y="858"/>
                    <a:pt x="929" y="619"/>
                    <a:pt x="1262" y="619"/>
                  </a:cubicBezTo>
                  <a:close/>
                  <a:moveTo>
                    <a:pt x="1262" y="0"/>
                  </a:moveTo>
                  <a:cubicBezTo>
                    <a:pt x="572" y="0"/>
                    <a:pt x="0" y="548"/>
                    <a:pt x="0" y="1239"/>
                  </a:cubicBezTo>
                  <a:lnTo>
                    <a:pt x="0" y="1382"/>
                  </a:lnTo>
                  <a:cubicBezTo>
                    <a:pt x="48" y="1501"/>
                    <a:pt x="95" y="1596"/>
                    <a:pt x="191" y="1620"/>
                  </a:cubicBezTo>
                  <a:cubicBezTo>
                    <a:pt x="524" y="1739"/>
                    <a:pt x="881" y="1834"/>
                    <a:pt x="1239" y="1834"/>
                  </a:cubicBezTo>
                  <a:cubicBezTo>
                    <a:pt x="1596" y="1834"/>
                    <a:pt x="1905" y="1786"/>
                    <a:pt x="2263" y="1620"/>
                  </a:cubicBezTo>
                  <a:cubicBezTo>
                    <a:pt x="2358" y="1596"/>
                    <a:pt x="2453" y="1501"/>
                    <a:pt x="2453" y="1382"/>
                  </a:cubicBezTo>
                  <a:lnTo>
                    <a:pt x="2453" y="1239"/>
                  </a:lnTo>
                  <a:cubicBezTo>
                    <a:pt x="2477" y="548"/>
                    <a:pt x="1905" y="0"/>
                    <a:pt x="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g3684db38b19_21_2077"/>
            <p:cNvSpPr/>
            <p:nvPr/>
          </p:nvSpPr>
          <p:spPr>
            <a:xfrm>
              <a:off x="2488915" y="3576552"/>
              <a:ext cx="82402" cy="60426"/>
            </a:xfrm>
            <a:custGeom>
              <a:avLst/>
              <a:gdLst/>
              <a:ahLst/>
              <a:cxnLst/>
              <a:rect l="l" t="t" r="r" b="b"/>
              <a:pathLst>
                <a:path w="2501" h="1834" extrusionOk="0">
                  <a:moveTo>
                    <a:pt x="1262" y="619"/>
                  </a:moveTo>
                  <a:cubicBezTo>
                    <a:pt x="1477" y="619"/>
                    <a:pt x="1667" y="643"/>
                    <a:pt x="1882" y="715"/>
                  </a:cubicBezTo>
                  <a:cubicBezTo>
                    <a:pt x="1858" y="1000"/>
                    <a:pt x="1596" y="1238"/>
                    <a:pt x="1262" y="1238"/>
                  </a:cubicBezTo>
                  <a:cubicBezTo>
                    <a:pt x="953" y="1238"/>
                    <a:pt x="691" y="1000"/>
                    <a:pt x="643" y="715"/>
                  </a:cubicBezTo>
                  <a:cubicBezTo>
                    <a:pt x="834" y="643"/>
                    <a:pt x="1048" y="619"/>
                    <a:pt x="1262" y="619"/>
                  </a:cubicBezTo>
                  <a:close/>
                  <a:moveTo>
                    <a:pt x="1286" y="0"/>
                  </a:moveTo>
                  <a:cubicBezTo>
                    <a:pt x="929" y="0"/>
                    <a:pt x="596" y="48"/>
                    <a:pt x="238" y="191"/>
                  </a:cubicBezTo>
                  <a:cubicBezTo>
                    <a:pt x="143" y="238"/>
                    <a:pt x="72" y="310"/>
                    <a:pt x="72" y="429"/>
                  </a:cubicBezTo>
                  <a:lnTo>
                    <a:pt x="72" y="595"/>
                  </a:lnTo>
                  <a:cubicBezTo>
                    <a:pt x="0" y="1310"/>
                    <a:pt x="572" y="1834"/>
                    <a:pt x="1262" y="1834"/>
                  </a:cubicBezTo>
                  <a:cubicBezTo>
                    <a:pt x="1953" y="1834"/>
                    <a:pt x="2501" y="1262"/>
                    <a:pt x="2501" y="595"/>
                  </a:cubicBezTo>
                  <a:lnTo>
                    <a:pt x="2501" y="429"/>
                  </a:lnTo>
                  <a:cubicBezTo>
                    <a:pt x="2477" y="310"/>
                    <a:pt x="2429" y="238"/>
                    <a:pt x="2334" y="191"/>
                  </a:cubicBezTo>
                  <a:cubicBezTo>
                    <a:pt x="2001" y="72"/>
                    <a:pt x="1643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g3684db38b19_21_2077"/>
            <p:cNvSpPr/>
            <p:nvPr/>
          </p:nvSpPr>
          <p:spPr>
            <a:xfrm>
              <a:off x="2520281" y="3657339"/>
              <a:ext cx="19670" cy="19670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310" y="1"/>
                  </a:moveTo>
                  <a:cubicBezTo>
                    <a:pt x="144" y="1"/>
                    <a:pt x="1" y="144"/>
                    <a:pt x="1" y="311"/>
                  </a:cubicBezTo>
                  <a:cubicBezTo>
                    <a:pt x="1" y="477"/>
                    <a:pt x="144" y="596"/>
                    <a:pt x="310" y="596"/>
                  </a:cubicBezTo>
                  <a:cubicBezTo>
                    <a:pt x="477" y="596"/>
                    <a:pt x="596" y="477"/>
                    <a:pt x="596" y="311"/>
                  </a:cubicBezTo>
                  <a:cubicBezTo>
                    <a:pt x="596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g3684db38b19_21_2077"/>
            <p:cNvSpPr/>
            <p:nvPr/>
          </p:nvSpPr>
          <p:spPr>
            <a:xfrm>
              <a:off x="2314722" y="3453361"/>
              <a:ext cx="346838" cy="347596"/>
            </a:xfrm>
            <a:custGeom>
              <a:avLst/>
              <a:gdLst/>
              <a:ahLst/>
              <a:cxnLst/>
              <a:rect l="l" t="t" r="r" b="b"/>
              <a:pathLst>
                <a:path w="10527" h="10550" extrusionOk="0">
                  <a:moveTo>
                    <a:pt x="6216" y="596"/>
                  </a:moveTo>
                  <a:lnTo>
                    <a:pt x="6216" y="1310"/>
                  </a:lnTo>
                  <a:lnTo>
                    <a:pt x="4978" y="1310"/>
                  </a:lnTo>
                  <a:lnTo>
                    <a:pt x="4978" y="596"/>
                  </a:lnTo>
                  <a:close/>
                  <a:moveTo>
                    <a:pt x="8097" y="596"/>
                  </a:moveTo>
                  <a:lnTo>
                    <a:pt x="8097" y="1310"/>
                  </a:lnTo>
                  <a:lnTo>
                    <a:pt x="6835" y="1310"/>
                  </a:lnTo>
                  <a:lnTo>
                    <a:pt x="6835" y="596"/>
                  </a:lnTo>
                  <a:close/>
                  <a:moveTo>
                    <a:pt x="9931" y="596"/>
                  </a:moveTo>
                  <a:lnTo>
                    <a:pt x="9931" y="1310"/>
                  </a:lnTo>
                  <a:lnTo>
                    <a:pt x="8693" y="1310"/>
                  </a:lnTo>
                  <a:lnTo>
                    <a:pt x="8693" y="596"/>
                  </a:lnTo>
                  <a:close/>
                  <a:moveTo>
                    <a:pt x="4335" y="572"/>
                  </a:moveTo>
                  <a:lnTo>
                    <a:pt x="4382" y="1310"/>
                  </a:lnTo>
                  <a:cubicBezTo>
                    <a:pt x="4025" y="1358"/>
                    <a:pt x="3692" y="1429"/>
                    <a:pt x="3358" y="1596"/>
                  </a:cubicBezTo>
                  <a:lnTo>
                    <a:pt x="2953" y="881"/>
                  </a:lnTo>
                  <a:cubicBezTo>
                    <a:pt x="3382" y="691"/>
                    <a:pt x="3858" y="572"/>
                    <a:pt x="4335" y="572"/>
                  </a:cubicBezTo>
                  <a:close/>
                  <a:moveTo>
                    <a:pt x="2406" y="1167"/>
                  </a:moveTo>
                  <a:lnTo>
                    <a:pt x="2811" y="1882"/>
                  </a:lnTo>
                  <a:cubicBezTo>
                    <a:pt x="2549" y="2096"/>
                    <a:pt x="2310" y="2334"/>
                    <a:pt x="2120" y="2596"/>
                  </a:cubicBezTo>
                  <a:lnTo>
                    <a:pt x="1334" y="2144"/>
                  </a:lnTo>
                  <a:cubicBezTo>
                    <a:pt x="1644" y="1763"/>
                    <a:pt x="2001" y="1429"/>
                    <a:pt x="2406" y="1167"/>
                  </a:cubicBezTo>
                  <a:close/>
                  <a:moveTo>
                    <a:pt x="1024" y="2667"/>
                  </a:moveTo>
                  <a:lnTo>
                    <a:pt x="1810" y="3096"/>
                  </a:lnTo>
                  <a:cubicBezTo>
                    <a:pt x="1691" y="3430"/>
                    <a:pt x="1596" y="3763"/>
                    <a:pt x="1572" y="4096"/>
                  </a:cubicBezTo>
                  <a:lnTo>
                    <a:pt x="643" y="4096"/>
                  </a:lnTo>
                  <a:cubicBezTo>
                    <a:pt x="667" y="3572"/>
                    <a:pt x="834" y="3096"/>
                    <a:pt x="1024" y="2667"/>
                  </a:cubicBezTo>
                  <a:close/>
                  <a:moveTo>
                    <a:pt x="1572" y="4692"/>
                  </a:moveTo>
                  <a:lnTo>
                    <a:pt x="1572" y="4715"/>
                  </a:lnTo>
                  <a:cubicBezTo>
                    <a:pt x="1596" y="5049"/>
                    <a:pt x="1691" y="5358"/>
                    <a:pt x="1834" y="5668"/>
                  </a:cubicBezTo>
                  <a:lnTo>
                    <a:pt x="1072" y="6121"/>
                  </a:lnTo>
                  <a:cubicBezTo>
                    <a:pt x="858" y="5668"/>
                    <a:pt x="715" y="5192"/>
                    <a:pt x="667" y="4692"/>
                  </a:cubicBezTo>
                  <a:close/>
                  <a:moveTo>
                    <a:pt x="2144" y="6192"/>
                  </a:moveTo>
                  <a:cubicBezTo>
                    <a:pt x="2239" y="6382"/>
                    <a:pt x="2382" y="6525"/>
                    <a:pt x="2525" y="6644"/>
                  </a:cubicBezTo>
                  <a:cubicBezTo>
                    <a:pt x="2525" y="7073"/>
                    <a:pt x="2620" y="7454"/>
                    <a:pt x="2739" y="7811"/>
                  </a:cubicBezTo>
                  <a:cubicBezTo>
                    <a:pt x="2168" y="7549"/>
                    <a:pt x="1715" y="7121"/>
                    <a:pt x="1358" y="6644"/>
                  </a:cubicBezTo>
                  <a:lnTo>
                    <a:pt x="2144" y="6192"/>
                  </a:lnTo>
                  <a:close/>
                  <a:moveTo>
                    <a:pt x="6549" y="3096"/>
                  </a:moveTo>
                  <a:cubicBezTo>
                    <a:pt x="8431" y="3096"/>
                    <a:pt x="9931" y="4620"/>
                    <a:pt x="9931" y="6502"/>
                  </a:cubicBezTo>
                  <a:cubicBezTo>
                    <a:pt x="9931" y="8359"/>
                    <a:pt x="8407" y="9883"/>
                    <a:pt x="6549" y="9883"/>
                  </a:cubicBezTo>
                  <a:cubicBezTo>
                    <a:pt x="4668" y="9883"/>
                    <a:pt x="3144" y="8359"/>
                    <a:pt x="3144" y="6502"/>
                  </a:cubicBezTo>
                  <a:cubicBezTo>
                    <a:pt x="3144" y="4620"/>
                    <a:pt x="4668" y="3096"/>
                    <a:pt x="6549" y="3096"/>
                  </a:cubicBezTo>
                  <a:close/>
                  <a:moveTo>
                    <a:pt x="4430" y="0"/>
                  </a:moveTo>
                  <a:cubicBezTo>
                    <a:pt x="3239" y="0"/>
                    <a:pt x="2144" y="453"/>
                    <a:pt x="1310" y="1310"/>
                  </a:cubicBezTo>
                  <a:cubicBezTo>
                    <a:pt x="477" y="2144"/>
                    <a:pt x="0" y="3263"/>
                    <a:pt x="0" y="4454"/>
                  </a:cubicBezTo>
                  <a:cubicBezTo>
                    <a:pt x="0" y="5430"/>
                    <a:pt x="334" y="6382"/>
                    <a:pt x="929" y="7145"/>
                  </a:cubicBezTo>
                  <a:cubicBezTo>
                    <a:pt x="1477" y="7859"/>
                    <a:pt x="2263" y="8407"/>
                    <a:pt x="3120" y="8669"/>
                  </a:cubicBezTo>
                  <a:cubicBezTo>
                    <a:pt x="3835" y="9812"/>
                    <a:pt x="5097" y="10550"/>
                    <a:pt x="6502" y="10550"/>
                  </a:cubicBezTo>
                  <a:cubicBezTo>
                    <a:pt x="8716" y="10550"/>
                    <a:pt x="10526" y="8740"/>
                    <a:pt x="10526" y="6525"/>
                  </a:cubicBezTo>
                  <a:cubicBezTo>
                    <a:pt x="10526" y="4334"/>
                    <a:pt x="8716" y="2501"/>
                    <a:pt x="6502" y="2501"/>
                  </a:cubicBezTo>
                  <a:cubicBezTo>
                    <a:pt x="4549" y="2501"/>
                    <a:pt x="2906" y="3930"/>
                    <a:pt x="2549" y="5787"/>
                  </a:cubicBezTo>
                  <a:cubicBezTo>
                    <a:pt x="2287" y="5358"/>
                    <a:pt x="2144" y="4882"/>
                    <a:pt x="2144" y="4406"/>
                  </a:cubicBezTo>
                  <a:cubicBezTo>
                    <a:pt x="2168" y="3048"/>
                    <a:pt x="3263" y="1953"/>
                    <a:pt x="4644" y="1953"/>
                  </a:cubicBezTo>
                  <a:lnTo>
                    <a:pt x="10241" y="1953"/>
                  </a:lnTo>
                  <a:cubicBezTo>
                    <a:pt x="10407" y="1953"/>
                    <a:pt x="10526" y="1786"/>
                    <a:pt x="10526" y="1643"/>
                  </a:cubicBezTo>
                  <a:lnTo>
                    <a:pt x="10526" y="310"/>
                  </a:lnTo>
                  <a:cubicBezTo>
                    <a:pt x="10526" y="119"/>
                    <a:pt x="10384" y="0"/>
                    <a:pt x="10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2" name="Google Shape;882;g3684db38b19_21_2077">
            <a:hlinkClick r:id="rId5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3" name="Google Shape;883;g3684db38b19_21_2077"/>
          <p:cNvGrpSpPr/>
          <p:nvPr/>
        </p:nvGrpSpPr>
        <p:grpSpPr>
          <a:xfrm>
            <a:off x="613559" y="316300"/>
            <a:ext cx="6392457" cy="315300"/>
            <a:chOff x="613559" y="316300"/>
            <a:chExt cx="6392457" cy="315300"/>
          </a:xfrm>
        </p:grpSpPr>
        <p:sp>
          <p:nvSpPr>
            <p:cNvPr id="884" name="Google Shape;884;g3684db38b19_21_2077">
              <a:hlinkClick r:id="rId6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6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5" name="Google Shape;885;g3684db38b19_21_2077">
              <a:hlinkClick r:id="rId7" action="ppaction://hlinksldjump"/>
            </p:cNvPr>
            <p:cNvSpPr txBox="1"/>
            <p:nvPr/>
          </p:nvSpPr>
          <p:spPr>
            <a:xfrm>
              <a:off x="1568961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6" name="Google Shape;886;g3684db38b19_21_2077">
              <a:hlinkClick r:id="rId8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Whoosh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7" name="Google Shape;887;g3684db38b19_21_2077">
              <a:hlinkClick r:id="rId9" action="ppaction://hlinksldjump"/>
            </p:cNvPr>
            <p:cNvSpPr txBox="1"/>
            <p:nvPr/>
          </p:nvSpPr>
          <p:spPr>
            <a:xfrm>
              <a:off x="3699502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PyLucene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8" name="Google Shape;888;g3684db38b19_21_2077">
              <a:hlinkClick r:id="rId10" action="ppaction://hlinksldjump"/>
            </p:cNvPr>
            <p:cNvSpPr txBox="1"/>
            <p:nvPr/>
          </p:nvSpPr>
          <p:spPr>
            <a:xfrm>
              <a:off x="5925716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sng" strike="noStrike" cap="none">
                  <a:solidFill>
                    <a:srgbClr val="7B9DCE"/>
                  </a:solidFill>
                  <a:latin typeface="Roboto"/>
                  <a:ea typeface="Roboto"/>
                  <a:cs typeface="Roboto"/>
                  <a:sym typeface="Roboto"/>
                </a:rPr>
                <a:t>Benchmark</a:t>
              </a:r>
              <a:endParaRPr sz="1300" b="0" i="0" u="sng" strike="noStrike" cap="none">
                <a:solidFill>
                  <a:srgbClr val="7B9DC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89" name="Google Shape;889;g3684db38b19_21_2077">
            <a:hlinkClick r:id="rId10" action="ppaction://hlinksldjump"/>
          </p:cNvPr>
          <p:cNvSpPr txBox="1"/>
          <p:nvPr/>
        </p:nvSpPr>
        <p:spPr>
          <a:xfrm>
            <a:off x="4848142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sz="1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90" name="Google Shape;890;g3684db38b19_21_2077"/>
          <p:cNvGrpSpPr/>
          <p:nvPr/>
        </p:nvGrpSpPr>
        <p:grpSpPr>
          <a:xfrm>
            <a:off x="3141393" y="4430800"/>
            <a:ext cx="5033676" cy="522000"/>
            <a:chOff x="2389475" y="4430800"/>
            <a:chExt cx="5033676" cy="522000"/>
          </a:xfrm>
        </p:grpSpPr>
        <p:pic>
          <p:nvPicPr>
            <p:cNvPr id="891" name="Google Shape;891;g3684db38b19_21_2077"/>
            <p:cNvPicPr preferRelativeResize="0"/>
            <p:nvPr/>
          </p:nvPicPr>
          <p:blipFill rotWithShape="1">
            <a:blip r:embed="rId11">
              <a:alphaModFix/>
            </a:blip>
            <a:srcRect r="16464" b="20835"/>
            <a:stretch/>
          </p:blipFill>
          <p:spPr>
            <a:xfrm>
              <a:off x="2389475" y="4430800"/>
              <a:ext cx="5033675" cy="52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2" name="Google Shape;892;g3684db38b19_21_2077"/>
            <p:cNvPicPr preferRelativeResize="0"/>
            <p:nvPr/>
          </p:nvPicPr>
          <p:blipFill rotWithShape="1">
            <a:blip r:embed="rId11">
              <a:alphaModFix/>
            </a:blip>
            <a:srcRect l="81552" b="74006"/>
            <a:stretch/>
          </p:blipFill>
          <p:spPr>
            <a:xfrm>
              <a:off x="6311475" y="4430800"/>
              <a:ext cx="1111676" cy="171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3" name="Google Shape;893;g3684db38b19_21_2077"/>
          <p:cNvSpPr txBox="1"/>
          <p:nvPr/>
        </p:nvSpPr>
        <p:spPr>
          <a:xfrm>
            <a:off x="219125" y="1329800"/>
            <a:ext cx="45780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AP (AVERAGE PRECISION)</a:t>
            </a:r>
            <a:endParaRPr sz="1500" b="1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3684db38b19_23_65"/>
          <p:cNvSpPr txBox="1">
            <a:spLocks noGrp="1"/>
          </p:cNvSpPr>
          <p:nvPr>
            <p:ph type="title"/>
          </p:nvPr>
        </p:nvSpPr>
        <p:spPr>
          <a:xfrm>
            <a:off x="612700" y="734700"/>
            <a:ext cx="834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/>
              <a:t>VALUTAZIONE DEI RISULTATI TRAMITE QUERY</a:t>
            </a:r>
            <a:endParaRPr sz="3200"/>
          </a:p>
        </p:txBody>
      </p:sp>
      <p:sp>
        <p:nvSpPr>
          <p:cNvPr id="899" name="Google Shape;899;g3684db38b19_23_65"/>
          <p:cNvSpPr txBox="1"/>
          <p:nvPr/>
        </p:nvSpPr>
        <p:spPr>
          <a:xfrm>
            <a:off x="99650" y="1623125"/>
            <a:ext cx="4633500" cy="19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ter"/>
              <a:buChar char="-"/>
            </a:pPr>
            <a:r>
              <a:rPr lang="en" sz="1200" b="1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Whoosh</a:t>
            </a:r>
            <a:r>
              <a:rPr lang="en" sz="1200" b="1" i="0" u="none" strike="noStrike" cap="none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→ migliore per le ricerche </a:t>
            </a:r>
            <a:r>
              <a:rPr lang="en" sz="12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full-text</a:t>
            </a:r>
            <a:endParaRPr sz="12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ter"/>
              <a:buChar char="-"/>
            </a:pPr>
            <a:r>
              <a:rPr lang="en" sz="1200" b="1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PyLucene</a:t>
            </a:r>
            <a:r>
              <a:rPr lang="en" sz="1200" b="1" i="0" u="none" strike="noStrike" cap="none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→ migliore per le </a:t>
            </a:r>
            <a:r>
              <a:rPr lang="en" sz="12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ricerche strutturate</a:t>
            </a:r>
            <a:endParaRPr sz="1200" b="1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ter"/>
              <a:buChar char="-"/>
            </a:pPr>
            <a:r>
              <a:rPr lang="en" sz="1200" b="1" i="0" u="none" strike="noStrike" cap="none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Postgres</a:t>
            </a:r>
            <a:r>
              <a:rPr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-</a:t>
            </a:r>
            <a:r>
              <a:rPr lang="en" sz="1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&gt; ottimo per ricerche su dati strutturati se il motore è integrato nel DB</a:t>
            </a:r>
            <a:endParaRPr sz="12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900" name="Google Shape;900;g3684db38b19_23_65"/>
          <p:cNvGrpSpPr/>
          <p:nvPr/>
        </p:nvGrpSpPr>
        <p:grpSpPr>
          <a:xfrm>
            <a:off x="8415418" y="910002"/>
            <a:ext cx="346048" cy="222099"/>
            <a:chOff x="3706655" y="4147730"/>
            <a:chExt cx="346048" cy="222099"/>
          </a:xfrm>
        </p:grpSpPr>
        <p:sp>
          <p:nvSpPr>
            <p:cNvPr id="901" name="Google Shape;901;g3684db38b19_23_65"/>
            <p:cNvSpPr/>
            <p:nvPr/>
          </p:nvSpPr>
          <p:spPr>
            <a:xfrm>
              <a:off x="3745895" y="4192473"/>
              <a:ext cx="128693" cy="124410"/>
            </a:xfrm>
            <a:custGeom>
              <a:avLst/>
              <a:gdLst/>
              <a:ahLst/>
              <a:cxnLst/>
              <a:rect l="l" t="t" r="r" b="b"/>
              <a:pathLst>
                <a:path w="3906" h="3776" extrusionOk="0">
                  <a:moveTo>
                    <a:pt x="1905" y="1001"/>
                  </a:moveTo>
                  <a:lnTo>
                    <a:pt x="2143" y="1477"/>
                  </a:lnTo>
                  <a:cubicBezTo>
                    <a:pt x="2191" y="1572"/>
                    <a:pt x="2262" y="1620"/>
                    <a:pt x="2381" y="1667"/>
                  </a:cubicBezTo>
                  <a:lnTo>
                    <a:pt x="2882" y="1739"/>
                  </a:lnTo>
                  <a:lnTo>
                    <a:pt x="2548" y="2096"/>
                  </a:lnTo>
                  <a:cubicBezTo>
                    <a:pt x="2501" y="2167"/>
                    <a:pt x="2429" y="2287"/>
                    <a:pt x="2453" y="2382"/>
                  </a:cubicBezTo>
                  <a:lnTo>
                    <a:pt x="2548" y="2882"/>
                  </a:lnTo>
                  <a:lnTo>
                    <a:pt x="2072" y="2644"/>
                  </a:lnTo>
                  <a:cubicBezTo>
                    <a:pt x="2024" y="2596"/>
                    <a:pt x="1977" y="2596"/>
                    <a:pt x="1929" y="2596"/>
                  </a:cubicBezTo>
                  <a:cubicBezTo>
                    <a:pt x="1858" y="2596"/>
                    <a:pt x="1834" y="2596"/>
                    <a:pt x="1786" y="2644"/>
                  </a:cubicBezTo>
                  <a:lnTo>
                    <a:pt x="1310" y="2882"/>
                  </a:lnTo>
                  <a:lnTo>
                    <a:pt x="1381" y="2382"/>
                  </a:lnTo>
                  <a:cubicBezTo>
                    <a:pt x="1429" y="2287"/>
                    <a:pt x="1357" y="2167"/>
                    <a:pt x="1310" y="2096"/>
                  </a:cubicBezTo>
                  <a:lnTo>
                    <a:pt x="905" y="1739"/>
                  </a:lnTo>
                  <a:lnTo>
                    <a:pt x="1405" y="1667"/>
                  </a:lnTo>
                  <a:cubicBezTo>
                    <a:pt x="1500" y="1667"/>
                    <a:pt x="1596" y="1572"/>
                    <a:pt x="1667" y="1477"/>
                  </a:cubicBezTo>
                  <a:lnTo>
                    <a:pt x="1905" y="1001"/>
                  </a:lnTo>
                  <a:close/>
                  <a:moveTo>
                    <a:pt x="1953" y="0"/>
                  </a:moveTo>
                  <a:cubicBezTo>
                    <a:pt x="1834" y="0"/>
                    <a:pt x="1715" y="48"/>
                    <a:pt x="1691" y="167"/>
                  </a:cubicBezTo>
                  <a:lnTo>
                    <a:pt x="1238" y="1072"/>
                  </a:lnTo>
                  <a:lnTo>
                    <a:pt x="262" y="1215"/>
                  </a:lnTo>
                  <a:cubicBezTo>
                    <a:pt x="143" y="1239"/>
                    <a:pt x="48" y="1310"/>
                    <a:pt x="24" y="1429"/>
                  </a:cubicBezTo>
                  <a:cubicBezTo>
                    <a:pt x="0" y="1548"/>
                    <a:pt x="24" y="1667"/>
                    <a:pt x="119" y="1739"/>
                  </a:cubicBezTo>
                  <a:lnTo>
                    <a:pt x="834" y="2429"/>
                  </a:lnTo>
                  <a:lnTo>
                    <a:pt x="643" y="3406"/>
                  </a:lnTo>
                  <a:cubicBezTo>
                    <a:pt x="619" y="3525"/>
                    <a:pt x="667" y="3644"/>
                    <a:pt x="762" y="3715"/>
                  </a:cubicBezTo>
                  <a:cubicBezTo>
                    <a:pt x="822" y="3746"/>
                    <a:pt x="892" y="3776"/>
                    <a:pt x="965" y="3776"/>
                  </a:cubicBezTo>
                  <a:cubicBezTo>
                    <a:pt x="1008" y="3776"/>
                    <a:pt x="1052" y="3765"/>
                    <a:pt x="1095" y="3739"/>
                  </a:cubicBezTo>
                  <a:lnTo>
                    <a:pt x="1953" y="3287"/>
                  </a:lnTo>
                  <a:lnTo>
                    <a:pt x="2810" y="3739"/>
                  </a:lnTo>
                  <a:cubicBezTo>
                    <a:pt x="2882" y="3763"/>
                    <a:pt x="2905" y="3763"/>
                    <a:pt x="2953" y="3763"/>
                  </a:cubicBezTo>
                  <a:cubicBezTo>
                    <a:pt x="3024" y="3763"/>
                    <a:pt x="3072" y="3739"/>
                    <a:pt x="3144" y="3715"/>
                  </a:cubicBezTo>
                  <a:cubicBezTo>
                    <a:pt x="3239" y="3644"/>
                    <a:pt x="3286" y="3525"/>
                    <a:pt x="3263" y="3406"/>
                  </a:cubicBezTo>
                  <a:lnTo>
                    <a:pt x="3072" y="2429"/>
                  </a:lnTo>
                  <a:lnTo>
                    <a:pt x="3787" y="1739"/>
                  </a:lnTo>
                  <a:cubicBezTo>
                    <a:pt x="3882" y="1667"/>
                    <a:pt x="3906" y="1548"/>
                    <a:pt x="3882" y="1429"/>
                  </a:cubicBezTo>
                  <a:cubicBezTo>
                    <a:pt x="3858" y="1310"/>
                    <a:pt x="3763" y="1215"/>
                    <a:pt x="3644" y="1215"/>
                  </a:cubicBezTo>
                  <a:lnTo>
                    <a:pt x="2667" y="1072"/>
                  </a:lnTo>
                  <a:lnTo>
                    <a:pt x="2215" y="167"/>
                  </a:lnTo>
                  <a:cubicBezTo>
                    <a:pt x="2167" y="48"/>
                    <a:pt x="2072" y="0"/>
                    <a:pt x="1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g3684db38b19_23_65"/>
            <p:cNvSpPr/>
            <p:nvPr/>
          </p:nvSpPr>
          <p:spPr>
            <a:xfrm>
              <a:off x="3706655" y="4147730"/>
              <a:ext cx="346048" cy="222099"/>
            </a:xfrm>
            <a:custGeom>
              <a:avLst/>
              <a:gdLst/>
              <a:ahLst/>
              <a:cxnLst/>
              <a:rect l="l" t="t" r="r" b="b"/>
              <a:pathLst>
                <a:path w="10503" h="6741" extrusionOk="0">
                  <a:moveTo>
                    <a:pt x="8883" y="644"/>
                  </a:moveTo>
                  <a:cubicBezTo>
                    <a:pt x="9002" y="1120"/>
                    <a:pt x="9407" y="1501"/>
                    <a:pt x="9883" y="1620"/>
                  </a:cubicBezTo>
                  <a:lnTo>
                    <a:pt x="9883" y="5192"/>
                  </a:lnTo>
                  <a:cubicBezTo>
                    <a:pt x="9407" y="5312"/>
                    <a:pt x="9002" y="5693"/>
                    <a:pt x="8883" y="6169"/>
                  </a:cubicBezTo>
                  <a:lnTo>
                    <a:pt x="6335" y="6169"/>
                  </a:lnTo>
                  <a:lnTo>
                    <a:pt x="6335" y="5883"/>
                  </a:lnTo>
                  <a:cubicBezTo>
                    <a:pt x="6335" y="5693"/>
                    <a:pt x="6168" y="5574"/>
                    <a:pt x="6025" y="5574"/>
                  </a:cubicBezTo>
                  <a:cubicBezTo>
                    <a:pt x="5882" y="5574"/>
                    <a:pt x="5740" y="5716"/>
                    <a:pt x="5740" y="5883"/>
                  </a:cubicBezTo>
                  <a:lnTo>
                    <a:pt x="5740" y="6169"/>
                  </a:lnTo>
                  <a:lnTo>
                    <a:pt x="1572" y="6169"/>
                  </a:lnTo>
                  <a:cubicBezTo>
                    <a:pt x="1453" y="5693"/>
                    <a:pt x="1072" y="5312"/>
                    <a:pt x="572" y="5192"/>
                  </a:cubicBezTo>
                  <a:lnTo>
                    <a:pt x="572" y="1620"/>
                  </a:lnTo>
                  <a:cubicBezTo>
                    <a:pt x="1072" y="1501"/>
                    <a:pt x="1453" y="1120"/>
                    <a:pt x="1572" y="644"/>
                  </a:cubicBezTo>
                  <a:lnTo>
                    <a:pt x="5740" y="644"/>
                  </a:lnTo>
                  <a:lnTo>
                    <a:pt x="5740" y="930"/>
                  </a:lnTo>
                  <a:cubicBezTo>
                    <a:pt x="5740" y="1120"/>
                    <a:pt x="5882" y="1239"/>
                    <a:pt x="6025" y="1239"/>
                  </a:cubicBezTo>
                  <a:cubicBezTo>
                    <a:pt x="6168" y="1239"/>
                    <a:pt x="6335" y="1073"/>
                    <a:pt x="6335" y="930"/>
                  </a:cubicBezTo>
                  <a:lnTo>
                    <a:pt x="6335" y="644"/>
                  </a:lnTo>
                  <a:close/>
                  <a:moveTo>
                    <a:pt x="1310" y="1"/>
                  </a:moveTo>
                  <a:cubicBezTo>
                    <a:pt x="1120" y="1"/>
                    <a:pt x="1000" y="168"/>
                    <a:pt x="1000" y="311"/>
                  </a:cubicBezTo>
                  <a:cubicBezTo>
                    <a:pt x="1000" y="692"/>
                    <a:pt x="667" y="1025"/>
                    <a:pt x="286" y="1025"/>
                  </a:cubicBezTo>
                  <a:cubicBezTo>
                    <a:pt x="119" y="1025"/>
                    <a:pt x="0" y="1168"/>
                    <a:pt x="0" y="1311"/>
                  </a:cubicBezTo>
                  <a:lnTo>
                    <a:pt x="0" y="5431"/>
                  </a:lnTo>
                  <a:cubicBezTo>
                    <a:pt x="0" y="5597"/>
                    <a:pt x="143" y="5716"/>
                    <a:pt x="286" y="5716"/>
                  </a:cubicBezTo>
                  <a:cubicBezTo>
                    <a:pt x="667" y="5716"/>
                    <a:pt x="1000" y="6050"/>
                    <a:pt x="1000" y="6431"/>
                  </a:cubicBezTo>
                  <a:cubicBezTo>
                    <a:pt x="1000" y="6621"/>
                    <a:pt x="1143" y="6740"/>
                    <a:pt x="1310" y="6740"/>
                  </a:cubicBezTo>
                  <a:lnTo>
                    <a:pt x="9169" y="6740"/>
                  </a:lnTo>
                  <a:cubicBezTo>
                    <a:pt x="9336" y="6740"/>
                    <a:pt x="9455" y="6598"/>
                    <a:pt x="9455" y="6431"/>
                  </a:cubicBezTo>
                  <a:cubicBezTo>
                    <a:pt x="9455" y="6050"/>
                    <a:pt x="9788" y="5716"/>
                    <a:pt x="10169" y="5716"/>
                  </a:cubicBezTo>
                  <a:cubicBezTo>
                    <a:pt x="10360" y="5716"/>
                    <a:pt x="10479" y="5574"/>
                    <a:pt x="10479" y="5431"/>
                  </a:cubicBezTo>
                  <a:lnTo>
                    <a:pt x="10479" y="1358"/>
                  </a:lnTo>
                  <a:cubicBezTo>
                    <a:pt x="10502" y="1168"/>
                    <a:pt x="10360" y="1025"/>
                    <a:pt x="10169" y="1025"/>
                  </a:cubicBezTo>
                  <a:cubicBezTo>
                    <a:pt x="9788" y="1025"/>
                    <a:pt x="9455" y="692"/>
                    <a:pt x="9455" y="311"/>
                  </a:cubicBezTo>
                  <a:cubicBezTo>
                    <a:pt x="9455" y="120"/>
                    <a:pt x="9312" y="1"/>
                    <a:pt x="9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g3684db38b19_23_65"/>
            <p:cNvSpPr/>
            <p:nvPr/>
          </p:nvSpPr>
          <p:spPr>
            <a:xfrm>
              <a:off x="3895740" y="4269372"/>
              <a:ext cx="19637" cy="40822"/>
            </a:xfrm>
            <a:custGeom>
              <a:avLst/>
              <a:gdLst/>
              <a:ahLst/>
              <a:cxnLst/>
              <a:rect l="l" t="t" r="r" b="b"/>
              <a:pathLst>
                <a:path w="596" h="1239" extrusionOk="0">
                  <a:moveTo>
                    <a:pt x="286" y="0"/>
                  </a:moveTo>
                  <a:cubicBezTo>
                    <a:pt x="120" y="0"/>
                    <a:pt x="1" y="167"/>
                    <a:pt x="1" y="310"/>
                  </a:cubicBezTo>
                  <a:lnTo>
                    <a:pt x="1" y="929"/>
                  </a:lnTo>
                  <a:cubicBezTo>
                    <a:pt x="1" y="1119"/>
                    <a:pt x="143" y="1239"/>
                    <a:pt x="286" y="1239"/>
                  </a:cubicBezTo>
                  <a:cubicBezTo>
                    <a:pt x="453" y="1239"/>
                    <a:pt x="596" y="1072"/>
                    <a:pt x="596" y="929"/>
                  </a:cubicBezTo>
                  <a:lnTo>
                    <a:pt x="596" y="334"/>
                  </a:lnTo>
                  <a:cubicBezTo>
                    <a:pt x="596" y="167"/>
                    <a:pt x="453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g3684db38b19_23_65"/>
            <p:cNvSpPr/>
            <p:nvPr/>
          </p:nvSpPr>
          <p:spPr>
            <a:xfrm>
              <a:off x="3895740" y="4208946"/>
              <a:ext cx="19637" cy="40031"/>
            </a:xfrm>
            <a:custGeom>
              <a:avLst/>
              <a:gdLst/>
              <a:ahLst/>
              <a:cxnLst/>
              <a:rect l="l" t="t" r="r" b="b"/>
              <a:pathLst>
                <a:path w="596" h="1215" extrusionOk="0">
                  <a:moveTo>
                    <a:pt x="286" y="0"/>
                  </a:moveTo>
                  <a:cubicBezTo>
                    <a:pt x="120" y="0"/>
                    <a:pt x="1" y="143"/>
                    <a:pt x="1" y="286"/>
                  </a:cubicBezTo>
                  <a:lnTo>
                    <a:pt x="1" y="929"/>
                  </a:lnTo>
                  <a:cubicBezTo>
                    <a:pt x="1" y="1096"/>
                    <a:pt x="143" y="1215"/>
                    <a:pt x="286" y="1215"/>
                  </a:cubicBezTo>
                  <a:cubicBezTo>
                    <a:pt x="453" y="1215"/>
                    <a:pt x="596" y="1072"/>
                    <a:pt x="596" y="929"/>
                  </a:cubicBezTo>
                  <a:lnTo>
                    <a:pt x="596" y="286"/>
                  </a:lnTo>
                  <a:cubicBezTo>
                    <a:pt x="596" y="120"/>
                    <a:pt x="453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g3684db38b19_23_65"/>
            <p:cNvSpPr/>
            <p:nvPr/>
          </p:nvSpPr>
          <p:spPr>
            <a:xfrm>
              <a:off x="3935771" y="4208946"/>
              <a:ext cx="75351" cy="19637"/>
            </a:xfrm>
            <a:custGeom>
              <a:avLst/>
              <a:gdLst/>
              <a:ahLst/>
              <a:cxnLst/>
              <a:rect l="l" t="t" r="r" b="b"/>
              <a:pathLst>
                <a:path w="2287" h="596" extrusionOk="0">
                  <a:moveTo>
                    <a:pt x="310" y="0"/>
                  </a:moveTo>
                  <a:cubicBezTo>
                    <a:pt x="119" y="0"/>
                    <a:pt x="0" y="143"/>
                    <a:pt x="0" y="286"/>
                  </a:cubicBezTo>
                  <a:cubicBezTo>
                    <a:pt x="0" y="453"/>
                    <a:pt x="143" y="596"/>
                    <a:pt x="310" y="596"/>
                  </a:cubicBezTo>
                  <a:lnTo>
                    <a:pt x="2001" y="596"/>
                  </a:lnTo>
                  <a:cubicBezTo>
                    <a:pt x="2167" y="596"/>
                    <a:pt x="2286" y="453"/>
                    <a:pt x="2286" y="286"/>
                  </a:cubicBezTo>
                  <a:cubicBezTo>
                    <a:pt x="2286" y="143"/>
                    <a:pt x="2167" y="0"/>
                    <a:pt x="2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g3684db38b19_23_65"/>
            <p:cNvSpPr/>
            <p:nvPr/>
          </p:nvSpPr>
          <p:spPr>
            <a:xfrm>
              <a:off x="3935771" y="4248977"/>
              <a:ext cx="75351" cy="19637"/>
            </a:xfrm>
            <a:custGeom>
              <a:avLst/>
              <a:gdLst/>
              <a:ahLst/>
              <a:cxnLst/>
              <a:rect l="l" t="t" r="r" b="b"/>
              <a:pathLst>
                <a:path w="2287" h="596" extrusionOk="0">
                  <a:moveTo>
                    <a:pt x="310" y="0"/>
                  </a:moveTo>
                  <a:cubicBezTo>
                    <a:pt x="119" y="0"/>
                    <a:pt x="0" y="143"/>
                    <a:pt x="0" y="310"/>
                  </a:cubicBezTo>
                  <a:cubicBezTo>
                    <a:pt x="0" y="452"/>
                    <a:pt x="143" y="595"/>
                    <a:pt x="310" y="595"/>
                  </a:cubicBezTo>
                  <a:lnTo>
                    <a:pt x="2001" y="595"/>
                  </a:lnTo>
                  <a:cubicBezTo>
                    <a:pt x="2167" y="595"/>
                    <a:pt x="2286" y="452"/>
                    <a:pt x="2286" y="310"/>
                  </a:cubicBezTo>
                  <a:cubicBezTo>
                    <a:pt x="2286" y="143"/>
                    <a:pt x="2167" y="0"/>
                    <a:pt x="2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g3684db38b19_23_65"/>
            <p:cNvSpPr/>
            <p:nvPr/>
          </p:nvSpPr>
          <p:spPr>
            <a:xfrm>
              <a:off x="3935771" y="4290557"/>
              <a:ext cx="75351" cy="19637"/>
            </a:xfrm>
            <a:custGeom>
              <a:avLst/>
              <a:gdLst/>
              <a:ahLst/>
              <a:cxnLst/>
              <a:rect l="l" t="t" r="r" b="b"/>
              <a:pathLst>
                <a:path w="2287" h="596" extrusionOk="0">
                  <a:moveTo>
                    <a:pt x="310" y="0"/>
                  </a:moveTo>
                  <a:cubicBezTo>
                    <a:pt x="119" y="0"/>
                    <a:pt x="0" y="143"/>
                    <a:pt x="0" y="286"/>
                  </a:cubicBezTo>
                  <a:cubicBezTo>
                    <a:pt x="0" y="429"/>
                    <a:pt x="143" y="596"/>
                    <a:pt x="310" y="596"/>
                  </a:cubicBezTo>
                  <a:lnTo>
                    <a:pt x="2001" y="596"/>
                  </a:lnTo>
                  <a:cubicBezTo>
                    <a:pt x="2167" y="596"/>
                    <a:pt x="2286" y="429"/>
                    <a:pt x="2286" y="286"/>
                  </a:cubicBezTo>
                  <a:cubicBezTo>
                    <a:pt x="2286" y="143"/>
                    <a:pt x="2167" y="0"/>
                    <a:pt x="2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8" name="Google Shape;908;g3684db38b19_23_65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9" name="Google Shape;909;g3684db38b19_23_65"/>
          <p:cNvGrpSpPr/>
          <p:nvPr/>
        </p:nvGrpSpPr>
        <p:grpSpPr>
          <a:xfrm>
            <a:off x="613559" y="316300"/>
            <a:ext cx="6392457" cy="315300"/>
            <a:chOff x="613559" y="316300"/>
            <a:chExt cx="6392457" cy="315300"/>
          </a:xfrm>
        </p:grpSpPr>
        <p:sp>
          <p:nvSpPr>
            <p:cNvPr id="910" name="Google Shape;910;g3684db38b19_23_65">
              <a:hlinkClick r:id="rId4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1" name="Google Shape;911;g3684db38b19_23_65">
              <a:hlinkClick r:id="rId5" action="ppaction://hlinksldjump"/>
            </p:cNvPr>
            <p:cNvSpPr txBox="1"/>
            <p:nvPr/>
          </p:nvSpPr>
          <p:spPr>
            <a:xfrm>
              <a:off x="1568961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2" name="Google Shape;912;g3684db38b19_23_65">
              <a:hlinkClick r:id="rId6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Whoosh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3" name="Google Shape;913;g3684db38b19_23_65">
              <a:hlinkClick r:id="rId7" action="ppaction://hlinksldjump"/>
            </p:cNvPr>
            <p:cNvSpPr txBox="1"/>
            <p:nvPr/>
          </p:nvSpPr>
          <p:spPr>
            <a:xfrm>
              <a:off x="3699502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PyLucene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4" name="Google Shape;914;g3684db38b19_23_65">
              <a:hlinkClick r:id="rId8" action="ppaction://hlinksldjump"/>
            </p:cNvPr>
            <p:cNvSpPr txBox="1"/>
            <p:nvPr/>
          </p:nvSpPr>
          <p:spPr>
            <a:xfrm>
              <a:off x="5925716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sng" strike="noStrike" cap="none">
                  <a:solidFill>
                    <a:srgbClr val="7B9DCE"/>
                  </a:solidFill>
                  <a:latin typeface="Roboto"/>
                  <a:ea typeface="Roboto"/>
                  <a:cs typeface="Roboto"/>
                  <a:sym typeface="Roboto"/>
                </a:rPr>
                <a:t>Benchmark</a:t>
              </a:r>
              <a:endParaRPr sz="1300" b="0" i="0" u="sng" strike="noStrike" cap="none">
                <a:solidFill>
                  <a:srgbClr val="7B9DC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15" name="Google Shape;915;g3684db38b19_23_65">
            <a:hlinkClick r:id="rId8" action="ppaction://hlinksldjump"/>
          </p:cNvPr>
          <p:cNvSpPr txBox="1"/>
          <p:nvPr/>
        </p:nvSpPr>
        <p:spPr>
          <a:xfrm>
            <a:off x="4848142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sz="1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6" name="Google Shape;916;g3684db38b19_23_65"/>
          <p:cNvSpPr/>
          <p:nvPr/>
        </p:nvSpPr>
        <p:spPr>
          <a:xfrm>
            <a:off x="99651" y="3690750"/>
            <a:ext cx="4447200" cy="1193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17" name="Google Shape;917;g3684db38b19_23_65"/>
          <p:cNvSpPr txBox="1"/>
          <p:nvPr/>
        </p:nvSpPr>
        <p:spPr>
          <a:xfrm>
            <a:off x="99638" y="3690750"/>
            <a:ext cx="4447200" cy="13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QUERY LIST</a:t>
            </a:r>
            <a:endParaRPr sz="1500" b="1" i="0" u="none" strike="noStrike" cap="none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L’intero benchmark è stato eseguito su un insieme di 10 query, che si dividono in 2 categorie:</a:t>
            </a:r>
            <a:endParaRPr sz="12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ter"/>
              <a:buChar char="-"/>
            </a:pPr>
            <a:r>
              <a:rPr lang="en" sz="12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query full-text</a:t>
            </a:r>
            <a:r>
              <a:rPr lang="en" sz="1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→ query di solo testo</a:t>
            </a:r>
            <a:endParaRPr sz="12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ter"/>
              <a:buChar char="-"/>
            </a:pPr>
            <a:r>
              <a:rPr lang="en" sz="12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query strutturate </a:t>
            </a:r>
            <a:r>
              <a:rPr lang="en" sz="1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→ query con i field</a:t>
            </a:r>
            <a:endParaRPr sz="12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18" name="Google Shape;918;g3684db38b19_23_65" title="code2.png"/>
          <p:cNvPicPr preferRelativeResize="0"/>
          <p:nvPr/>
        </p:nvPicPr>
        <p:blipFill rotWithShape="1">
          <a:blip r:embed="rId9">
            <a:alphaModFix/>
          </a:blip>
          <a:srcRect l="5914" t="11597" r="5684" b="10720"/>
          <a:stretch/>
        </p:blipFill>
        <p:spPr>
          <a:xfrm>
            <a:off x="4848075" y="2545675"/>
            <a:ext cx="4200725" cy="20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g3684db38b19_23_65"/>
          <p:cNvSpPr txBox="1"/>
          <p:nvPr/>
        </p:nvSpPr>
        <p:spPr>
          <a:xfrm>
            <a:off x="1355675" y="2212713"/>
            <a:ext cx="724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0" name="Google Shape;920;g3684db38b19_23_65"/>
          <p:cNvSpPr txBox="1"/>
          <p:nvPr/>
        </p:nvSpPr>
        <p:spPr>
          <a:xfrm>
            <a:off x="248675" y="1307400"/>
            <a:ext cx="7716300" cy="14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VALUTAZIONE DELL’AVERAGE PRECISION</a:t>
            </a:r>
            <a:endParaRPr sz="1500"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L’AP ci permette di considerare il comportamento dei motori di ricerca più nel dettaglio: noi abbiamo usato questa metrica per confrontare i motori fra loro e dichiarare quale fosse il più adatto per eseguire query full-text, e quale fosse più adatto per eseguire query strutturate</a:t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Dai risultati vediamo che: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Google Shape;921;g3684db38b19_23_65"/>
          <p:cNvSpPr/>
          <p:nvPr/>
        </p:nvSpPr>
        <p:spPr>
          <a:xfrm>
            <a:off x="4484638" y="4087625"/>
            <a:ext cx="596400" cy="30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2" name="Google Shape;922;g3684db38b19_23_65"/>
          <p:cNvGrpSpPr/>
          <p:nvPr/>
        </p:nvGrpSpPr>
        <p:grpSpPr>
          <a:xfrm>
            <a:off x="444068" y="734702"/>
            <a:ext cx="8255865" cy="4088734"/>
            <a:chOff x="612700" y="855950"/>
            <a:chExt cx="7801800" cy="3922800"/>
          </a:xfrm>
        </p:grpSpPr>
        <p:grpSp>
          <p:nvGrpSpPr>
            <p:cNvPr id="923" name="Google Shape;923;g3684db38b19_23_65"/>
            <p:cNvGrpSpPr/>
            <p:nvPr/>
          </p:nvGrpSpPr>
          <p:grpSpPr>
            <a:xfrm>
              <a:off x="612700" y="855950"/>
              <a:ext cx="7801800" cy="3922800"/>
              <a:chOff x="612700" y="855950"/>
              <a:chExt cx="7801800" cy="3922800"/>
            </a:xfrm>
          </p:grpSpPr>
          <p:sp>
            <p:nvSpPr>
              <p:cNvPr id="924" name="Google Shape;924;g3684db38b19_23_65"/>
              <p:cNvSpPr/>
              <p:nvPr/>
            </p:nvSpPr>
            <p:spPr>
              <a:xfrm>
                <a:off x="612700" y="855950"/>
                <a:ext cx="7801800" cy="3922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25" name="Google Shape;925;g3684db38b19_23_65"/>
              <p:cNvSpPr txBox="1"/>
              <p:nvPr/>
            </p:nvSpPr>
            <p:spPr>
              <a:xfrm>
                <a:off x="873150" y="961988"/>
                <a:ext cx="70347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solidFill>
                      <a:schemeClr val="accent1"/>
                    </a:solidFill>
                    <a:latin typeface="Inter"/>
                    <a:ea typeface="Inter"/>
                    <a:cs typeface="Inter"/>
                    <a:sym typeface="Inter"/>
                  </a:rPr>
                  <a:t>ANALISI DEI RISULTATI</a:t>
                </a:r>
                <a:endParaRPr sz="2000" b="1">
                  <a:solidFill>
                    <a:schemeClr val="accent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6" name="Google Shape;926;g3684db38b19_23_65"/>
              <p:cNvSpPr txBox="1"/>
              <p:nvPr/>
            </p:nvSpPr>
            <p:spPr>
              <a:xfrm>
                <a:off x="613550" y="1410500"/>
                <a:ext cx="20538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QUERY FULL-TEXT:</a:t>
                </a:r>
                <a:endParaRPr b="1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pic>
            <p:nvPicPr>
              <p:cNvPr id="927" name="Google Shape;927;g3684db38b19_23_65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1638463" y="1776798"/>
                <a:ext cx="5867064" cy="1193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</p:pic>
          <p:sp>
            <p:nvSpPr>
              <p:cNvPr id="928" name="Google Shape;928;g3684db38b19_23_65"/>
              <p:cNvSpPr txBox="1"/>
              <p:nvPr/>
            </p:nvSpPr>
            <p:spPr>
              <a:xfrm>
                <a:off x="613550" y="3083800"/>
                <a:ext cx="27006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QUERY STRUTTURATE:</a:t>
                </a:r>
                <a:endParaRPr b="1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pic>
            <p:nvPicPr>
              <p:cNvPr id="929" name="Google Shape;929;g3684db38b19_23_65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1604550" y="3502500"/>
                <a:ext cx="5934898" cy="10251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30" name="Google Shape;930;g3684db38b19_23_6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156875" y="3097949"/>
              <a:ext cx="249075" cy="369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1" name="Google Shape;931;g3684db38b19_23_6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736000" y="1410496"/>
              <a:ext cx="249075" cy="369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3684db38b19_21_560"/>
          <p:cNvSpPr txBox="1">
            <a:spLocks noGrp="1"/>
          </p:cNvSpPr>
          <p:nvPr>
            <p:ph type="ctrTitle" idx="4294967295"/>
          </p:nvPr>
        </p:nvSpPr>
        <p:spPr>
          <a:xfrm>
            <a:off x="1283550" y="1632075"/>
            <a:ext cx="6576900" cy="18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Roboto Condensed"/>
              <a:buNone/>
            </a:pPr>
            <a:r>
              <a:rPr lang="en" sz="7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GRAZIE PER </a:t>
            </a:r>
            <a:endParaRPr sz="7000" b="1" i="0" u="none" strike="noStrike" cap="none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Roboto Condensed"/>
              <a:buNone/>
            </a:pPr>
            <a:r>
              <a:rPr lang="en" sz="7000" b="1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L’ATTENZIONE!!!</a:t>
            </a:r>
            <a:endParaRPr sz="7000" b="1" i="0" u="none" strike="noStrike" cap="none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937" name="Google Shape;937;g3684db38b19_21_560" title="imag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02566">
            <a:off x="6002491" y="1662688"/>
            <a:ext cx="1593116" cy="1310172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g3684db38b19_21_560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g3684db38b19_21_560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g3684db38b19_21_560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g3684db38b19_21_560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2" name="Google Shape;942;g3684db38b19_21_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1425" y="4502950"/>
            <a:ext cx="7361099" cy="1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g3684db38b19_21_560">
            <a:hlinkClick r:id="rId5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rgbClr val="80A3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4" name="Google Shape;944;g3684db38b19_21_560"/>
          <p:cNvGrpSpPr/>
          <p:nvPr/>
        </p:nvGrpSpPr>
        <p:grpSpPr>
          <a:xfrm>
            <a:off x="613559" y="316300"/>
            <a:ext cx="6392457" cy="315300"/>
            <a:chOff x="613559" y="316300"/>
            <a:chExt cx="6392457" cy="315300"/>
          </a:xfrm>
        </p:grpSpPr>
        <p:sp>
          <p:nvSpPr>
            <p:cNvPr id="945" name="Google Shape;945;g3684db38b19_21_560">
              <a:hlinkClick r:id="rId6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6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6" name="Google Shape;946;g3684db38b19_21_560">
              <a:hlinkClick r:id="rId7" action="ppaction://hlinksldjump"/>
            </p:cNvPr>
            <p:cNvSpPr txBox="1"/>
            <p:nvPr/>
          </p:nvSpPr>
          <p:spPr>
            <a:xfrm>
              <a:off x="1568961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7" name="Google Shape;947;g3684db38b19_21_560">
              <a:hlinkClick r:id="rId8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Whoosh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8" name="Google Shape;948;g3684db38b19_21_560">
              <a:hlinkClick r:id="rId9" action="ppaction://hlinksldjump"/>
            </p:cNvPr>
            <p:cNvSpPr txBox="1"/>
            <p:nvPr/>
          </p:nvSpPr>
          <p:spPr>
            <a:xfrm>
              <a:off x="3699502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PyLucene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9" name="Google Shape;949;g3684db38b19_21_560">
              <a:hlinkClick r:id="rId10" action="ppaction://hlinksldjump"/>
            </p:cNvPr>
            <p:cNvSpPr txBox="1"/>
            <p:nvPr/>
          </p:nvSpPr>
          <p:spPr>
            <a:xfrm>
              <a:off x="5925716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Benchmark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50" name="Google Shape;950;g3684db38b19_21_560">
            <a:hlinkClick r:id="rId10" action="ppaction://hlinksldjump"/>
          </p:cNvPr>
          <p:cNvSpPr txBox="1"/>
          <p:nvPr/>
        </p:nvSpPr>
        <p:spPr>
          <a:xfrm>
            <a:off x="4848142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sz="1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"/>
          <p:cNvSpPr/>
          <p:nvPr/>
        </p:nvSpPr>
        <p:spPr>
          <a:xfrm>
            <a:off x="1305362" y="1627249"/>
            <a:ext cx="1926800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rgbClr val="80A3D6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01</a:t>
            </a:r>
          </a:p>
        </p:txBody>
      </p:sp>
      <p:sp>
        <p:nvSpPr>
          <p:cNvPr id="410" name="Google Shape;410;p5"/>
          <p:cNvSpPr txBox="1">
            <a:spLocks noGrp="1"/>
          </p:cNvSpPr>
          <p:nvPr>
            <p:ph type="title"/>
          </p:nvPr>
        </p:nvSpPr>
        <p:spPr>
          <a:xfrm>
            <a:off x="3733750" y="1577800"/>
            <a:ext cx="5007000" cy="1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6600">
                <a:solidFill>
                  <a:schemeClr val="lt1"/>
                </a:solidFill>
              </a:rPr>
              <a:t>ESTRAZIONE DEL DATASET</a:t>
            </a:r>
            <a:endParaRPr sz="6600">
              <a:solidFill>
                <a:schemeClr val="lt1"/>
              </a:solidFill>
            </a:endParaRPr>
          </a:p>
        </p:txBody>
      </p:sp>
      <p:grpSp>
        <p:nvGrpSpPr>
          <p:cNvPr id="411" name="Google Shape;411;p5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412" name="Google Shape;412;p5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891425" y="4642050"/>
              <a:ext cx="414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4" name="Google Shape;414;p5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9" name="Google Shape;419;p5"/>
          <p:cNvGrpSpPr/>
          <p:nvPr/>
        </p:nvGrpSpPr>
        <p:grpSpPr>
          <a:xfrm>
            <a:off x="613559" y="316300"/>
            <a:ext cx="6392457" cy="315300"/>
            <a:chOff x="613559" y="316300"/>
            <a:chExt cx="6392457" cy="315300"/>
          </a:xfrm>
        </p:grpSpPr>
        <p:sp>
          <p:nvSpPr>
            <p:cNvPr id="420" name="Google Shape;420;p5">
              <a:hlinkClick r:id="rId4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1" name="Google Shape;421;p5">
              <a:hlinkClick r:id="rId3" action="ppaction://hlinksldjump"/>
            </p:cNvPr>
            <p:cNvSpPr txBox="1"/>
            <p:nvPr/>
          </p:nvSpPr>
          <p:spPr>
            <a:xfrm>
              <a:off x="1568961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sng" strike="noStrike" cap="none">
                  <a:solidFill>
                    <a:srgbClr val="80A3D6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sz="1300" b="0" i="0" u="sng" strike="noStrike" cap="none">
                <a:solidFill>
                  <a:srgbClr val="80A3D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2" name="Google Shape;422;p5">
              <a:hlinkClick r:id="rId5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Whoosh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5">
              <a:hlinkClick r:id="rId6" action="ppaction://hlinksldjump"/>
            </p:cNvPr>
            <p:cNvSpPr txBox="1"/>
            <p:nvPr/>
          </p:nvSpPr>
          <p:spPr>
            <a:xfrm>
              <a:off x="3699502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PyLucene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4" name="Google Shape;424;p5">
              <a:hlinkClick r:id="rId7" action="ppaction://hlinksldjump"/>
            </p:cNvPr>
            <p:cNvSpPr txBox="1"/>
            <p:nvPr/>
          </p:nvSpPr>
          <p:spPr>
            <a:xfrm>
              <a:off x="5925716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Benchmark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5" name="Google Shape;425;p5">
            <a:hlinkClick r:id="rId7" action="ppaction://hlinksldjump"/>
          </p:cNvPr>
          <p:cNvSpPr txBox="1"/>
          <p:nvPr/>
        </p:nvSpPr>
        <p:spPr>
          <a:xfrm>
            <a:off x="4848142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sz="1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/>
              <a:t>SORGENTE DATI E DATASET</a:t>
            </a:r>
            <a:endParaRPr sz="3200"/>
          </a:p>
        </p:txBody>
      </p:sp>
      <p:sp>
        <p:nvSpPr>
          <p:cNvPr id="431" name="Google Shape;431;p2"/>
          <p:cNvSpPr txBox="1">
            <a:spLocks noGrp="1"/>
          </p:cNvSpPr>
          <p:nvPr>
            <p:ph type="body" idx="1"/>
          </p:nvPr>
        </p:nvSpPr>
        <p:spPr>
          <a:xfrm>
            <a:off x="661338" y="1296513"/>
            <a:ext cx="78213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Ogni elemento all’interno della nostra collezione di dati è stato estratto a partire dal sito web </a:t>
            </a:r>
            <a:r>
              <a:rPr lang="en" sz="1300" b="1">
                <a:latin typeface="Inter"/>
                <a:ea typeface="Inter"/>
                <a:cs typeface="Inter"/>
                <a:sym typeface="Inter"/>
              </a:rPr>
              <a:t>“</a:t>
            </a:r>
            <a:r>
              <a:rPr lang="en" sz="1300" b="1" i="1">
                <a:latin typeface="Inter"/>
                <a:ea typeface="Inter"/>
                <a:cs typeface="Inter"/>
                <a:sym typeface="Inter"/>
              </a:rPr>
              <a:t>The Movie Database</a:t>
            </a:r>
            <a:r>
              <a:rPr lang="en" sz="1300" b="1">
                <a:latin typeface="Inter"/>
                <a:ea typeface="Inter"/>
                <a:cs typeface="Inter"/>
                <a:sym typeface="Inter"/>
              </a:rPr>
              <a:t>”</a:t>
            </a:r>
            <a:r>
              <a:rPr lang="en" sz="1300">
                <a:latin typeface="Inter"/>
                <a:ea typeface="Inter"/>
                <a:cs typeface="Inter"/>
                <a:sym typeface="Inter"/>
              </a:rPr>
              <a:t>, ovvero un portale che racchiude un gran numero di film e serie tv.</a:t>
            </a: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Abbiamo estratto i dati grazie all’API ufficiale, che ci ha permesso di ottenere circa </a:t>
            </a:r>
            <a:r>
              <a:rPr lang="en" sz="1300" b="1">
                <a:latin typeface="Inter"/>
                <a:ea typeface="Inter"/>
                <a:cs typeface="Inter"/>
                <a:sym typeface="Inter"/>
              </a:rPr>
              <a:t>20.000 titoli.</a:t>
            </a:r>
            <a:endParaRPr sz="1300" b="1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32" name="Google Shape;432;p2"/>
          <p:cNvSpPr/>
          <p:nvPr/>
        </p:nvSpPr>
        <p:spPr>
          <a:xfrm>
            <a:off x="543860" y="2386025"/>
            <a:ext cx="3599400" cy="249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80A3D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9080000" algn="bl" rotWithShape="0">
              <a:srgbClr val="FFFFFF">
                <a:alpha val="9254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3" name="Google Shape;433;p2"/>
          <p:cNvSpPr txBox="1"/>
          <p:nvPr/>
        </p:nvSpPr>
        <p:spPr>
          <a:xfrm>
            <a:off x="629650" y="2484550"/>
            <a:ext cx="3427800" cy="19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 i="0" u="none" strike="noStrike" cap="none">
                <a:solidFill>
                  <a:srgbClr val="80A3D6"/>
                </a:solidFill>
                <a:latin typeface="Inter"/>
                <a:ea typeface="Inter"/>
                <a:cs typeface="Inter"/>
                <a:sym typeface="Inter"/>
              </a:rPr>
              <a:t>STRUTTURA DEI FILE </a:t>
            </a:r>
            <a:r>
              <a:rPr lang="en" sz="1500" b="1" i="1" u="none" strike="noStrike" cap="none">
                <a:solidFill>
                  <a:srgbClr val="80A3D6"/>
                </a:solidFill>
                <a:latin typeface="Inter"/>
                <a:ea typeface="Inter"/>
                <a:cs typeface="Inter"/>
                <a:sym typeface="Inter"/>
              </a:rPr>
              <a:t>.json</a:t>
            </a:r>
            <a:endParaRPr sz="1500" b="1" i="1" u="none" strike="noStrike" cap="none">
              <a:solidFill>
                <a:srgbClr val="80A3D6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Una volta ottenuto il dataset dal sito, abbiamo selezionato solo i campi di nostro interesse:</a:t>
            </a:r>
            <a:endParaRPr sz="1200" b="0" i="0" u="none" strike="noStrike" cap="none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457200" marR="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ter Medium"/>
              <a:buChar char="●"/>
            </a:pPr>
            <a:r>
              <a:rPr lang="en" sz="1200" b="0" i="0" u="none" strike="noStrike" cap="none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ID univoco</a:t>
            </a:r>
            <a:endParaRPr sz="1200" b="0" i="0" u="none" strike="noStrike" cap="none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457200" marR="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ter Medium"/>
              <a:buChar char="●"/>
            </a:pPr>
            <a:r>
              <a:rPr lang="en" sz="1200" b="0" i="0" u="none" strike="noStrike" cap="none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Titolo</a:t>
            </a:r>
            <a:endParaRPr sz="1200" b="0" i="0" u="none" strike="noStrike" cap="none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457200" marR="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ter Medium"/>
              <a:buChar char="●"/>
            </a:pPr>
            <a:r>
              <a:rPr lang="en" sz="1200" b="0" i="0" u="none" strike="noStrike" cap="none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Anno di uscita</a:t>
            </a:r>
            <a:endParaRPr sz="1200" b="0" i="0" u="none" strike="noStrike" cap="none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457200" marR="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ter Medium"/>
              <a:buChar char="●"/>
            </a:pPr>
            <a:r>
              <a:rPr lang="en" sz="1200" b="0" i="0" u="none" strike="noStrike" cap="none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Generi</a:t>
            </a:r>
            <a:endParaRPr sz="1200" b="0" i="0" u="none" strike="noStrike" cap="none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457200" marR="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ter Medium"/>
              <a:buChar char="●"/>
            </a:pPr>
            <a:r>
              <a:rPr lang="en" sz="1200" b="0" i="0" u="none" strike="noStrike" cap="none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Voto medio</a:t>
            </a:r>
            <a:endParaRPr sz="1200" b="0" i="0" u="none" strike="noStrike" cap="none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457200" marR="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ter Medium"/>
              <a:buChar char="●"/>
            </a:pPr>
            <a:r>
              <a:rPr lang="en" sz="1200" b="0" i="0" u="none" strike="noStrike" cap="none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Descrizione</a:t>
            </a:r>
            <a:endParaRPr sz="1200" b="0" i="0" u="none" strike="noStrike" cap="none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457200" marR="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ter Medium"/>
              <a:buChar char="●"/>
            </a:pPr>
            <a:r>
              <a:rPr lang="en" sz="1200" b="0" i="0" u="none" strike="noStrike" cap="none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Tipo (Film o Serie TV) 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"/>
          <p:cNvSpPr/>
          <p:nvPr/>
        </p:nvSpPr>
        <p:spPr>
          <a:xfrm>
            <a:off x="4262888" y="3444575"/>
            <a:ext cx="786900" cy="37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A3D6"/>
          </a:solidFill>
          <a:ln w="9525" cap="flat" cmpd="sng">
            <a:solidFill>
              <a:srgbClr val="80A3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5" name="Google Shape;435;p2"/>
          <p:cNvPicPr preferRelativeResize="0"/>
          <p:nvPr/>
        </p:nvPicPr>
        <p:blipFill rotWithShape="1">
          <a:blip r:embed="rId3">
            <a:alphaModFix/>
          </a:blip>
          <a:srcRect r="5667"/>
          <a:stretch/>
        </p:blipFill>
        <p:spPr>
          <a:xfrm>
            <a:off x="5169425" y="2386025"/>
            <a:ext cx="3698999" cy="24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"/>
          <p:cNvSpPr/>
          <p:nvPr/>
        </p:nvSpPr>
        <p:spPr>
          <a:xfrm>
            <a:off x="5429592" y="850430"/>
            <a:ext cx="255014" cy="336658"/>
          </a:xfrm>
          <a:custGeom>
            <a:avLst/>
            <a:gdLst/>
            <a:ahLst/>
            <a:cxnLst/>
            <a:rect l="l" t="t" r="r" b="b"/>
            <a:pathLst>
              <a:path w="7740" h="10218" extrusionOk="0">
                <a:moveTo>
                  <a:pt x="3811" y="1049"/>
                </a:moveTo>
                <a:lnTo>
                  <a:pt x="4358" y="2120"/>
                </a:lnTo>
                <a:cubicBezTo>
                  <a:pt x="4382" y="2215"/>
                  <a:pt x="4477" y="2263"/>
                  <a:pt x="4596" y="2263"/>
                </a:cubicBezTo>
                <a:lnTo>
                  <a:pt x="5787" y="2454"/>
                </a:lnTo>
                <a:lnTo>
                  <a:pt x="4930" y="3287"/>
                </a:lnTo>
                <a:cubicBezTo>
                  <a:pt x="4858" y="3335"/>
                  <a:pt x="4835" y="3454"/>
                  <a:pt x="4835" y="3549"/>
                </a:cubicBezTo>
                <a:lnTo>
                  <a:pt x="5049" y="4740"/>
                </a:lnTo>
                <a:lnTo>
                  <a:pt x="5049" y="4740"/>
                </a:lnTo>
                <a:lnTo>
                  <a:pt x="3977" y="4168"/>
                </a:lnTo>
                <a:cubicBezTo>
                  <a:pt x="3930" y="4144"/>
                  <a:pt x="3882" y="4144"/>
                  <a:pt x="3811" y="4144"/>
                </a:cubicBezTo>
                <a:cubicBezTo>
                  <a:pt x="3763" y="4144"/>
                  <a:pt x="3739" y="4144"/>
                  <a:pt x="3668" y="4168"/>
                </a:cubicBezTo>
                <a:lnTo>
                  <a:pt x="2596" y="4740"/>
                </a:lnTo>
                <a:lnTo>
                  <a:pt x="2810" y="3549"/>
                </a:lnTo>
                <a:cubicBezTo>
                  <a:pt x="2834" y="3430"/>
                  <a:pt x="2810" y="3335"/>
                  <a:pt x="2715" y="3287"/>
                </a:cubicBezTo>
                <a:lnTo>
                  <a:pt x="1858" y="2454"/>
                </a:lnTo>
                <a:lnTo>
                  <a:pt x="3048" y="2263"/>
                </a:lnTo>
                <a:cubicBezTo>
                  <a:pt x="3144" y="2263"/>
                  <a:pt x="3215" y="2168"/>
                  <a:pt x="3287" y="2120"/>
                </a:cubicBezTo>
                <a:lnTo>
                  <a:pt x="3811" y="1049"/>
                </a:lnTo>
                <a:close/>
                <a:moveTo>
                  <a:pt x="3811" y="4740"/>
                </a:moveTo>
                <a:lnTo>
                  <a:pt x="4025" y="4859"/>
                </a:lnTo>
                <a:lnTo>
                  <a:pt x="4263" y="6835"/>
                </a:lnTo>
                <a:lnTo>
                  <a:pt x="3334" y="6835"/>
                </a:lnTo>
                <a:lnTo>
                  <a:pt x="3620" y="4859"/>
                </a:lnTo>
                <a:lnTo>
                  <a:pt x="3811" y="4740"/>
                </a:lnTo>
                <a:close/>
                <a:moveTo>
                  <a:pt x="5406" y="7455"/>
                </a:moveTo>
                <a:cubicBezTo>
                  <a:pt x="5573" y="7455"/>
                  <a:pt x="5692" y="7574"/>
                  <a:pt x="5692" y="7740"/>
                </a:cubicBezTo>
                <a:lnTo>
                  <a:pt x="5692" y="8431"/>
                </a:lnTo>
                <a:lnTo>
                  <a:pt x="1905" y="8431"/>
                </a:lnTo>
                <a:lnTo>
                  <a:pt x="1905" y="7740"/>
                </a:lnTo>
                <a:cubicBezTo>
                  <a:pt x="1905" y="7574"/>
                  <a:pt x="2024" y="7455"/>
                  <a:pt x="2215" y="7455"/>
                </a:cubicBezTo>
                <a:close/>
                <a:moveTo>
                  <a:pt x="6621" y="9026"/>
                </a:moveTo>
                <a:cubicBezTo>
                  <a:pt x="6883" y="9026"/>
                  <a:pt x="7121" y="9241"/>
                  <a:pt x="7121" y="9526"/>
                </a:cubicBezTo>
                <a:lnTo>
                  <a:pt x="7121" y="9622"/>
                </a:lnTo>
                <a:lnTo>
                  <a:pt x="548" y="9622"/>
                </a:lnTo>
                <a:lnTo>
                  <a:pt x="548" y="9526"/>
                </a:lnTo>
                <a:cubicBezTo>
                  <a:pt x="548" y="9265"/>
                  <a:pt x="762" y="9026"/>
                  <a:pt x="1048" y="9026"/>
                </a:cubicBezTo>
                <a:close/>
                <a:moveTo>
                  <a:pt x="3834" y="1"/>
                </a:moveTo>
                <a:cubicBezTo>
                  <a:pt x="3715" y="1"/>
                  <a:pt x="3644" y="72"/>
                  <a:pt x="3572" y="191"/>
                </a:cubicBezTo>
                <a:lnTo>
                  <a:pt x="2858" y="1668"/>
                </a:lnTo>
                <a:lnTo>
                  <a:pt x="1215" y="1906"/>
                </a:lnTo>
                <a:cubicBezTo>
                  <a:pt x="1096" y="1954"/>
                  <a:pt x="1024" y="2001"/>
                  <a:pt x="977" y="2120"/>
                </a:cubicBezTo>
                <a:cubicBezTo>
                  <a:pt x="953" y="2239"/>
                  <a:pt x="977" y="2358"/>
                  <a:pt x="1072" y="2430"/>
                </a:cubicBezTo>
                <a:lnTo>
                  <a:pt x="2263" y="3573"/>
                </a:lnTo>
                <a:lnTo>
                  <a:pt x="2001" y="5216"/>
                </a:lnTo>
                <a:cubicBezTo>
                  <a:pt x="1977" y="5335"/>
                  <a:pt x="2024" y="5454"/>
                  <a:pt x="2120" y="5526"/>
                </a:cubicBezTo>
                <a:cubicBezTo>
                  <a:pt x="2179" y="5555"/>
                  <a:pt x="2247" y="5575"/>
                  <a:pt x="2318" y="5575"/>
                </a:cubicBezTo>
                <a:cubicBezTo>
                  <a:pt x="2362" y="5575"/>
                  <a:pt x="2408" y="5568"/>
                  <a:pt x="2453" y="5549"/>
                </a:cubicBezTo>
                <a:lnTo>
                  <a:pt x="3048" y="5216"/>
                </a:lnTo>
                <a:lnTo>
                  <a:pt x="2834" y="6859"/>
                </a:lnTo>
                <a:lnTo>
                  <a:pt x="2286" y="6859"/>
                </a:lnTo>
                <a:cubicBezTo>
                  <a:pt x="1786" y="6859"/>
                  <a:pt x="1405" y="7240"/>
                  <a:pt x="1405" y="7740"/>
                </a:cubicBezTo>
                <a:lnTo>
                  <a:pt x="1405" y="8431"/>
                </a:lnTo>
                <a:lnTo>
                  <a:pt x="1096" y="8431"/>
                </a:lnTo>
                <a:cubicBezTo>
                  <a:pt x="500" y="8431"/>
                  <a:pt x="0" y="8907"/>
                  <a:pt x="0" y="9526"/>
                </a:cubicBezTo>
                <a:lnTo>
                  <a:pt x="0" y="9931"/>
                </a:lnTo>
                <a:cubicBezTo>
                  <a:pt x="0" y="10098"/>
                  <a:pt x="119" y="10217"/>
                  <a:pt x="310" y="10217"/>
                </a:cubicBezTo>
                <a:lnTo>
                  <a:pt x="7454" y="10217"/>
                </a:lnTo>
                <a:cubicBezTo>
                  <a:pt x="7621" y="10217"/>
                  <a:pt x="7740" y="10098"/>
                  <a:pt x="7740" y="9931"/>
                </a:cubicBezTo>
                <a:lnTo>
                  <a:pt x="7740" y="9526"/>
                </a:lnTo>
                <a:cubicBezTo>
                  <a:pt x="7692" y="8931"/>
                  <a:pt x="7192" y="8431"/>
                  <a:pt x="6597" y="8431"/>
                </a:cubicBezTo>
                <a:lnTo>
                  <a:pt x="6287" y="8431"/>
                </a:lnTo>
                <a:lnTo>
                  <a:pt x="6287" y="7740"/>
                </a:lnTo>
                <a:cubicBezTo>
                  <a:pt x="6287" y="7240"/>
                  <a:pt x="5906" y="6859"/>
                  <a:pt x="5406" y="6859"/>
                </a:cubicBezTo>
                <a:lnTo>
                  <a:pt x="4858" y="6859"/>
                </a:lnTo>
                <a:lnTo>
                  <a:pt x="4644" y="5216"/>
                </a:lnTo>
                <a:lnTo>
                  <a:pt x="5239" y="5549"/>
                </a:lnTo>
                <a:cubicBezTo>
                  <a:pt x="5287" y="5573"/>
                  <a:pt x="5335" y="5573"/>
                  <a:pt x="5406" y="5573"/>
                </a:cubicBezTo>
                <a:cubicBezTo>
                  <a:pt x="5454" y="5573"/>
                  <a:pt x="5525" y="5549"/>
                  <a:pt x="5573" y="5526"/>
                </a:cubicBezTo>
                <a:cubicBezTo>
                  <a:pt x="5668" y="5454"/>
                  <a:pt x="5716" y="5335"/>
                  <a:pt x="5692" y="5216"/>
                </a:cubicBezTo>
                <a:lnTo>
                  <a:pt x="5430" y="3573"/>
                </a:lnTo>
                <a:lnTo>
                  <a:pt x="6621" y="2430"/>
                </a:lnTo>
                <a:cubicBezTo>
                  <a:pt x="6716" y="2335"/>
                  <a:pt x="6740" y="2215"/>
                  <a:pt x="6716" y="2120"/>
                </a:cubicBezTo>
                <a:cubicBezTo>
                  <a:pt x="6668" y="2001"/>
                  <a:pt x="6597" y="1954"/>
                  <a:pt x="6478" y="1906"/>
                </a:cubicBezTo>
                <a:lnTo>
                  <a:pt x="4835" y="1668"/>
                </a:lnTo>
                <a:lnTo>
                  <a:pt x="4120" y="191"/>
                </a:lnTo>
                <a:cubicBezTo>
                  <a:pt x="4049" y="96"/>
                  <a:pt x="3977" y="1"/>
                  <a:pt x="3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">
            <a:hlinkClick r:id="rId4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8" name="Google Shape;438;p2"/>
          <p:cNvGrpSpPr/>
          <p:nvPr/>
        </p:nvGrpSpPr>
        <p:grpSpPr>
          <a:xfrm>
            <a:off x="613559" y="316300"/>
            <a:ext cx="6392457" cy="315300"/>
            <a:chOff x="613559" y="316300"/>
            <a:chExt cx="6392457" cy="315300"/>
          </a:xfrm>
        </p:grpSpPr>
        <p:sp>
          <p:nvSpPr>
            <p:cNvPr id="439" name="Google Shape;439;p2">
              <a:hlinkClick r:id="rId5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0" name="Google Shape;440;p2">
              <a:hlinkClick r:id="rId4" action="ppaction://hlinksldjump"/>
            </p:cNvPr>
            <p:cNvSpPr txBox="1"/>
            <p:nvPr/>
          </p:nvSpPr>
          <p:spPr>
            <a:xfrm>
              <a:off x="1568961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sng" strike="noStrike" cap="none">
                  <a:solidFill>
                    <a:srgbClr val="80A3D6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sz="1300" b="0" i="0" u="sng" strike="noStrike" cap="none">
                <a:solidFill>
                  <a:srgbClr val="80A3D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1" name="Google Shape;441;p2">
              <a:hlinkClick r:id="rId6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Whoosh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2" name="Google Shape;442;p2">
              <a:hlinkClick r:id="rId7" action="ppaction://hlinksldjump"/>
            </p:cNvPr>
            <p:cNvSpPr txBox="1"/>
            <p:nvPr/>
          </p:nvSpPr>
          <p:spPr>
            <a:xfrm>
              <a:off x="3699502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PyLucene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3" name="Google Shape;443;p2">
              <a:hlinkClick r:id="rId8" action="ppaction://hlinksldjump"/>
            </p:cNvPr>
            <p:cNvSpPr txBox="1"/>
            <p:nvPr/>
          </p:nvSpPr>
          <p:spPr>
            <a:xfrm>
              <a:off x="5925716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Benchmark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44" name="Google Shape;444;p2">
            <a:hlinkClick r:id="rId8" action="ppaction://hlinksldjump"/>
          </p:cNvPr>
          <p:cNvSpPr txBox="1"/>
          <p:nvPr/>
        </p:nvSpPr>
        <p:spPr>
          <a:xfrm>
            <a:off x="4848142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sz="1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1"/>
          <p:cNvSpPr txBox="1">
            <a:spLocks noGrp="1"/>
          </p:cNvSpPr>
          <p:nvPr>
            <p:ph type="title"/>
          </p:nvPr>
        </p:nvSpPr>
        <p:spPr>
          <a:xfrm flipH="1">
            <a:off x="1067425" y="2074650"/>
            <a:ext cx="4226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lt1"/>
                </a:solidFill>
              </a:rPr>
              <a:t>WHOOSH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50" name="Google Shape;450;p11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451" name="Google Shape;451;p11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891425" y="4642050"/>
              <a:ext cx="17247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3" name="Google Shape;453;p11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1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1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1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1"/>
          <p:cNvSpPr/>
          <p:nvPr/>
        </p:nvSpPr>
        <p:spPr>
          <a:xfrm>
            <a:off x="5526650" y="1627249"/>
            <a:ext cx="2200358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rgbClr val="80A3D6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02</a:t>
            </a:r>
          </a:p>
        </p:txBody>
      </p:sp>
      <p:sp>
        <p:nvSpPr>
          <p:cNvPr id="458" name="Google Shape;458;p11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9" name="Google Shape;459;p11"/>
          <p:cNvGrpSpPr/>
          <p:nvPr/>
        </p:nvGrpSpPr>
        <p:grpSpPr>
          <a:xfrm>
            <a:off x="613559" y="316300"/>
            <a:ext cx="6392457" cy="315300"/>
            <a:chOff x="613559" y="316300"/>
            <a:chExt cx="6392457" cy="315300"/>
          </a:xfrm>
        </p:grpSpPr>
        <p:sp>
          <p:nvSpPr>
            <p:cNvPr id="460" name="Google Shape;460;p11">
              <a:hlinkClick r:id="rId4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1" name="Google Shape;461;p11">
              <a:hlinkClick r:id="rId5" action="ppaction://hlinksldjump"/>
            </p:cNvPr>
            <p:cNvSpPr txBox="1"/>
            <p:nvPr/>
          </p:nvSpPr>
          <p:spPr>
            <a:xfrm>
              <a:off x="1568961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2" name="Google Shape;462;p11">
              <a:hlinkClick r:id="rId3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sng" strike="noStrike" cap="none">
                  <a:solidFill>
                    <a:srgbClr val="80A3D6"/>
                  </a:solidFill>
                  <a:latin typeface="Roboto"/>
                  <a:ea typeface="Roboto"/>
                  <a:cs typeface="Roboto"/>
                  <a:sym typeface="Roboto"/>
                </a:rPr>
                <a:t>Whoosh</a:t>
              </a:r>
              <a:endParaRPr sz="1300" b="0" i="0" u="sng" strike="noStrike" cap="none">
                <a:solidFill>
                  <a:srgbClr val="80A3D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3" name="Google Shape;463;p11">
              <a:hlinkClick r:id="rId6" action="ppaction://hlinksldjump"/>
            </p:cNvPr>
            <p:cNvSpPr txBox="1"/>
            <p:nvPr/>
          </p:nvSpPr>
          <p:spPr>
            <a:xfrm>
              <a:off x="3699502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PyLucene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4" name="Google Shape;464;p11">
              <a:hlinkClick r:id="rId7" action="ppaction://hlinksldjump"/>
            </p:cNvPr>
            <p:cNvSpPr txBox="1"/>
            <p:nvPr/>
          </p:nvSpPr>
          <p:spPr>
            <a:xfrm>
              <a:off x="5925716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Benchmark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65" name="Google Shape;465;p11">
            <a:hlinkClick r:id="rId7" action="ppaction://hlinksldjump"/>
          </p:cNvPr>
          <p:cNvSpPr txBox="1"/>
          <p:nvPr/>
        </p:nvSpPr>
        <p:spPr>
          <a:xfrm>
            <a:off x="4848142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sz="1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686802e846_0_40"/>
          <p:cNvSpPr/>
          <p:nvPr/>
        </p:nvSpPr>
        <p:spPr>
          <a:xfrm>
            <a:off x="2021425" y="2083400"/>
            <a:ext cx="3262500" cy="879900"/>
          </a:xfrm>
          <a:prstGeom prst="roundRect">
            <a:avLst>
              <a:gd name="adj" fmla="val 3431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3686802e846_0_40"/>
          <p:cNvSpPr/>
          <p:nvPr/>
        </p:nvSpPr>
        <p:spPr>
          <a:xfrm rot="10800000" flipH="1">
            <a:off x="5117375" y="2963325"/>
            <a:ext cx="3538800" cy="2043300"/>
          </a:xfrm>
          <a:prstGeom prst="wedgeRoundRectCallout">
            <a:avLst>
              <a:gd name="adj1" fmla="val -22083"/>
              <a:gd name="adj2" fmla="val 72683"/>
              <a:gd name="adj3" fmla="val 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g3686802e846_0_40"/>
          <p:cNvSpPr/>
          <p:nvPr/>
        </p:nvSpPr>
        <p:spPr>
          <a:xfrm rot="10800000">
            <a:off x="1887450" y="3776075"/>
            <a:ext cx="2036400" cy="1202100"/>
          </a:xfrm>
          <a:prstGeom prst="wedgeRoundRectCallout">
            <a:avLst>
              <a:gd name="adj1" fmla="val -23703"/>
              <a:gd name="adj2" fmla="val 148083"/>
              <a:gd name="adj3" fmla="val 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g3686802e846_0_40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739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/>
              <a:t>ARCHITETTURA DEL MOTORE IN WHOOSH</a:t>
            </a:r>
            <a:endParaRPr sz="3200"/>
          </a:p>
        </p:txBody>
      </p:sp>
      <p:sp>
        <p:nvSpPr>
          <p:cNvPr id="474" name="Google Shape;474;g3686802e846_0_40"/>
          <p:cNvSpPr txBox="1">
            <a:spLocks noGrp="1"/>
          </p:cNvSpPr>
          <p:nvPr>
            <p:ph type="body" idx="1"/>
          </p:nvPr>
        </p:nvSpPr>
        <p:spPr>
          <a:xfrm>
            <a:off x="524188" y="1307388"/>
            <a:ext cx="78213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Il motore di ricerca basato sulla </a:t>
            </a:r>
            <a:r>
              <a:rPr lang="en" sz="1300" b="1">
                <a:latin typeface="Inter"/>
                <a:ea typeface="Inter"/>
                <a:cs typeface="Inter"/>
                <a:sym typeface="Inter"/>
              </a:rPr>
              <a:t>libreria Whoosh</a:t>
            </a:r>
            <a:r>
              <a:rPr lang="en" sz="1300">
                <a:latin typeface="Inter"/>
                <a:ea typeface="Inter"/>
                <a:cs typeface="Inter"/>
                <a:sym typeface="Inter"/>
              </a:rPr>
              <a:t> è stato implementato seguendo una serie di passaggi ben definiti, che vanno dalla gestione del dataset fino alla restituzione dei risultati:</a:t>
            </a: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75" name="Google Shape;475;g3686802e846_0_40"/>
          <p:cNvSpPr/>
          <p:nvPr/>
        </p:nvSpPr>
        <p:spPr>
          <a:xfrm rot="-1137">
            <a:off x="724412" y="2128930"/>
            <a:ext cx="906900" cy="305400"/>
          </a:xfrm>
          <a:prstGeom prst="roundRect">
            <a:avLst>
              <a:gd name="adj" fmla="val 1348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Dataset</a:t>
            </a:r>
            <a:endParaRPr sz="1000" b="1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6" name="Google Shape;476;g3686802e846_0_40"/>
          <p:cNvSpPr txBox="1"/>
          <p:nvPr/>
        </p:nvSpPr>
        <p:spPr>
          <a:xfrm>
            <a:off x="3455350" y="2529613"/>
            <a:ext cx="1959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1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Preparazione dei documenti</a:t>
            </a:r>
            <a:endParaRPr sz="1000" b="0" i="1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3686802e846_0_40"/>
          <p:cNvSpPr/>
          <p:nvPr/>
        </p:nvSpPr>
        <p:spPr>
          <a:xfrm rot="-2446">
            <a:off x="2199218" y="2117402"/>
            <a:ext cx="1264800" cy="305400"/>
          </a:xfrm>
          <a:prstGeom prst="roundRect">
            <a:avLst>
              <a:gd name="adj" fmla="val 1348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Pre-Processing</a:t>
            </a:r>
            <a:endParaRPr sz="1000" b="1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8" name="Google Shape;478;g3686802e846_0_40"/>
          <p:cNvSpPr/>
          <p:nvPr/>
        </p:nvSpPr>
        <p:spPr>
          <a:xfrm rot="-1708">
            <a:off x="3905547" y="2128914"/>
            <a:ext cx="1207800" cy="305400"/>
          </a:xfrm>
          <a:prstGeom prst="roundRect">
            <a:avLst>
              <a:gd name="adj" fmla="val 1348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Indicizzazione</a:t>
            </a:r>
            <a:endParaRPr sz="1000" b="1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9" name="Google Shape;479;g3686802e846_0_40"/>
          <p:cNvSpPr/>
          <p:nvPr/>
        </p:nvSpPr>
        <p:spPr>
          <a:xfrm rot="-1423">
            <a:off x="5656175" y="2140557"/>
            <a:ext cx="724500" cy="305400"/>
          </a:xfrm>
          <a:prstGeom prst="roundRect">
            <a:avLst>
              <a:gd name="adj" fmla="val 1348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Ricerca</a:t>
            </a:r>
            <a:endParaRPr sz="1000" b="1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0" name="Google Shape;480;g3686802e846_0_40"/>
          <p:cNvSpPr/>
          <p:nvPr/>
        </p:nvSpPr>
        <p:spPr>
          <a:xfrm rot="-1708">
            <a:off x="6849242" y="2151641"/>
            <a:ext cx="1207800" cy="283200"/>
          </a:xfrm>
          <a:prstGeom prst="roundRect">
            <a:avLst>
              <a:gd name="adj" fmla="val 1348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Lista di risultati</a:t>
            </a:r>
            <a:endParaRPr sz="1000" b="1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1" name="Google Shape;481;g3686802e846_0_40"/>
          <p:cNvSpPr/>
          <p:nvPr/>
        </p:nvSpPr>
        <p:spPr>
          <a:xfrm>
            <a:off x="1724425" y="2185500"/>
            <a:ext cx="297000" cy="16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3686802e846_0_40"/>
          <p:cNvSpPr/>
          <p:nvPr/>
        </p:nvSpPr>
        <p:spPr>
          <a:xfrm>
            <a:off x="3536225" y="2185775"/>
            <a:ext cx="297000" cy="16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3686802e846_0_40"/>
          <p:cNvSpPr/>
          <p:nvPr/>
        </p:nvSpPr>
        <p:spPr>
          <a:xfrm>
            <a:off x="5321538" y="2185500"/>
            <a:ext cx="297000" cy="16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3686802e846_0_40"/>
          <p:cNvSpPr/>
          <p:nvPr/>
        </p:nvSpPr>
        <p:spPr>
          <a:xfrm>
            <a:off x="6466525" y="2208650"/>
            <a:ext cx="297000" cy="16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3686802e846_0_40"/>
          <p:cNvSpPr txBox="1"/>
          <p:nvPr/>
        </p:nvSpPr>
        <p:spPr>
          <a:xfrm>
            <a:off x="1945950" y="3776100"/>
            <a:ext cx="23301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 documenti del dataset vengono trasformati attraverso una </a:t>
            </a:r>
            <a:r>
              <a:rPr lang="en" sz="12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serie di operazioni</a:t>
            </a:r>
            <a:r>
              <a:rPr lang="en" sz="1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e l’utilizzo di librerie come </a:t>
            </a:r>
            <a:r>
              <a:rPr lang="en" sz="12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NLTK</a:t>
            </a:r>
            <a:endParaRPr sz="1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6" name="Google Shape;486;g3686802e846_0_40"/>
          <p:cNvSpPr txBox="1"/>
          <p:nvPr/>
        </p:nvSpPr>
        <p:spPr>
          <a:xfrm>
            <a:off x="5150825" y="2963325"/>
            <a:ext cx="3532200" cy="23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Viene implementato un motore di ricerca </a:t>
            </a:r>
            <a:r>
              <a:rPr lang="en" sz="1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 grado di eseguire ricerche sia con </a:t>
            </a:r>
            <a:r>
              <a:rPr lang="en" sz="12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query full-text</a:t>
            </a:r>
            <a:r>
              <a:rPr lang="en" sz="1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, che con </a:t>
            </a:r>
            <a:r>
              <a:rPr lang="en" sz="12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query strutturate </a:t>
            </a:r>
            <a:endParaRPr sz="12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Produ</a:t>
            </a:r>
            <a:r>
              <a:rPr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ce</a:t>
            </a:r>
            <a:r>
              <a:rPr lang="en" sz="1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una lista di risultati finali, ordinati in base a dei punteggi di “score” assegnati dal </a:t>
            </a:r>
            <a:r>
              <a:rPr lang="en" sz="12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modello di ranking</a:t>
            </a:r>
            <a:endParaRPr sz="1200" b="1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7" name="Google Shape;487;g3686802e846_0_40"/>
          <p:cNvSpPr txBox="1"/>
          <p:nvPr/>
        </p:nvSpPr>
        <p:spPr>
          <a:xfrm>
            <a:off x="6169938" y="3755075"/>
            <a:ext cx="1767300" cy="2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multi-field parser</a:t>
            </a:r>
            <a:endParaRPr sz="12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8" name="Google Shape;488;g3686802e846_0_40"/>
          <p:cNvSpPr/>
          <p:nvPr/>
        </p:nvSpPr>
        <p:spPr>
          <a:xfrm>
            <a:off x="6209375" y="3776075"/>
            <a:ext cx="1354800" cy="338700"/>
          </a:xfrm>
          <a:prstGeom prst="wedgeRectCallout">
            <a:avLst>
              <a:gd name="adj1" fmla="val -21723"/>
              <a:gd name="adj2" fmla="val 118733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3686802e846_0_40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0" name="Google Shape;490;g3686802e846_0_40"/>
          <p:cNvGrpSpPr/>
          <p:nvPr/>
        </p:nvGrpSpPr>
        <p:grpSpPr>
          <a:xfrm>
            <a:off x="613559" y="316300"/>
            <a:ext cx="6392457" cy="315300"/>
            <a:chOff x="613559" y="316300"/>
            <a:chExt cx="6392457" cy="315300"/>
          </a:xfrm>
        </p:grpSpPr>
        <p:sp>
          <p:nvSpPr>
            <p:cNvPr id="491" name="Google Shape;491;g3686802e846_0_40">
              <a:hlinkClick r:id="rId4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g3686802e846_0_40">
              <a:hlinkClick r:id="rId5" action="ppaction://hlinksldjump"/>
            </p:cNvPr>
            <p:cNvSpPr txBox="1"/>
            <p:nvPr/>
          </p:nvSpPr>
          <p:spPr>
            <a:xfrm>
              <a:off x="1568961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3" name="Google Shape;493;g3686802e846_0_40">
              <a:hlinkClick r:id="rId3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sng" strike="noStrike" cap="none">
                  <a:solidFill>
                    <a:srgbClr val="80A3D6"/>
                  </a:solidFill>
                  <a:latin typeface="Roboto"/>
                  <a:ea typeface="Roboto"/>
                  <a:cs typeface="Roboto"/>
                  <a:sym typeface="Roboto"/>
                </a:rPr>
                <a:t>Whoosh</a:t>
              </a:r>
              <a:endParaRPr sz="1300" b="0" i="0" u="sng" strike="noStrike" cap="none">
                <a:solidFill>
                  <a:srgbClr val="80A3D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4" name="Google Shape;494;g3686802e846_0_40">
              <a:hlinkClick r:id="rId6" action="ppaction://hlinksldjump"/>
            </p:cNvPr>
            <p:cNvSpPr txBox="1"/>
            <p:nvPr/>
          </p:nvSpPr>
          <p:spPr>
            <a:xfrm>
              <a:off x="3699502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PyLucene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5" name="Google Shape;495;g3686802e846_0_40">
              <a:hlinkClick r:id="rId7" action="ppaction://hlinksldjump"/>
            </p:cNvPr>
            <p:cNvSpPr txBox="1"/>
            <p:nvPr/>
          </p:nvSpPr>
          <p:spPr>
            <a:xfrm>
              <a:off x="5925716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Benchmark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96" name="Google Shape;496;g3686802e846_0_40">
            <a:hlinkClick r:id="rId7" action="ppaction://hlinksldjump"/>
          </p:cNvPr>
          <p:cNvSpPr txBox="1"/>
          <p:nvPr/>
        </p:nvSpPr>
        <p:spPr>
          <a:xfrm>
            <a:off x="4848142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sz="1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7" name="Google Shape;497;g3686802e846_0_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425" y="2625438"/>
            <a:ext cx="2984410" cy="8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684db38b19_22_65"/>
          <p:cNvSpPr/>
          <p:nvPr/>
        </p:nvSpPr>
        <p:spPr>
          <a:xfrm>
            <a:off x="112363" y="1555300"/>
            <a:ext cx="4290300" cy="1115700"/>
          </a:xfrm>
          <a:prstGeom prst="roundRect">
            <a:avLst>
              <a:gd name="adj" fmla="val 2726"/>
            </a:avLst>
          </a:prstGeom>
          <a:solidFill>
            <a:srgbClr val="80A3D6"/>
          </a:solidFill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BM25F</a:t>
            </a:r>
            <a:r>
              <a:rPr lang="en" sz="12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è il modello di default in Whoosh.</a:t>
            </a:r>
            <a:endParaRPr sz="12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Si basa su un ranking probabilistico che tiene conto di:</a:t>
            </a:r>
            <a:endParaRPr sz="12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-"/>
            </a:pPr>
            <a:r>
              <a:rPr lang="en" sz="12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frequenza dei termini nei documenti</a:t>
            </a:r>
            <a:endParaRPr sz="12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-"/>
            </a:pPr>
            <a:r>
              <a:rPr lang="en" sz="12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peso associato ad ogni field dei documenti</a:t>
            </a:r>
            <a:endParaRPr sz="12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3" name="Google Shape;503;g3684db38b19_22_65"/>
          <p:cNvSpPr/>
          <p:nvPr/>
        </p:nvSpPr>
        <p:spPr>
          <a:xfrm>
            <a:off x="112363" y="3036975"/>
            <a:ext cx="4290300" cy="1115700"/>
          </a:xfrm>
          <a:prstGeom prst="roundRect">
            <a:avLst>
              <a:gd name="adj" fmla="val 2726"/>
            </a:avLst>
          </a:prstGeom>
          <a:solidFill>
            <a:srgbClr val="80A3D6"/>
          </a:solidFill>
          <a:ln w="19050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TF-IDF </a:t>
            </a:r>
            <a:r>
              <a:rPr lang="en" sz="12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è un modello semplice e intuitivo, introdotto per permettere il confronto con Postgres. </a:t>
            </a:r>
            <a:endParaRPr sz="12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Tiene conto del rapporto fra la frequenza del termine nel documento (TF) e la frequenza inversa del termine all’interno della collezione di documenti (IDF)</a:t>
            </a:r>
            <a:endParaRPr sz="12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4" name="Google Shape;504;g3684db38b19_22_65"/>
          <p:cNvSpPr/>
          <p:nvPr/>
        </p:nvSpPr>
        <p:spPr>
          <a:xfrm>
            <a:off x="5350075" y="3748250"/>
            <a:ext cx="3720900" cy="969600"/>
          </a:xfrm>
          <a:prstGeom prst="roundRect">
            <a:avLst>
              <a:gd name="adj" fmla="val 16667"/>
            </a:avLst>
          </a:prstGeom>
          <a:solidFill>
            <a:srgbClr val="A1B0F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5" name="Google Shape;505;g3684db38b19_22_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9825" y="2208875"/>
            <a:ext cx="4324174" cy="1083339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g3684db38b19_22_65"/>
          <p:cNvSpPr txBox="1"/>
          <p:nvPr/>
        </p:nvSpPr>
        <p:spPr>
          <a:xfrm>
            <a:off x="4921188" y="1851275"/>
            <a:ext cx="42228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Scelta del modello di  ranking all’avvio del motore Whoosh:</a:t>
            </a:r>
            <a:endParaRPr sz="1100" b="1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7" name="Google Shape;507;g3684db38b19_22_65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841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/>
              <a:t>PARSING DELLE QUERY E RANKING DEI RISULTATI</a:t>
            </a:r>
            <a:endParaRPr sz="3200"/>
          </a:p>
        </p:txBody>
      </p:sp>
      <p:sp>
        <p:nvSpPr>
          <p:cNvPr id="508" name="Google Shape;508;g3684db38b19_22_65"/>
          <p:cNvSpPr txBox="1"/>
          <p:nvPr/>
        </p:nvSpPr>
        <p:spPr>
          <a:xfrm>
            <a:off x="5493300" y="3777800"/>
            <a:ext cx="34254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1" u="none" strike="noStrike" cap="none">
                <a:solidFill>
                  <a:srgbClr val="0C2D48"/>
                </a:solidFill>
                <a:latin typeface="Inter"/>
                <a:ea typeface="Inter"/>
                <a:cs typeface="Inter"/>
                <a:sym typeface="Inter"/>
              </a:rPr>
              <a:t>Importanza del modello di ranking</a:t>
            </a:r>
            <a:endParaRPr sz="1500" b="1" i="1" u="none" strike="noStrike" cap="none">
              <a:solidFill>
                <a:srgbClr val="0C2D4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La scelta del modello di ranking stabilisce</a:t>
            </a:r>
            <a:endParaRPr sz="12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l’</a:t>
            </a:r>
            <a:r>
              <a:rPr lang="en" sz="12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ordine dei risultati </a:t>
            </a:r>
            <a:r>
              <a:rPr lang="en" sz="1200" b="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restituiti in base allo score associato ai risultati</a:t>
            </a:r>
            <a:endParaRPr sz="12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9" name="Google Shape;509;g3684db38b19_22_65">
            <a:hlinkClick r:id="rId4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0" name="Google Shape;510;g3684db38b19_22_65"/>
          <p:cNvGrpSpPr/>
          <p:nvPr/>
        </p:nvGrpSpPr>
        <p:grpSpPr>
          <a:xfrm>
            <a:off x="613559" y="316300"/>
            <a:ext cx="6392457" cy="315300"/>
            <a:chOff x="613559" y="316300"/>
            <a:chExt cx="6392457" cy="315300"/>
          </a:xfrm>
        </p:grpSpPr>
        <p:sp>
          <p:nvSpPr>
            <p:cNvPr id="511" name="Google Shape;511;g3684db38b19_22_65">
              <a:hlinkClick r:id="rId5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2" name="Google Shape;512;g3684db38b19_22_65">
              <a:hlinkClick r:id="rId6" action="ppaction://hlinksldjump"/>
            </p:cNvPr>
            <p:cNvSpPr txBox="1"/>
            <p:nvPr/>
          </p:nvSpPr>
          <p:spPr>
            <a:xfrm>
              <a:off x="1568961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3" name="Google Shape;513;g3684db38b19_22_65">
              <a:hlinkClick r:id="rId4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sng" strike="noStrike" cap="none">
                  <a:solidFill>
                    <a:srgbClr val="80A3D6"/>
                  </a:solidFill>
                  <a:latin typeface="Roboto"/>
                  <a:ea typeface="Roboto"/>
                  <a:cs typeface="Roboto"/>
                  <a:sym typeface="Roboto"/>
                </a:rPr>
                <a:t>Whoosh</a:t>
              </a:r>
              <a:endParaRPr sz="1300" b="0" i="0" u="sng" strike="noStrike" cap="none">
                <a:solidFill>
                  <a:srgbClr val="80A3D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4" name="Google Shape;514;g3684db38b19_22_65">
              <a:hlinkClick r:id="rId7" action="ppaction://hlinksldjump"/>
            </p:cNvPr>
            <p:cNvSpPr txBox="1"/>
            <p:nvPr/>
          </p:nvSpPr>
          <p:spPr>
            <a:xfrm>
              <a:off x="3699502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PyLucene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5" name="Google Shape;515;g3684db38b19_22_65">
              <a:hlinkClick r:id="rId8" action="ppaction://hlinksldjump"/>
            </p:cNvPr>
            <p:cNvSpPr txBox="1"/>
            <p:nvPr/>
          </p:nvSpPr>
          <p:spPr>
            <a:xfrm>
              <a:off x="5925716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Benchmark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16" name="Google Shape;516;g3684db38b19_22_65">
            <a:hlinkClick r:id="rId8" action="ppaction://hlinksldjump"/>
          </p:cNvPr>
          <p:cNvSpPr txBox="1"/>
          <p:nvPr/>
        </p:nvSpPr>
        <p:spPr>
          <a:xfrm>
            <a:off x="4848142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sz="1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684db38b19_22_98"/>
          <p:cNvSpPr txBox="1">
            <a:spLocks noGrp="1"/>
          </p:cNvSpPr>
          <p:nvPr>
            <p:ph type="title"/>
          </p:nvPr>
        </p:nvSpPr>
        <p:spPr>
          <a:xfrm>
            <a:off x="602575" y="734700"/>
            <a:ext cx="841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/>
              <a:t>FUNZIONALITÀ AGGIUNTIVA: FUZZY SEARCH</a:t>
            </a:r>
            <a:endParaRPr sz="3200"/>
          </a:p>
        </p:txBody>
      </p:sp>
      <p:sp>
        <p:nvSpPr>
          <p:cNvPr id="522" name="Google Shape;522;g3684db38b19_22_98"/>
          <p:cNvSpPr txBox="1"/>
          <p:nvPr/>
        </p:nvSpPr>
        <p:spPr>
          <a:xfrm>
            <a:off x="255900" y="1307400"/>
            <a:ext cx="863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Il motore in Whoosh vuole tenere conto di possibili</a:t>
            </a:r>
            <a:r>
              <a:rPr lang="en" sz="13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errori di typing </a:t>
            </a:r>
            <a:r>
              <a:rPr lang="en" sz="13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durante la fase di scrittura della query, perciò è stata introdotta una funzionalità aggiuntiva che permette di effettuare ricerche di tipo fuzzy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3684db38b19_22_98"/>
          <p:cNvSpPr/>
          <p:nvPr/>
        </p:nvSpPr>
        <p:spPr>
          <a:xfrm>
            <a:off x="4689913" y="2202525"/>
            <a:ext cx="4135200" cy="1682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FF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3684db38b19_22_98"/>
          <p:cNvSpPr txBox="1"/>
          <p:nvPr/>
        </p:nvSpPr>
        <p:spPr>
          <a:xfrm>
            <a:off x="77650" y="2051900"/>
            <a:ext cx="4002000" cy="11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Di cosa si tratta?</a:t>
            </a:r>
            <a:endParaRPr sz="1500" b="1" i="0" u="none" strike="noStrike" cap="none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Le ricerche fuzzy sono ricerche testuali che tollerano </a:t>
            </a:r>
            <a:r>
              <a:rPr lang="en" sz="13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errori di battitura</a:t>
            </a:r>
            <a:r>
              <a:rPr lang="en" sz="13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o leggere v</a:t>
            </a:r>
            <a:r>
              <a:rPr lang="en" sz="13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ariazioni del termine</a:t>
            </a:r>
            <a:r>
              <a:rPr lang="en" sz="13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cercato, secondo una distanza chiamata “Distanza di Levenshtein” </a:t>
            </a:r>
            <a:endParaRPr sz="13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5" name="Google Shape;525;g3684db38b19_22_98"/>
          <p:cNvSpPr/>
          <p:nvPr/>
        </p:nvSpPr>
        <p:spPr>
          <a:xfrm>
            <a:off x="887325" y="2956425"/>
            <a:ext cx="2096100" cy="2733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3684db38b19_22_98"/>
          <p:cNvSpPr txBox="1"/>
          <p:nvPr/>
        </p:nvSpPr>
        <p:spPr>
          <a:xfrm>
            <a:off x="4689913" y="2322663"/>
            <a:ext cx="4315200" cy="13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È il numero minimo di modifiche per trasformare:</a:t>
            </a:r>
            <a:endParaRPr sz="12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la parola</a:t>
            </a:r>
            <a:r>
              <a:rPr lang="en" sz="1200" b="0" i="0" u="none" strike="noStrike" cap="none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digitata </a:t>
            </a:r>
            <a:r>
              <a:rPr lang="en" sz="1200" b="0" i="0" u="none" strike="noStrike" cap="none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			</a:t>
            </a:r>
            <a:r>
              <a:rPr lang="en" sz="1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una parola del</a:t>
            </a:r>
            <a:r>
              <a:rPr lang="en" sz="1200" b="0" i="0" u="none" strike="noStrike" cap="none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200" b="0" i="0" u="none" strike="noStrike" cap="none">
              <a:solidFill>
                <a:srgbClr val="FF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nella query  </a:t>
            </a:r>
            <a:r>
              <a:rPr lang="en" sz="1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           	   </a:t>
            </a:r>
            <a:r>
              <a:rPr lang="en" sz="1200" b="0" i="0" u="none" strike="noStrike" cap="none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dizionario del sistema di IR </a:t>
            </a:r>
            <a:endParaRPr sz="1200" b="0" i="0" u="none" strike="noStrike" cap="none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... e in questo modo riusciamo a fare dei match anche se la parola digitata è sintatticamente sbagliata            </a:t>
            </a:r>
            <a:endParaRPr sz="12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7" name="Google Shape;527;g3684db38b19_22_98"/>
          <p:cNvSpPr/>
          <p:nvPr/>
        </p:nvSpPr>
        <p:spPr>
          <a:xfrm>
            <a:off x="6162788" y="2971325"/>
            <a:ext cx="381000" cy="158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3684db38b19_22_98"/>
          <p:cNvSpPr txBox="1"/>
          <p:nvPr/>
        </p:nvSpPr>
        <p:spPr>
          <a:xfrm>
            <a:off x="5925450" y="1820963"/>
            <a:ext cx="13860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DEFINIZIONE </a:t>
            </a: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9" name="Google Shape;529;g3684db38b19_22_98"/>
          <p:cNvCxnSpPr/>
          <p:nvPr/>
        </p:nvCxnSpPr>
        <p:spPr>
          <a:xfrm rot="10800000" flipH="1">
            <a:off x="3181125" y="3156275"/>
            <a:ext cx="1284300" cy="4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30" name="Google Shape;530;g3684db38b19_22_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6000" y="4313825"/>
            <a:ext cx="4922096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g3684db38b19_22_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3450" y="4289225"/>
            <a:ext cx="11239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g3684db38b19_22_9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3438" y="3955600"/>
            <a:ext cx="226695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g3684db38b19_22_9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3450" y="3660075"/>
            <a:ext cx="12477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g3684db38b19_22_9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3438" y="4632375"/>
            <a:ext cx="1781175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g3684db38b19_22_98">
            <a:hlinkClick r:id="rId8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6" name="Google Shape;536;g3684db38b19_22_98"/>
          <p:cNvGrpSpPr/>
          <p:nvPr/>
        </p:nvGrpSpPr>
        <p:grpSpPr>
          <a:xfrm>
            <a:off x="613559" y="316300"/>
            <a:ext cx="6392457" cy="315300"/>
            <a:chOff x="613559" y="316300"/>
            <a:chExt cx="6392457" cy="315300"/>
          </a:xfrm>
        </p:grpSpPr>
        <p:sp>
          <p:nvSpPr>
            <p:cNvPr id="537" name="Google Shape;537;g3684db38b19_22_98">
              <a:hlinkClick r:id="rId9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9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8" name="Google Shape;538;g3684db38b19_22_98">
              <a:hlinkClick r:id="rId10" action="ppaction://hlinksldjump"/>
            </p:cNvPr>
            <p:cNvSpPr txBox="1"/>
            <p:nvPr/>
          </p:nvSpPr>
          <p:spPr>
            <a:xfrm>
              <a:off x="1568961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9" name="Google Shape;539;g3684db38b19_22_98">
              <a:hlinkClick r:id="rId8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sng" strike="noStrike" cap="none">
                  <a:solidFill>
                    <a:srgbClr val="80A3D6"/>
                  </a:solidFill>
                  <a:latin typeface="Roboto"/>
                  <a:ea typeface="Roboto"/>
                  <a:cs typeface="Roboto"/>
                  <a:sym typeface="Roboto"/>
                </a:rPr>
                <a:t>Whoosh</a:t>
              </a:r>
              <a:endParaRPr sz="1300" b="0" i="0" u="sng" strike="noStrike" cap="none">
                <a:solidFill>
                  <a:srgbClr val="80A3D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0" name="Google Shape;540;g3684db38b19_22_98">
              <a:hlinkClick r:id="rId11" action="ppaction://hlinksldjump"/>
            </p:cNvPr>
            <p:cNvSpPr txBox="1"/>
            <p:nvPr/>
          </p:nvSpPr>
          <p:spPr>
            <a:xfrm>
              <a:off x="3699502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PyLucene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1" name="Google Shape;541;g3684db38b19_22_98">
              <a:hlinkClick r:id="rId12" action="ppaction://hlinksldjump"/>
            </p:cNvPr>
            <p:cNvSpPr txBox="1"/>
            <p:nvPr/>
          </p:nvSpPr>
          <p:spPr>
            <a:xfrm>
              <a:off x="5925716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Benchmark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42" name="Google Shape;542;g3684db38b19_22_98">
            <a:hlinkClick r:id="rId12" action="ppaction://hlinksldjump"/>
          </p:cNvPr>
          <p:cNvSpPr txBox="1"/>
          <p:nvPr/>
        </p:nvSpPr>
        <p:spPr>
          <a:xfrm>
            <a:off x="4848142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sz="1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g3684db38b19_22_98"/>
          <p:cNvSpPr/>
          <p:nvPr/>
        </p:nvSpPr>
        <p:spPr>
          <a:xfrm>
            <a:off x="2820950" y="4360325"/>
            <a:ext cx="904500" cy="3153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7"/>
          <p:cNvSpPr txBox="1">
            <a:spLocks noGrp="1"/>
          </p:cNvSpPr>
          <p:nvPr>
            <p:ph type="title"/>
          </p:nvPr>
        </p:nvSpPr>
        <p:spPr>
          <a:xfrm>
            <a:off x="891425" y="3082210"/>
            <a:ext cx="7361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lt1"/>
                </a:solidFill>
              </a:rPr>
              <a:t>PYLUCENE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49" name="Google Shape;549;p17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550" name="Google Shape;550;p17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411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891425" y="4642050"/>
              <a:ext cx="30582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2" name="Google Shape;552;p17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7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7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7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7"/>
          <p:cNvSpPr/>
          <p:nvPr/>
        </p:nvSpPr>
        <p:spPr>
          <a:xfrm>
            <a:off x="3482501" y="1222640"/>
            <a:ext cx="2178948" cy="17366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rgbClr val="80A3D6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03</a:t>
            </a:r>
          </a:p>
        </p:txBody>
      </p:sp>
      <p:sp>
        <p:nvSpPr>
          <p:cNvPr id="557" name="Google Shape;557;p17">
            <a:hlinkClick r:id="rId3" action="ppaction://hlinksldjump"/>
          </p:cNvPr>
          <p:cNvSpPr/>
          <p:nvPr/>
        </p:nvSpPr>
        <p:spPr>
          <a:xfrm>
            <a:off x="8224365" y="388260"/>
            <a:ext cx="191070" cy="171380"/>
          </a:xfrm>
          <a:custGeom>
            <a:avLst/>
            <a:gdLst/>
            <a:ahLst/>
            <a:cxnLst/>
            <a:rect l="l" t="t" r="r" b="b"/>
            <a:pathLst>
              <a:path w="6948" h="6232" extrusionOk="0">
                <a:moveTo>
                  <a:pt x="3602" y="0"/>
                </a:moveTo>
                <a:lnTo>
                  <a:pt x="0" y="2632"/>
                </a:lnTo>
                <a:lnTo>
                  <a:pt x="0" y="6187"/>
                </a:lnTo>
                <a:lnTo>
                  <a:pt x="2713" y="6222"/>
                </a:lnTo>
                <a:lnTo>
                  <a:pt x="2713" y="4861"/>
                </a:lnTo>
                <a:lnTo>
                  <a:pt x="4196" y="4875"/>
                </a:lnTo>
                <a:lnTo>
                  <a:pt x="4196" y="6232"/>
                </a:lnTo>
                <a:lnTo>
                  <a:pt x="6948" y="6232"/>
                </a:lnTo>
                <a:lnTo>
                  <a:pt x="6948" y="2586"/>
                </a:ln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8" name="Google Shape;558;p17"/>
          <p:cNvGrpSpPr/>
          <p:nvPr/>
        </p:nvGrpSpPr>
        <p:grpSpPr>
          <a:xfrm>
            <a:off x="613559" y="316300"/>
            <a:ext cx="6392457" cy="315300"/>
            <a:chOff x="613559" y="316300"/>
            <a:chExt cx="6392457" cy="315300"/>
          </a:xfrm>
        </p:grpSpPr>
        <p:sp>
          <p:nvSpPr>
            <p:cNvPr id="559" name="Google Shape;559;p17">
              <a:hlinkClick r:id="rId4" action="ppaction://hlinksldjump"/>
            </p:cNvPr>
            <p:cNvSpPr txBox="1"/>
            <p:nvPr/>
          </p:nvSpPr>
          <p:spPr>
            <a:xfrm>
              <a:off x="613559" y="316300"/>
              <a:ext cx="8481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4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0" name="Google Shape;560;p17">
              <a:hlinkClick r:id="rId5" action="ppaction://hlinksldjump"/>
            </p:cNvPr>
            <p:cNvSpPr txBox="1"/>
            <p:nvPr/>
          </p:nvSpPr>
          <p:spPr>
            <a:xfrm>
              <a:off x="1568961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Dataset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1" name="Google Shape;561;p17">
              <a:hlinkClick r:id="rId6" action="ppaction://hlinksldjump"/>
            </p:cNvPr>
            <p:cNvSpPr txBox="1"/>
            <p:nvPr/>
          </p:nvSpPr>
          <p:spPr>
            <a:xfrm>
              <a:off x="2589226" y="316300"/>
              <a:ext cx="11529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Whoosh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2" name="Google Shape;562;p17">
              <a:hlinkClick r:id="rId3" action="ppaction://hlinksldjump"/>
            </p:cNvPr>
            <p:cNvSpPr txBox="1"/>
            <p:nvPr/>
          </p:nvSpPr>
          <p:spPr>
            <a:xfrm>
              <a:off x="3699502" y="316300"/>
              <a:ext cx="13815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sng" strike="noStrike" cap="none">
                  <a:solidFill>
                    <a:srgbClr val="7C9ED0"/>
                  </a:solidFill>
                  <a:latin typeface="Roboto"/>
                  <a:ea typeface="Roboto"/>
                  <a:cs typeface="Roboto"/>
                  <a:sym typeface="Roboto"/>
                </a:rPr>
                <a:t>PyLucene</a:t>
              </a:r>
              <a:endParaRPr sz="1300" b="0" i="0" u="sng" strike="noStrike" cap="none">
                <a:solidFill>
                  <a:srgbClr val="7C9ED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3" name="Google Shape;563;p17">
              <a:hlinkClick r:id="rId7" action="ppaction://hlinksldjump"/>
            </p:cNvPr>
            <p:cNvSpPr txBox="1"/>
            <p:nvPr/>
          </p:nvSpPr>
          <p:spPr>
            <a:xfrm>
              <a:off x="5925716" y="316300"/>
              <a:ext cx="1080300" cy="3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" sz="13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Benchmark</a:t>
              </a:r>
              <a:endPara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64" name="Google Shape;564;p17">
            <a:hlinkClick r:id="rId7" action="ppaction://hlinksldjump"/>
          </p:cNvPr>
          <p:cNvSpPr txBox="1"/>
          <p:nvPr/>
        </p:nvSpPr>
        <p:spPr>
          <a:xfrm>
            <a:off x="4848142" y="316300"/>
            <a:ext cx="10803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sz="13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ries Screenwriter Portfolio by Slidesgo">
  <a:themeElements>
    <a:clrScheme name="Simple Light">
      <a:dk1>
        <a:srgbClr val="141414"/>
      </a:dk1>
      <a:lt1>
        <a:srgbClr val="FFFFFF"/>
      </a:lt1>
      <a:dk2>
        <a:srgbClr val="CAE7AF"/>
      </a:dk2>
      <a:lt2>
        <a:srgbClr val="BE9A89"/>
      </a:lt2>
      <a:accent1>
        <a:srgbClr val="5D8ACB"/>
      </a:accent1>
      <a:accent2>
        <a:srgbClr val="80A3D6"/>
      </a:accent2>
      <a:accent3>
        <a:srgbClr val="A7C7CF"/>
      </a:accent3>
      <a:accent4>
        <a:srgbClr val="D3B377"/>
      </a:accent4>
      <a:accent5>
        <a:srgbClr val="E7F09C"/>
      </a:accent5>
      <a:accent6>
        <a:srgbClr val="B393D6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1908</Words>
  <Application>Microsoft Office PowerPoint</Application>
  <PresentationFormat>Presentazione su schermo (16:9)</PresentationFormat>
  <Paragraphs>355</Paragraphs>
  <Slides>24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2" baseType="lpstr">
      <vt:lpstr>Roboto Condensed</vt:lpstr>
      <vt:lpstr>Arial</vt:lpstr>
      <vt:lpstr>Roboto Condensed Light</vt:lpstr>
      <vt:lpstr>Roboto</vt:lpstr>
      <vt:lpstr>Inter SemiBold</vt:lpstr>
      <vt:lpstr>Inter</vt:lpstr>
      <vt:lpstr>Inter Medium</vt:lpstr>
      <vt:lpstr>Series Screenwriter Portfolio by Slidesgo</vt:lpstr>
      <vt:lpstr>SEARCH ENGINE DI FILM E SERIE TV</vt:lpstr>
      <vt:lpstr>ESTRAZIONE DEI DATI E DATASET</vt:lpstr>
      <vt:lpstr>ESTRAZIONE DEL DATASET</vt:lpstr>
      <vt:lpstr>SORGENTE DATI E DATASET</vt:lpstr>
      <vt:lpstr>WHOOSH</vt:lpstr>
      <vt:lpstr>ARCHITETTURA DEL MOTORE IN WHOOSH</vt:lpstr>
      <vt:lpstr>PARSING DELLE QUERY E RANKING DEI RISULTATI</vt:lpstr>
      <vt:lpstr>FUNZIONALITÀ AGGIUNTIVA: FUZZY SEARCH</vt:lpstr>
      <vt:lpstr>PYLUCENE</vt:lpstr>
      <vt:lpstr>ARCHITETTURA DEL MOTORE IN PYLUCENE</vt:lpstr>
      <vt:lpstr>PARSING DELLE QUERY E RANKING DEI RISULTATI</vt:lpstr>
      <vt:lpstr>FUNZIONALITÀ AGGIUNTIVA: DID YOU MEAN…?</vt:lpstr>
      <vt:lpstr>POSTGRESQL</vt:lpstr>
      <vt:lpstr>ARCHITETTURA DEL MOTORE IN POSTGRESQL</vt:lpstr>
      <vt:lpstr>PARSING DELLE QUERY E RANKING DEI RISULTATI</vt:lpstr>
      <vt:lpstr>FUNZIONALITÀ AGGIUNTIVA: HIGHLITHING DEI RISULTATI</vt:lpstr>
      <vt:lpstr>BENCHMARK E VALUTAZIONE DEI SEARCH ENGINES</vt:lpstr>
      <vt:lpstr>DEFINIZIONE E FASI DEL BENCHMARK</vt:lpstr>
      <vt:lpstr>VALUTAZIONE DEI PARAMETRI</vt:lpstr>
      <vt:lpstr>INTERPRETAZIONE DEI GRAFICI</vt:lpstr>
      <vt:lpstr>INTERPRETAZIONE DEI GRAFICI</vt:lpstr>
      <vt:lpstr>INTERPRETAZIONE DEI GRAFICI</vt:lpstr>
      <vt:lpstr>VALUTAZIONE DEI RISULTATI TRAMITE QUERY</vt:lpstr>
      <vt:lpstr>GRAZIE PER  L’ATTENZIONE!!!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Daniele Lombardi</cp:lastModifiedBy>
  <cp:revision>1</cp:revision>
  <dcterms:modified xsi:type="dcterms:W3CDTF">2025-06-17T12:18:51Z</dcterms:modified>
</cp:coreProperties>
</file>