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8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60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8"/>
  </p:normalViewPr>
  <p:slideViewPr>
    <p:cSldViewPr snapToGrid="0">
      <p:cViewPr>
        <p:scale>
          <a:sx n="82" d="100"/>
          <a:sy n="82" d="100"/>
        </p:scale>
        <p:origin x="22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3E14-9D8E-5A94-2B66-2354EE7D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0FE4-3976-02F0-F946-9DB8A4E5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9734-1597-AF76-594E-A4ADDC13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F555-97A5-0C8B-8C50-FB6B270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EC16-FE84-2805-C8A6-8CA8C72B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1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C4BF-B209-271E-6AB7-AE137C60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CB71-6B2A-08B4-99B3-4F2472C6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D515-00BF-8BD3-D1BE-F6631A96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17D5-C622-7D86-7F2E-B3044C4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1325-96D3-5EAD-8E49-C070731D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6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27A34-30D1-E800-9C99-152EB00A4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315A-8888-A747-764B-F81E357B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27E1-8087-156D-604C-1A816325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BA44-C47D-7208-5916-89C7FF51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05DE-7D19-EEBE-5F86-4C5A4B87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48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F92C-9F15-D914-3A1F-86C74810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3D78-0066-3E35-639A-05B2C832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45C1-9A37-C09F-5AF3-BBADC8A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93F6-2AFA-4A7B-B524-3E0C7AC0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1483-BB30-1AA0-7B24-A3C3C55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46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FAF0-325B-91FF-4871-5562A4DA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2958-D749-9C2D-F789-BC670A42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EDA4-0F63-F285-7696-EED61ECF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219A-E105-8F03-9F12-8EDBB50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8D2D-C8A8-2D8B-03AA-020ECCD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2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BEE2-5FEB-10FC-D6B8-9E3BE7E0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A46E-C9DF-DCE9-BAB2-46D2180C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CF46A-647B-77D1-E98A-EE110CB1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D259-A140-16EB-B8CE-5DED4415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48F4-2ED7-E91C-250E-95D463C7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52F2-12A0-D373-A896-B83BA49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9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9F5-BB89-0A74-3911-3CB6145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6744-AA7C-049E-F72C-4B8A15C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93A3-5D76-671F-CD84-F21CAD3B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280BE-FC17-8223-A98A-4C6185A2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DAE0B-46EC-BEFD-9C19-ED8942B9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36182-4BBA-845A-E83D-CC115A66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E4037-D31D-E70B-FFB9-15947148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4211-8D73-34BC-B485-D4D73707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0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76C-1BA1-BE5D-4ABA-86D71C6D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8E01-64AC-8744-9F84-28C313F0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1E994-34F5-7EAB-EE11-BBE0B613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D927-91D6-B18C-8CB6-FC4C925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8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4AB-9C06-38CB-CFAC-114B7334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9F84-1CD2-6805-E8BF-C0F586CA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BA35-3F4A-EDC3-15B4-376B42F1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14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D933-36CE-4F03-0DDE-858050BF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DCA-B5E1-BAA5-62E2-CA6B5531D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EA50-8141-4119-3035-451D7B63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26DC-AC12-B04E-ECCA-698C7B86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5CC6-1780-A610-5409-1282087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956B-785E-6DB4-1259-2545653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6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F29-77A4-A962-1442-E668E3F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5DAC-4582-8EBB-C076-37A89500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F518-1677-5058-CA73-1356A142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BEF7-17DF-1582-1B6D-8DF4CD3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14B1-812F-57B0-65CF-BB71F9B1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A21C-3CEE-8C96-24D7-019D7782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0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62A94-8187-787C-C561-370CF18B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C63E-2FD9-F744-D58E-AE0D857F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6871-8D94-F58A-DF9D-1436B327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95C8-8CFA-D4B9-D1F9-ECC3795B1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5E41-2403-EC40-6329-8672C1EF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9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AFE5290C-971B-5037-611F-CA40FC96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78" y="3893457"/>
            <a:ext cx="2240643" cy="2240643"/>
          </a:xfrm>
          <a:prstGeom prst="rect">
            <a:avLst/>
          </a:prstGeom>
        </p:spPr>
      </p:pic>
      <p:pic>
        <p:nvPicPr>
          <p:cNvPr id="7" name="Picture 6" descr="A group of people with blue outline&#10;&#10;AI-generated content may be incorrect.">
            <a:extLst>
              <a:ext uri="{FF2B5EF4-FFF2-40B4-BE49-F238E27FC236}">
                <a16:creationId xmlns:a16="http://schemas.microsoft.com/office/drawing/2014/main" id="{11EA3664-C787-8B81-3258-A2A35DD8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5" y="6224592"/>
            <a:ext cx="569686" cy="569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CC859-DBDD-55FE-A87A-13F5A6B6F0A1}"/>
              </a:ext>
            </a:extLst>
          </p:cNvPr>
          <p:cNvSpPr txBox="1"/>
          <p:nvPr/>
        </p:nvSpPr>
        <p:spPr>
          <a:xfrm>
            <a:off x="889001" y="6130027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Matteo Giannini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Giacomo Lombardi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195E-0929-1FAD-0403-03F596BB5538}"/>
              </a:ext>
            </a:extLst>
          </p:cNvPr>
          <p:cNvSpPr txBox="1"/>
          <p:nvPr/>
        </p:nvSpPr>
        <p:spPr>
          <a:xfrm>
            <a:off x="2875406" y="2624591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</a:rPr>
              <a:t>Artificial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 Intelligence for Cybersecurity Project</a:t>
            </a:r>
          </a:p>
          <a:p>
            <a:pPr algn="ctr"/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AY 2024/2025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FB5C-9E9B-243E-A136-65426ED6E151}"/>
              </a:ext>
            </a:extLst>
          </p:cNvPr>
          <p:cNvSpPr txBox="1"/>
          <p:nvPr/>
        </p:nvSpPr>
        <p:spPr>
          <a:xfrm>
            <a:off x="1203061" y="970497"/>
            <a:ext cx="9785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Identification</a:t>
            </a:r>
            <a:r>
              <a:rPr lang="it-IT" sz="4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malwares from Windows PE files</a:t>
            </a:r>
            <a:endParaRPr lang="it-IT" sz="4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1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B453-F3F5-BC01-A099-2299E6C8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57BFE7-4369-0291-B982-243053E5E913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CA07E698-8B21-13BB-AA16-E46B3C3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A3FD6-4581-7F6F-94CA-2E1093E875B9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FE0E7-A6B4-F21B-2A2D-E7CEB8175966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D899-6FE6-3AD4-5BB2-B1D3BAB6C225}"/>
              </a:ext>
            </a:extLst>
          </p:cNvPr>
          <p:cNvSpPr txBox="1"/>
          <p:nvPr/>
        </p:nvSpPr>
        <p:spPr>
          <a:xfrm>
            <a:off x="277097" y="1214413"/>
            <a:ext cx="19290858" cy="5383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From the number of unique values for each feature and knowing their meaning, we can conclude that the following features are categorical: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Machine: CPU for which the file was designed (it has 6 unique values).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MajorImageVersion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main version of the software.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MajorOSVersion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main version number of the required operating system.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MajorLinkerVersion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main version number of the linker that created the file.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MinorLinkerVersion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secondary version number of the linker that created the file.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DllCharacteristics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under which circumstances to initialize the DLL.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NumberOfSections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number of sections the PE file should contain.</a:t>
            </a:r>
          </a:p>
          <a:p>
            <a:pPr>
              <a:lnSpc>
                <a:spcPts val="2250"/>
              </a:lnSpc>
              <a:buNone/>
            </a:pP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 the other hand, the following features have continuous numerical values: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DebugSize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size of the debug information.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DebugRVA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Relative Virtual Address (RVA) of the debug information.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ExportRVA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RVA of the export table.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ExportSize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size of the export table.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IatVRA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RVA of the Import Address Table (IAT).</a:t>
            </a:r>
          </a:p>
          <a:p>
            <a:pPr>
              <a:lnSpc>
                <a:spcPts val="2250"/>
              </a:lnSpc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SizeOfStackReserve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amount of memory to reserve for the initial thread stack.</a:t>
            </a:r>
          </a:p>
          <a:p>
            <a:pPr>
              <a:lnSpc>
                <a:spcPts val="2250"/>
              </a:lnSpc>
            </a:pPr>
            <a:r>
              <a:rPr lang="en-GB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ResourceSize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size of the resources.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08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F5CB0-234D-2E95-3048-8BEFBED1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8AD921-7B20-AC34-62C6-98EAD9425681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0D502A96-55F1-9079-DC13-E82B492C6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59B89-A777-F902-97A5-E86D7798D13F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AF812-B1FA-37E9-FF26-B40B1607512B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ADAA447F-4D17-1907-06C4-49BD84E9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0" y="1814873"/>
            <a:ext cx="11413999" cy="28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4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10169-1DEC-7871-F79D-E958BC6DB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732234-2E7D-04A2-63E1-2F8BE9922A22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4E1B3921-F232-D47E-81DF-1D9411D5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B9E1B-6116-1C46-1CD9-A067A1A69E75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FE070-E917-AE19-4ADD-7A509A70EE3E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white background with black and white numbers&#10;&#10;AI-generated content may be incorrect.">
            <a:extLst>
              <a:ext uri="{FF2B5EF4-FFF2-40B4-BE49-F238E27FC236}">
                <a16:creationId xmlns:a16="http://schemas.microsoft.com/office/drawing/2014/main" id="{6EB67BA6-7F3D-AA3E-FE54-D9D13844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92" y="1436126"/>
            <a:ext cx="4330700" cy="3886200"/>
          </a:xfrm>
          <a:prstGeom prst="rect">
            <a:avLst/>
          </a:prstGeom>
        </p:spPr>
      </p:pic>
      <p:pic>
        <p:nvPicPr>
          <p:cNvPr id="10" name="Picture 9" descr="A white background with black numbers and symbols&#10;&#10;AI-generated content may be incorrect.">
            <a:extLst>
              <a:ext uri="{FF2B5EF4-FFF2-40B4-BE49-F238E27FC236}">
                <a16:creationId xmlns:a16="http://schemas.microsoft.com/office/drawing/2014/main" id="{E0912EEB-F18C-FDC7-457C-718F70C4F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6126"/>
            <a:ext cx="4533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8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D5562-3BDE-6128-0B75-F99A82977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8FDF4-D419-72C2-8EE9-89EAEA637E1B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9A167CA4-B0E5-2C4B-D96A-1DBB99DC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4E365-2788-045C-9917-7B64F7A90800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A947C-BB03-754B-CBB5-7B0167B37858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8FF24-8A55-C6D2-CB7C-F2C852FF0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7" y="1436126"/>
            <a:ext cx="4564794" cy="26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0F54B-FDCD-B17F-D158-04054643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B921CA-50F6-DCEE-A2BC-08337BA746DD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2D5C66E2-5500-9206-AEF6-98E9417F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C9104-F3D5-3951-3353-BBCD157D6A70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12738-5204-799D-AACD-EBBA030B5F53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94A20-37F2-4749-9C89-36CE77D1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7" y="0"/>
            <a:ext cx="405833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B1930-D12A-6331-58A5-DD3FC463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182" y="512796"/>
            <a:ext cx="440690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122A96-33B0-BA61-1D4F-A4F1FDED9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882" y="3212062"/>
            <a:ext cx="45212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3C7E3-DC00-0B28-CA5C-AFA235294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172" y="0"/>
            <a:ext cx="401128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BE97D9-1829-2774-C412-CFD8038FE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717" y="0"/>
            <a:ext cx="401128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1560C-0C5E-F3A0-B78E-6CA6156ED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2546" y="0"/>
            <a:ext cx="4058336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D8CF7-4122-3021-F566-AE83A8CB7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632" y="970177"/>
            <a:ext cx="4356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35089-8DB1-8BE6-C7B0-44319F46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CCDF8B-8060-229D-6AF2-C1EDF0BC7F58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FEBB3428-847B-06C1-DCA3-C32486A8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51F4B-8E32-E77E-7DD2-B0666F99AD4B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489F6-BFFB-0008-B4D4-D8B954C3C515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0B7F0-85B8-4CEB-AEDE-938836BC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2" y="1703307"/>
            <a:ext cx="2540000" cy="1498600"/>
          </a:xfrm>
          <a:prstGeom prst="rect">
            <a:avLst/>
          </a:prstGeom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48D0C0D-2C71-13C0-0FB1-2B4F311C8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162" y="1703307"/>
            <a:ext cx="7226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2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D070F-91EC-4D5F-4B29-8FB481DA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7FEA2B-9978-628B-1A58-8EB6AEC1EC10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B96F5CC7-C043-446C-74E6-527813BF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04EDD-24FD-CCCE-E917-49DA73EA534E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E3519-5C59-65CA-85FC-FA7A00501093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B71A4-5504-1119-3E94-E89D9F3B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611" y="0"/>
            <a:ext cx="6995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5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552BB-E40E-FB91-566A-E0D2C6128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7F5E3A-8B8D-A4FB-FA00-F243CABEE359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52581CBE-690B-04F4-2416-EEEADCF5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BBBA3-C692-C869-FBE2-176ED9B6D012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5EFDD-38E4-4344-1AD9-36F0A7B69B1B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AC80C-FC6A-F3BF-79F0-BE15F03B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65" y="0"/>
            <a:ext cx="69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A258-78D0-27BB-1BFE-146A0F3F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4ABC29-54BF-2F97-4184-5BF9E310AD1E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C0D27DDB-B278-755D-838C-01EAF183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8215E-CDA1-5820-16E9-3C62A94FD5DE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57644-2681-3E2A-18A1-94CD19E41EC1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5601E-3B41-CC4E-150A-A425485C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621" y="0"/>
            <a:ext cx="126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2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9FD3-7BEB-822E-D984-EFAD7F99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Xvalidation</a:t>
            </a:r>
            <a:r>
              <a:rPr lang="it-IT" dirty="0"/>
              <a:t> per valutare performance</a:t>
            </a:r>
          </a:p>
          <a:p>
            <a:r>
              <a:rPr lang="it-IT" dirty="0"/>
              <a:t>Intro agli esperimenti</a:t>
            </a:r>
          </a:p>
          <a:p>
            <a:r>
              <a:rPr lang="it-IT" dirty="0"/>
              <a:t>Variabili categoriche + numeriche con </a:t>
            </a:r>
            <a:r>
              <a:rPr lang="it-IT" dirty="0" err="1"/>
              <a:t>pre</a:t>
            </a:r>
            <a:r>
              <a:rPr lang="it-IT" dirty="0"/>
              <a:t>-processing diversi</a:t>
            </a:r>
          </a:p>
          <a:p>
            <a:pPr lvl="1"/>
            <a:r>
              <a:rPr lang="it-IT" dirty="0" err="1"/>
              <a:t>Cat</a:t>
            </a:r>
            <a:r>
              <a:rPr lang="it-IT" dirty="0"/>
              <a:t> + LR -&gt; OHE</a:t>
            </a:r>
          </a:p>
          <a:p>
            <a:pPr lvl="1"/>
            <a:r>
              <a:rPr lang="it-IT" dirty="0" err="1"/>
              <a:t>Num</a:t>
            </a:r>
            <a:r>
              <a:rPr lang="it-IT" dirty="0"/>
              <a:t> + LR -&gt; </a:t>
            </a:r>
            <a:r>
              <a:rPr lang="it-IT" dirty="0" err="1"/>
              <a:t>StandardScaler</a:t>
            </a:r>
            <a:endParaRPr lang="it-IT" dirty="0"/>
          </a:p>
          <a:p>
            <a:pPr lvl="1"/>
            <a:r>
              <a:rPr lang="it-IT" dirty="0"/>
              <a:t>Int + LR -&gt; SS + OHE + FS(SFM)</a:t>
            </a:r>
          </a:p>
          <a:p>
            <a:pPr lvl="1"/>
            <a:r>
              <a:rPr lang="it-IT" dirty="0" err="1"/>
              <a:t>Num</a:t>
            </a:r>
            <a:r>
              <a:rPr lang="it-IT" dirty="0"/>
              <a:t> + RF -&gt; Niente</a:t>
            </a:r>
          </a:p>
          <a:p>
            <a:pPr lvl="1"/>
            <a:r>
              <a:rPr lang="it-IT" dirty="0" err="1"/>
              <a:t>Cat</a:t>
            </a:r>
            <a:r>
              <a:rPr lang="it-IT" dirty="0"/>
              <a:t> + RF -&gt; Niente (+ conversione prima)</a:t>
            </a:r>
          </a:p>
          <a:p>
            <a:pPr lvl="1"/>
            <a:r>
              <a:rPr lang="it-IT" dirty="0"/>
              <a:t>Int + RF -&gt; Niente </a:t>
            </a:r>
          </a:p>
          <a:p>
            <a:pPr lvl="1"/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FB16B-214B-2CC9-AF09-3164ECA445F1}"/>
              </a:ext>
            </a:extLst>
          </p:cNvPr>
          <p:cNvSpPr/>
          <p:nvPr/>
        </p:nvSpPr>
        <p:spPr>
          <a:xfrm>
            <a:off x="188962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outline of a gear with a piece of paper&#10;&#10;AI-generated content may be incorrect.">
            <a:extLst>
              <a:ext uri="{FF2B5EF4-FFF2-40B4-BE49-F238E27FC236}">
                <a16:creationId xmlns:a16="http://schemas.microsoft.com/office/drawing/2014/main" id="{B1A0040A-554E-15AC-2F12-29F47D37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07D87-A38C-F129-4ADD-050514297655}"/>
              </a:ext>
            </a:extLst>
          </p:cNvPr>
          <p:cNvSpPr txBox="1"/>
          <p:nvPr/>
        </p:nvSpPr>
        <p:spPr>
          <a:xfrm>
            <a:off x="794751" y="239196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Preprocessing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C2B6D08F-2411-53EE-8A44-4E064FF7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41" y="5384799"/>
            <a:ext cx="1145948" cy="114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9E8F9-A458-08E5-ACA8-502C704E4C71}"/>
              </a:ext>
            </a:extLst>
          </p:cNvPr>
          <p:cNvSpPr txBox="1"/>
          <p:nvPr/>
        </p:nvSpPr>
        <p:spPr>
          <a:xfrm>
            <a:off x="1443365" y="3808807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  <a:r>
              <a:rPr lang="it-IT" sz="2400" b="1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it-IT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C25B1-AD89-A0F7-BC16-5E51B274BD9A}"/>
              </a:ext>
            </a:extLst>
          </p:cNvPr>
          <p:cNvSpPr txBox="1"/>
          <p:nvPr/>
        </p:nvSpPr>
        <p:spPr>
          <a:xfrm>
            <a:off x="243215" y="386156"/>
            <a:ext cx="5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Roboto" panose="02000000000000000000" pitchFamily="2" charset="0"/>
                <a:ea typeface="Roboto" panose="02000000000000000000" pitchFamily="2" charset="0"/>
              </a:rPr>
              <a:t>Identification</a:t>
            </a:r>
            <a:r>
              <a:rPr lang="it-IT" sz="4800" b="1" dirty="0">
                <a:latin typeface="Roboto" panose="02000000000000000000" pitchFamily="2" charset="0"/>
                <a:ea typeface="Roboto" panose="02000000000000000000" pitchFamily="2" charset="0"/>
              </a:rPr>
              <a:t> of malwares from Windows PE files</a:t>
            </a:r>
            <a:endParaRPr lang="it-IT" sz="4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7C2EAB-57E4-961B-4604-8A48B2A4D15F}"/>
              </a:ext>
            </a:extLst>
          </p:cNvPr>
          <p:cNvSpPr/>
          <p:nvPr/>
        </p:nvSpPr>
        <p:spPr>
          <a:xfrm>
            <a:off x="6193155" y="1965088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559D2-330D-7F33-6F89-8BDC9BCFD054}"/>
              </a:ext>
            </a:extLst>
          </p:cNvPr>
          <p:cNvSpPr/>
          <p:nvPr/>
        </p:nvSpPr>
        <p:spPr>
          <a:xfrm>
            <a:off x="6193155" y="1150075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2ECFDB-3A08-3B4A-EAEB-C455CDDCC25B}"/>
              </a:ext>
            </a:extLst>
          </p:cNvPr>
          <p:cNvSpPr/>
          <p:nvPr/>
        </p:nvSpPr>
        <p:spPr>
          <a:xfrm>
            <a:off x="6193155" y="43841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6FD4F4-8D9A-B5ED-A5F7-64B36640E6D5}"/>
              </a:ext>
            </a:extLst>
          </p:cNvPr>
          <p:cNvSpPr/>
          <p:nvPr/>
        </p:nvSpPr>
        <p:spPr>
          <a:xfrm>
            <a:off x="6193155" y="277081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94342C-B8A9-7794-B28E-8969AAFDB7A5}"/>
              </a:ext>
            </a:extLst>
          </p:cNvPr>
          <p:cNvSpPr/>
          <p:nvPr/>
        </p:nvSpPr>
        <p:spPr>
          <a:xfrm>
            <a:off x="6193155" y="35728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B8F203-94FC-D440-B119-4B303425CC1A}"/>
              </a:ext>
            </a:extLst>
          </p:cNvPr>
          <p:cNvSpPr/>
          <p:nvPr/>
        </p:nvSpPr>
        <p:spPr>
          <a:xfrm>
            <a:off x="6195060" y="51954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EB8AF0-4FC7-89F7-8226-F3992F1B048B}"/>
              </a:ext>
            </a:extLst>
          </p:cNvPr>
          <p:cNvSpPr/>
          <p:nvPr/>
        </p:nvSpPr>
        <p:spPr>
          <a:xfrm>
            <a:off x="6193155" y="60011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6A16D8-750D-9DD9-5ED2-3F76A771E237}"/>
              </a:ext>
            </a:extLst>
          </p:cNvPr>
          <p:cNvSpPr/>
          <p:nvPr/>
        </p:nvSpPr>
        <p:spPr>
          <a:xfrm>
            <a:off x="6193155" y="34063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 descr="A white circle with a dart in center&#10;&#10;AI-generated content may be incorrect.">
            <a:extLst>
              <a:ext uri="{FF2B5EF4-FFF2-40B4-BE49-F238E27FC236}">
                <a16:creationId xmlns:a16="http://schemas.microsoft.com/office/drawing/2014/main" id="{A3579214-0CEE-A212-7A05-DC0895D3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284595" y="430215"/>
            <a:ext cx="331470" cy="331470"/>
          </a:xfrm>
          <a:prstGeom prst="rect">
            <a:avLst/>
          </a:prstGeom>
        </p:spPr>
      </p:pic>
      <p:pic>
        <p:nvPicPr>
          <p:cNvPr id="25" name="Picture 2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D474AF53-B24C-81A9-90B6-F4EA98D37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65" y="1243450"/>
            <a:ext cx="327600" cy="327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114746-6E06-2A08-9071-E41BB1195920}"/>
              </a:ext>
            </a:extLst>
          </p:cNvPr>
          <p:cNvSpPr txBox="1"/>
          <p:nvPr/>
        </p:nvSpPr>
        <p:spPr>
          <a:xfrm>
            <a:off x="6798945" y="41128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Goal Definition</a:t>
            </a:r>
          </a:p>
        </p:txBody>
      </p:sp>
      <p:pic>
        <p:nvPicPr>
          <p:cNvPr id="28" name="Picture 27" descr="A white outline of a gear with a piece of paper&#10;&#10;AI-generated content may be incorrect.">
            <a:extLst>
              <a:ext uri="{FF2B5EF4-FFF2-40B4-BE49-F238E27FC236}">
                <a16:creationId xmlns:a16="http://schemas.microsoft.com/office/drawing/2014/main" id="{32DA9E76-C2C5-BF17-AEF1-B1B78357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65" y="2058463"/>
            <a:ext cx="327600" cy="327600"/>
          </a:xfrm>
          <a:prstGeom prst="rect">
            <a:avLst/>
          </a:prstGeom>
        </p:spPr>
      </p:pic>
      <p:pic>
        <p:nvPicPr>
          <p:cNvPr id="30" name="Picture 29" descr="A white line drawing of a data filter&#10;&#10;AI-generated content may be incorrect.">
            <a:extLst>
              <a:ext uri="{FF2B5EF4-FFF2-40B4-BE49-F238E27FC236}">
                <a16:creationId xmlns:a16="http://schemas.microsoft.com/office/drawing/2014/main" id="{135E8AF8-B366-13EC-5033-CE258FA83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465" y="2864192"/>
            <a:ext cx="327600" cy="327600"/>
          </a:xfrm>
          <a:prstGeom prst="rect">
            <a:avLst/>
          </a:prstGeom>
        </p:spPr>
      </p:pic>
      <p:pic>
        <p:nvPicPr>
          <p:cNvPr id="32" name="Picture 31" descr="A hand giving a thumbs up and a star&#10;&#10;AI-generated content may be incorrect.">
            <a:extLst>
              <a:ext uri="{FF2B5EF4-FFF2-40B4-BE49-F238E27FC236}">
                <a16:creationId xmlns:a16="http://schemas.microsoft.com/office/drawing/2014/main" id="{2D3A9E5C-BD86-4AB8-C863-AB7A20481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465" y="4477508"/>
            <a:ext cx="327600" cy="327600"/>
          </a:xfrm>
          <a:prstGeom prst="rect">
            <a:avLst/>
          </a:prstGeom>
        </p:spPr>
      </p:pic>
      <p:pic>
        <p:nvPicPr>
          <p:cNvPr id="34" name="Picture 33" descr="A white outline of a book&#10;&#10;AI-generated content may be incorrect.">
            <a:extLst>
              <a:ext uri="{FF2B5EF4-FFF2-40B4-BE49-F238E27FC236}">
                <a16:creationId xmlns:a16="http://schemas.microsoft.com/office/drawing/2014/main" id="{C3F9BA3C-B893-80F9-C9F7-A5EE73A54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465" y="5288808"/>
            <a:ext cx="327600" cy="327600"/>
          </a:xfrm>
          <a:prstGeom prst="rect">
            <a:avLst/>
          </a:prstGeom>
        </p:spPr>
      </p:pic>
      <p:pic>
        <p:nvPicPr>
          <p:cNvPr id="36" name="Picture 35" descr="A white circle with three dots in it&#10;&#10;AI-generated content may be incorrect.">
            <a:extLst>
              <a:ext uri="{FF2B5EF4-FFF2-40B4-BE49-F238E27FC236}">
                <a16:creationId xmlns:a16="http://schemas.microsoft.com/office/drawing/2014/main" id="{988D0CE0-F8C7-1B0F-A1DB-4E73508BB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465" y="6100185"/>
            <a:ext cx="327600" cy="327600"/>
          </a:xfrm>
          <a:prstGeom prst="rect">
            <a:avLst/>
          </a:prstGeom>
        </p:spPr>
      </p:pic>
      <p:pic>
        <p:nvPicPr>
          <p:cNvPr id="40" name="Picture 39" descr="A white icon with a check mark&#10;&#10;AI-generated content may be incorrect.">
            <a:extLst>
              <a:ext uri="{FF2B5EF4-FFF2-40B4-BE49-F238E27FC236}">
                <a16:creationId xmlns:a16="http://schemas.microsoft.com/office/drawing/2014/main" id="{BBBAF14F-F4D2-3C38-EEE5-E2E625E124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8465" y="3666208"/>
            <a:ext cx="327600" cy="327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65ECBC-C762-45F9-8021-B87DAFB13A3D}"/>
              </a:ext>
            </a:extLst>
          </p:cNvPr>
          <p:cNvSpPr txBox="1"/>
          <p:nvPr/>
        </p:nvSpPr>
        <p:spPr>
          <a:xfrm>
            <a:off x="6798944" y="2037597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Preprocessing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15A23-3BCE-274B-643A-8EE3E804D661}"/>
              </a:ext>
            </a:extLst>
          </p:cNvPr>
          <p:cNvSpPr txBox="1"/>
          <p:nvPr/>
        </p:nvSpPr>
        <p:spPr>
          <a:xfrm>
            <a:off x="6798944" y="6077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Backup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BB44B-4316-AA4A-EF56-E7FB7ECA51B5}"/>
              </a:ext>
            </a:extLst>
          </p:cNvPr>
          <p:cNvSpPr txBox="1"/>
          <p:nvPr/>
        </p:nvSpPr>
        <p:spPr>
          <a:xfrm>
            <a:off x="6798944" y="5267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42CBFE-E788-E167-2FB4-05AA6098453B}"/>
              </a:ext>
            </a:extLst>
          </p:cNvPr>
          <p:cNvSpPr txBox="1"/>
          <p:nvPr/>
        </p:nvSpPr>
        <p:spPr>
          <a:xfrm>
            <a:off x="6798944" y="446048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xAI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FE3C3-CCF1-45BA-B8C2-46AD508573FF}"/>
              </a:ext>
            </a:extLst>
          </p:cNvPr>
          <p:cNvSpPr txBox="1"/>
          <p:nvPr/>
        </p:nvSpPr>
        <p:spPr>
          <a:xfrm>
            <a:off x="6798944" y="284332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23300-046C-A2EA-9D2D-C43D9BF9B5B8}"/>
              </a:ext>
            </a:extLst>
          </p:cNvPr>
          <p:cNvSpPr txBox="1"/>
          <p:nvPr/>
        </p:nvSpPr>
        <p:spPr>
          <a:xfrm>
            <a:off x="6798944" y="3645342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Relevant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B6FD29-378D-515D-2943-928282AE7B62}"/>
              </a:ext>
            </a:extLst>
          </p:cNvPr>
          <p:cNvSpPr txBox="1"/>
          <p:nvPr/>
        </p:nvSpPr>
        <p:spPr>
          <a:xfrm>
            <a:off x="6798944" y="121814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3015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99AB-D531-8DAD-B494-D3457C5D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 algoritmi</a:t>
            </a:r>
          </a:p>
          <a:p>
            <a:r>
              <a:rPr lang="it-IT" dirty="0"/>
              <a:t>Tabelle risultati</a:t>
            </a:r>
          </a:p>
          <a:p>
            <a:r>
              <a:rPr lang="it-IT" dirty="0"/>
              <a:t>T-test</a:t>
            </a:r>
          </a:p>
          <a:p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96A6BE-983C-BF8C-EF4F-3E4D40F86F85}"/>
              </a:ext>
            </a:extLst>
          </p:cNvPr>
          <p:cNvSpPr/>
          <p:nvPr/>
        </p:nvSpPr>
        <p:spPr>
          <a:xfrm>
            <a:off x="210996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data filter&#10;&#10;AI-generated content may be incorrect.">
            <a:extLst>
              <a:ext uri="{FF2B5EF4-FFF2-40B4-BE49-F238E27FC236}">
                <a16:creationId xmlns:a16="http://schemas.microsoft.com/office/drawing/2014/main" id="{BDB60CCF-1274-3C87-3E5F-0701DC1C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6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2CF94-C291-305D-92B2-64E453B18B62}"/>
              </a:ext>
            </a:extLst>
          </p:cNvPr>
          <p:cNvSpPr txBox="1"/>
          <p:nvPr/>
        </p:nvSpPr>
        <p:spPr>
          <a:xfrm>
            <a:off x="816785" y="23919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7635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1BF2-4606-DAE1-6689-76741FD8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Mean </a:t>
            </a:r>
            <a:r>
              <a:rPr lang="it-IT" dirty="0" err="1"/>
              <a:t>values</a:t>
            </a:r>
            <a:r>
              <a:rPr lang="it-IT" dirty="0"/>
              <a:t> e conclusione che utilizzare intero dataset non ha particolari vantaggi in termini di accuratezza</a:t>
            </a:r>
          </a:p>
          <a:p>
            <a:r>
              <a:rPr lang="it-IT" dirty="0"/>
              <a:t>Variabili categoriche interessanti</a:t>
            </a:r>
          </a:p>
          <a:p>
            <a:r>
              <a:rPr lang="it-IT" dirty="0" err="1"/>
              <a:t>xAI</a:t>
            </a:r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46FCE-86E9-A0ED-3AF2-728224630D22}"/>
              </a:ext>
            </a:extLst>
          </p:cNvPr>
          <p:cNvSpPr/>
          <p:nvPr/>
        </p:nvSpPr>
        <p:spPr>
          <a:xfrm>
            <a:off x="233029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icon with a check mark&#10;&#10;AI-generated content may be incorrect.">
            <a:extLst>
              <a:ext uri="{FF2B5EF4-FFF2-40B4-BE49-F238E27FC236}">
                <a16:creationId xmlns:a16="http://schemas.microsoft.com/office/drawing/2014/main" id="{35D0E04C-6C88-55F0-489E-A9BBA411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9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05968-7A0E-318D-3F05-8360B6169AC8}"/>
              </a:ext>
            </a:extLst>
          </p:cNvPr>
          <p:cNvSpPr txBox="1"/>
          <p:nvPr/>
        </p:nvSpPr>
        <p:spPr>
          <a:xfrm>
            <a:off x="838818" y="239196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Relevant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Insights</a:t>
            </a:r>
          </a:p>
        </p:txBody>
      </p:sp>
    </p:spTree>
    <p:extLst>
      <p:ext uri="{BB962C8B-B14F-4D97-AF65-F5344CB8AC3E}">
        <p14:creationId xmlns:p14="http://schemas.microsoft.com/office/powerpoint/2010/main" val="3479873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A9F0-0C80-468D-7092-8513BCB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White vs Black Box</a:t>
            </a:r>
          </a:p>
          <a:p>
            <a:r>
              <a:rPr lang="it-IT" dirty="0"/>
              <a:t>SHAP spiega cos’è e utilizzi –&gt; Su LR per avere la stessa metrica di </a:t>
            </a:r>
            <a:r>
              <a:rPr lang="it-IT" dirty="0" err="1"/>
              <a:t>RandomForest</a:t>
            </a:r>
            <a:r>
              <a:rPr lang="it-IT" dirty="0"/>
              <a:t> + aggregazione delle variabili di </a:t>
            </a:r>
            <a:r>
              <a:rPr lang="it-IT" dirty="0" err="1"/>
              <a:t>OneHotEncoding</a:t>
            </a:r>
            <a:r>
              <a:rPr lang="it-IT" dirty="0"/>
              <a:t> nelle variabili originali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C94F7A-2B03-A0EE-02BD-1FEB699D91C2}"/>
              </a:ext>
            </a:extLst>
          </p:cNvPr>
          <p:cNvSpPr/>
          <p:nvPr/>
        </p:nvSpPr>
        <p:spPr>
          <a:xfrm>
            <a:off x="332181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hand giving a thumbs up and a star&#10;&#10;AI-generated content may be incorrect.">
            <a:extLst>
              <a:ext uri="{FF2B5EF4-FFF2-40B4-BE49-F238E27FC236}">
                <a16:creationId xmlns:a16="http://schemas.microsoft.com/office/drawing/2014/main" id="{62EFF062-991D-3373-46A5-90717284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1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1B69A-54F5-C400-C98F-5B3F928B70F5}"/>
              </a:ext>
            </a:extLst>
          </p:cNvPr>
          <p:cNvSpPr txBox="1"/>
          <p:nvPr/>
        </p:nvSpPr>
        <p:spPr>
          <a:xfrm>
            <a:off x="937970" y="3364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xAI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9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F703-D5BB-989B-ED83-E59EAA04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 PE</a:t>
            </a:r>
          </a:p>
          <a:p>
            <a:r>
              <a:rPr lang="it-IT" dirty="0"/>
              <a:t>Link </a:t>
            </a:r>
            <a:r>
              <a:rPr lang="it-IT" dirty="0" err="1"/>
              <a:t>seaborn</a:t>
            </a:r>
            <a:endParaRPr lang="it-IT" dirty="0"/>
          </a:p>
          <a:p>
            <a:r>
              <a:rPr lang="it-IT" dirty="0"/>
              <a:t>Giacomo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802861-99E0-57D7-65F9-D006F6AF0E80}"/>
              </a:ext>
            </a:extLst>
          </p:cNvPr>
          <p:cNvSpPr/>
          <p:nvPr/>
        </p:nvSpPr>
        <p:spPr>
          <a:xfrm>
            <a:off x="279002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outline of a book&#10;&#10;AI-generated content may be incorrect.">
            <a:extLst>
              <a:ext uri="{FF2B5EF4-FFF2-40B4-BE49-F238E27FC236}">
                <a16:creationId xmlns:a16="http://schemas.microsoft.com/office/drawing/2014/main" id="{815C50A6-4B86-2DB7-3FC6-F2E1ACDA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2BBF4-428A-DBF3-337F-68C19390EBC0}"/>
              </a:ext>
            </a:extLst>
          </p:cNvPr>
          <p:cNvSpPr txBox="1"/>
          <p:nvPr/>
        </p:nvSpPr>
        <p:spPr>
          <a:xfrm>
            <a:off x="882886" y="2391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4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ACA4D4-E893-A1BB-0976-DBB59E250CA7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circle with a dart in center&#10;&#10;AI-generated content may be incorrect.">
            <a:extLst>
              <a:ext uri="{FF2B5EF4-FFF2-40B4-BE49-F238E27FC236}">
                <a16:creationId xmlns:a16="http://schemas.microsoft.com/office/drawing/2014/main" id="{A384494A-4216-40B5-576A-587A7F51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94839" y="459236"/>
            <a:ext cx="755197" cy="755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251B9-4E2A-2C4B-1D94-50F270984CBF}"/>
              </a:ext>
            </a:extLst>
          </p:cNvPr>
          <p:cNvSpPr txBox="1"/>
          <p:nvPr/>
        </p:nvSpPr>
        <p:spPr>
          <a:xfrm>
            <a:off x="1487248" y="575224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Roboto" panose="02000000000000000000" pitchFamily="2" charset="0"/>
                <a:ea typeface="Roboto" panose="02000000000000000000" pitchFamily="2" charset="0"/>
              </a:rPr>
              <a:t>Goal Definition</a:t>
            </a:r>
          </a:p>
        </p:txBody>
      </p:sp>
      <p:pic>
        <p:nvPicPr>
          <p:cNvPr id="7" name="Picture 6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68914E85-A134-D883-4A6B-31661ACD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5" y="5371420"/>
            <a:ext cx="1145948" cy="1145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5AF7E-6CA3-35F5-CF96-A0B57A3A9AFC}"/>
              </a:ext>
            </a:extLst>
          </p:cNvPr>
          <p:cNvSpPr txBox="1"/>
          <p:nvPr/>
        </p:nvSpPr>
        <p:spPr>
          <a:xfrm>
            <a:off x="2200619" y="1843950"/>
            <a:ext cx="7790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Developing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a machine learning model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capable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classifying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Windows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Portable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executable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(PE) files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as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malicious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or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bening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based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on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features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extracted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from the files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themselves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ctr"/>
            <a:endParaRPr lang="it-IT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achieve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this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objective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, the dataset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used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consists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of PE file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characteristics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extracted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from a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collection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of Windows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executable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and DLL files.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Each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entry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represents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unique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file with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various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attributes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extracted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from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its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PE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header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structure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. The dataset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includes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both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benign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software samples and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</a:rPr>
              <a:t>known</a:t>
            </a: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</a:rPr>
              <a:t> malware samples.</a:t>
            </a:r>
          </a:p>
        </p:txBody>
      </p:sp>
    </p:spTree>
    <p:extLst>
      <p:ext uri="{BB962C8B-B14F-4D97-AF65-F5344CB8AC3E}">
        <p14:creationId xmlns:p14="http://schemas.microsoft.com/office/powerpoint/2010/main" val="12346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0C3E-7ABA-AB18-473B-2C850137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Head Dataset</a:t>
            </a:r>
          </a:p>
          <a:p>
            <a:r>
              <a:rPr lang="it-IT" dirty="0"/>
              <a:t>Alcune righe </a:t>
            </a:r>
          </a:p>
          <a:p>
            <a:r>
              <a:rPr lang="it-IT" dirty="0"/>
              <a:t>Informazioni sui tipi delle feature</a:t>
            </a:r>
          </a:p>
          <a:p>
            <a:r>
              <a:rPr lang="it-IT" dirty="0"/>
              <a:t>Statistiche</a:t>
            </a:r>
          </a:p>
          <a:p>
            <a:pPr lvl="1"/>
            <a:r>
              <a:rPr lang="it-IT" dirty="0"/>
              <a:t>No </a:t>
            </a:r>
            <a:r>
              <a:rPr lang="it-IT" dirty="0" err="1"/>
              <a:t>missing</a:t>
            </a:r>
            <a:r>
              <a:rPr lang="it-IT" dirty="0"/>
              <a:t> data</a:t>
            </a:r>
          </a:p>
          <a:p>
            <a:pPr lvl="1"/>
            <a:r>
              <a:rPr lang="it-IT" dirty="0" err="1"/>
              <a:t>FileName</a:t>
            </a:r>
            <a:r>
              <a:rPr lang="it-IT" dirty="0"/>
              <a:t> e MD5Hash hanno valore diverso x ogni riga</a:t>
            </a:r>
          </a:p>
          <a:p>
            <a:pPr lvl="1"/>
            <a:r>
              <a:rPr lang="it-IT" dirty="0"/>
              <a:t>Divisione tra variabili categoriche e variabili numeriche</a:t>
            </a:r>
          </a:p>
          <a:p>
            <a:pPr lvl="1"/>
            <a:r>
              <a:rPr lang="it-IT" dirty="0" err="1"/>
              <a:t>Describe</a:t>
            </a:r>
            <a:r>
              <a:rPr lang="it-IT" dirty="0"/>
              <a:t> delle variabili numeriche</a:t>
            </a:r>
          </a:p>
          <a:p>
            <a:pPr lvl="1"/>
            <a:r>
              <a:rPr lang="it-IT" dirty="0"/>
              <a:t>Zeri significativi per queste variabili</a:t>
            </a:r>
          </a:p>
          <a:p>
            <a:r>
              <a:rPr lang="it-IT" dirty="0"/>
              <a:t>Visualizzazione dei plot</a:t>
            </a:r>
          </a:p>
          <a:p>
            <a:pPr lvl="1"/>
            <a:r>
              <a:rPr lang="it-IT" dirty="0"/>
              <a:t>Bitcoin </a:t>
            </a:r>
            <a:r>
              <a:rPr lang="it-IT" dirty="0" err="1"/>
              <a:t>address</a:t>
            </a:r>
            <a:r>
              <a:rPr lang="it-IT" dirty="0"/>
              <a:t> è binaria, sbilanciata, non è certo che sia malware</a:t>
            </a:r>
          </a:p>
          <a:p>
            <a:r>
              <a:rPr lang="it-IT" dirty="0"/>
              <a:t>Unione delle variabili</a:t>
            </a:r>
          </a:p>
          <a:p>
            <a:r>
              <a:rPr lang="it-IT" dirty="0"/>
              <a:t>Correlazione -&gt; Problema con chi2 quindi Cramer, tutti test + ANOVA</a:t>
            </a:r>
          </a:p>
          <a:p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02BB1-1A60-C528-878A-A3C62117FBE5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990C8CE9-087C-334F-20D5-45F5D0F6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AF34F-48D7-501B-26B5-70CC724A8697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86287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4D8B98-2C65-321F-AFA2-041CF66723E9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B818DDE9-7CF0-97D3-7107-C80E68D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72788-147E-1E9F-7875-9161C15159E9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7FE29-1586-0E17-C56A-B2B216950B07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table of information&#10;&#10;AI-generated content may be incorrect.">
            <a:extLst>
              <a:ext uri="{FF2B5EF4-FFF2-40B4-BE49-F238E27FC236}">
                <a16:creationId xmlns:a16="http://schemas.microsoft.com/office/drawing/2014/main" id="{9AA3D7EC-9638-F210-CEF2-746F965E0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91" y="628647"/>
            <a:ext cx="6567102" cy="56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FC546-E684-2792-1F52-C88CE027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B43E4-F21C-3F46-0035-FE434838782C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18E8E884-0263-7647-09E7-81D03A5F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0C221-43B9-7DFA-BD3B-DDA40C66EFBE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968B2-580B-7AD2-9C56-D7E18F0B43F1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4C9A4-CAC6-BD70-1F47-38AE8250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99" y="353437"/>
            <a:ext cx="542018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CB504-5814-D006-4F91-0B0C51C6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600F31-BFC2-FAF9-91B4-CF43327B3469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9A8A5A0E-5F0F-A789-381C-FE09F2C0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EC15C-DA90-BA14-F0D4-ACA374B57B99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155BA-A209-B6E3-02E3-093134E8385A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CCA6D5A-D0C9-193B-4247-D3922A6E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8" y="1519760"/>
            <a:ext cx="12093532" cy="16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15EC-8C4C-F132-EE8D-12B7086B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F24FE7-E228-2DEB-B176-7652B00278B2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4947F49A-9E16-D8A1-8012-C03238CB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DA9FB-431A-0C02-CE22-5B398FCF7EE3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DEAEF-BBAD-9B7D-859F-14F37A862F23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02424D-2E19-CDA7-B20A-63BCC7B8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241"/>
          <a:stretch/>
        </p:blipFill>
        <p:spPr>
          <a:xfrm>
            <a:off x="7254801" y="593944"/>
            <a:ext cx="2546157" cy="56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FD411-1F4A-56EC-892F-4EB66153C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A9A7CF-DB1F-92E3-9FFD-B8B3EF63D215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2B78768C-6B7A-198D-FC90-8CBA1DE9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0F6E5-BB8C-6CD9-907E-06D505ABFB79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AC961-AD31-3CC8-3A35-02A8B9701619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A273D676-4E75-3540-63E5-66D741CB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01" y="1892300"/>
            <a:ext cx="381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6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629</Words>
  <Application>Microsoft Macintosh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Giannini</dc:creator>
  <cp:lastModifiedBy>Matteo Giannini</cp:lastModifiedBy>
  <cp:revision>5</cp:revision>
  <dcterms:created xsi:type="dcterms:W3CDTF">2025-04-07T08:46:13Z</dcterms:created>
  <dcterms:modified xsi:type="dcterms:W3CDTF">2025-04-08T07:02:37Z</dcterms:modified>
</cp:coreProperties>
</file>