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9" r:id="rId2"/>
    <p:sldId id="256" r:id="rId3"/>
    <p:sldId id="257" r:id="rId4"/>
    <p:sldId id="258" r:id="rId5"/>
    <p:sldId id="286" r:id="rId6"/>
    <p:sldId id="265" r:id="rId7"/>
    <p:sldId id="267" r:id="rId8"/>
    <p:sldId id="266" r:id="rId9"/>
    <p:sldId id="268" r:id="rId10"/>
    <p:sldId id="271" r:id="rId11"/>
    <p:sldId id="285" r:id="rId12"/>
    <p:sldId id="273" r:id="rId13"/>
    <p:sldId id="274" r:id="rId14"/>
    <p:sldId id="287" r:id="rId15"/>
    <p:sldId id="275" r:id="rId16"/>
    <p:sldId id="276" r:id="rId17"/>
    <p:sldId id="277" r:id="rId18"/>
    <p:sldId id="279" r:id="rId19"/>
    <p:sldId id="280" r:id="rId20"/>
    <p:sldId id="281" r:id="rId21"/>
    <p:sldId id="282" r:id="rId22"/>
    <p:sldId id="283" r:id="rId23"/>
    <p:sldId id="260" r:id="rId24"/>
    <p:sldId id="261" r:id="rId25"/>
    <p:sldId id="262" r:id="rId26"/>
    <p:sldId id="263" r:id="rId27"/>
    <p:sldId id="264" r:id="rId2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4A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58"/>
    <p:restoredTop sz="94718"/>
  </p:normalViewPr>
  <p:slideViewPr>
    <p:cSldViewPr snapToGrid="0">
      <p:cViewPr>
        <p:scale>
          <a:sx n="119" d="100"/>
          <a:sy n="119" d="100"/>
        </p:scale>
        <p:origin x="87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15858-B70C-3E4E-A876-842D5E0B217E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4CD46-FF77-5940-B7F6-30183B21002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0703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4CD46-FF77-5940-B7F6-30183B21002F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1356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4CD46-FF77-5940-B7F6-30183B21002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2849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4CD46-FF77-5940-B7F6-30183B21002F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582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4CD46-FF77-5940-B7F6-30183B21002F}" type="slidenum">
              <a:rPr lang="it-IT" smtClean="0"/>
              <a:t>24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4358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83E14-9D8E-5A94-2B66-2354EE7D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F40FE4-3976-02F0-F946-9DB8A4E5C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9734-1597-AF76-594E-A4ADDC13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EF555-97A5-0C8B-8C50-FB6B2705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EC16-FE84-2805-C8A6-8CA8C72B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9155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C4BF-B209-271E-6AB7-AE137C60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CB71-6B2A-08B4-99B3-4F2472C69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ED515-00BF-8BD3-D1BE-F6631A96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817D5-C622-7D86-7F2E-B3044C4C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E1325-96D3-5EAD-8E49-C070731D2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36706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F27A34-30D1-E800-9C99-152EB00A4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4315A-8888-A747-764B-F81E357BC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827E1-8087-156D-604C-1A8163259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BA44-C47D-7208-5916-89C7FF51B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B05DE-7D19-EEBE-5F86-4C5A4B87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34855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9F92C-9F15-D914-3A1F-86C74810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3D78-0066-3E35-639A-05B2C8325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145C1-9A37-C09F-5AF3-BBADC8AA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C93F6-2AFA-4A7B-B524-3E0C7AC0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F1483-BB30-1AA0-7B24-A3C3C552C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9469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FAF0-325B-91FF-4871-5562A4DAA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82958-D749-9C2D-F789-BC670A42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FEDA4-0F63-F285-7696-EED61ECF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C219A-E105-8F03-9F12-8EDBB506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D8D2D-C8A8-2D8B-03AA-020ECCD5B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22253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BEE2-5FEB-10FC-D6B8-9E3BE7E0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A46E-C9DF-DCE9-BAB2-46D2180C4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CF46A-647B-77D1-E98A-EE110CB1B5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BD259-A140-16EB-B8CE-5DED4415A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B48F4-2ED7-E91C-250E-95D463C7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D52F2-12A0-D373-A896-B83BA49F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6907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E9F5-BB89-0A74-3911-3CB614559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E6744-AA7C-049E-F72C-4B8A15C81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B93A3-5D76-671F-CD84-F21CAD3B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280BE-FC17-8223-A98A-4C6185A268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1DAE0B-46EC-BEFD-9C19-ED8942B9E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E36182-4BBA-845A-E83D-CC115A66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E4037-D31D-E70B-FFB9-15947148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314211-8D73-34BC-B485-D4D73707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00092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B076C-1BA1-BE5D-4ABA-86D71C6D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F8E01-64AC-8744-9F84-28C313F0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D1E994-34F5-7EAB-EE11-BBE0B613B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10D927-91D6-B18C-8CB6-FC4C9253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18159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DA4AB-9C06-38CB-CFAC-114B7334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1A9F84-1CD2-6805-E8BF-C0F586CA5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CBA35-3F4A-EDC3-15B4-376B42F1D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01424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2D933-36CE-4F03-0DDE-858050BF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66DCA-B5E1-BAA5-62E2-CA6B5531D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EEA50-8141-4119-3035-451D7B63C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26DC-AC12-B04E-ECCA-698C7B860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E25CC6-1780-A610-5409-1282087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956B-785E-6DB4-1259-2545653F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86317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E4F29-77A4-A962-1442-E668E3FE4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A5DAC-4582-8EBB-C076-37A89500F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F518-1677-5058-CA73-1356A142A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2BEF7-17DF-1582-1B6D-8DF4CD3B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14B1-812F-57B0-65CF-BB71F9B18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8A21C-3CEE-8C96-24D7-019D7782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0911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D62A94-8187-787C-C561-370CF18B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4C63E-2FD9-F744-D58E-AE0D857F2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A6871-8D94-F58A-DF9D-1436B32765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76955E-1A04-8341-A42B-1A239898E41C}" type="datetimeFigureOut">
              <a:rPr lang="it-IT" smtClean="0"/>
              <a:t>08/04/25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595C8-8CFA-D4B9-D1F9-ECC3795B1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55E41-2403-EC40-6329-8672C1EF6E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8B52D-3A3C-EF41-860A-7D093D31EF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98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C0C3E-7ABA-AB18-473B-2C850137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Head Dataset</a:t>
            </a:r>
          </a:p>
          <a:p>
            <a:r>
              <a:rPr lang="it-IT" dirty="0"/>
              <a:t>Alcune righe </a:t>
            </a:r>
          </a:p>
          <a:p>
            <a:r>
              <a:rPr lang="it-IT" dirty="0"/>
              <a:t>Informazioni sui tipi delle feature</a:t>
            </a:r>
          </a:p>
          <a:p>
            <a:r>
              <a:rPr lang="it-IT" dirty="0"/>
              <a:t>Statistiche</a:t>
            </a:r>
          </a:p>
          <a:p>
            <a:pPr lvl="1"/>
            <a:r>
              <a:rPr lang="it-IT" dirty="0"/>
              <a:t>No </a:t>
            </a:r>
            <a:r>
              <a:rPr lang="it-IT" dirty="0" err="1"/>
              <a:t>missing</a:t>
            </a:r>
            <a:r>
              <a:rPr lang="it-IT" dirty="0"/>
              <a:t> data</a:t>
            </a:r>
          </a:p>
          <a:p>
            <a:pPr lvl="1"/>
            <a:r>
              <a:rPr lang="it-IT" dirty="0" err="1"/>
              <a:t>FileName</a:t>
            </a:r>
            <a:r>
              <a:rPr lang="it-IT" dirty="0"/>
              <a:t> e MD5Hash hanno valore diverso x ogni riga</a:t>
            </a:r>
          </a:p>
          <a:p>
            <a:pPr lvl="1"/>
            <a:r>
              <a:rPr lang="it-IT" dirty="0"/>
              <a:t>Divisione tra variabili categoriche e variabili numeriche</a:t>
            </a:r>
          </a:p>
          <a:p>
            <a:pPr lvl="1"/>
            <a:r>
              <a:rPr lang="it-IT" dirty="0" err="1"/>
              <a:t>Describe</a:t>
            </a:r>
            <a:r>
              <a:rPr lang="it-IT" dirty="0"/>
              <a:t> delle variabili numeriche</a:t>
            </a:r>
          </a:p>
          <a:p>
            <a:pPr lvl="1"/>
            <a:r>
              <a:rPr lang="it-IT" dirty="0"/>
              <a:t>Zeri significativi per queste variabili</a:t>
            </a:r>
          </a:p>
          <a:p>
            <a:r>
              <a:rPr lang="it-IT" dirty="0"/>
              <a:t>Visualizzazione dei plot</a:t>
            </a:r>
          </a:p>
          <a:p>
            <a:pPr lvl="1"/>
            <a:r>
              <a:rPr lang="it-IT" dirty="0"/>
              <a:t>Bitcoin </a:t>
            </a:r>
            <a:r>
              <a:rPr lang="it-IT" dirty="0" err="1"/>
              <a:t>address</a:t>
            </a:r>
            <a:r>
              <a:rPr lang="it-IT" dirty="0"/>
              <a:t> è binaria, sbilanciata, non è certo che sia malware</a:t>
            </a:r>
          </a:p>
          <a:p>
            <a:r>
              <a:rPr lang="it-IT" dirty="0"/>
              <a:t>Unione delle variabili</a:t>
            </a:r>
          </a:p>
          <a:p>
            <a:r>
              <a:rPr lang="it-IT" dirty="0"/>
              <a:t>Correlazione -&gt; Problema con chi2 quindi Cramer, tutti test + ANOVA</a:t>
            </a:r>
          </a:p>
          <a:p>
            <a:endParaRPr lang="it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02BB1-1A60-C528-878A-A3C62117FBE5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990C8CE9-087C-334F-20D5-45F5D0F69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BAF34F-48D7-501B-26B5-70CC724A8697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862878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0B453-F3F5-BC01-A099-2299E6C85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9DD899-6FE6-3AD4-5BB2-B1D3BAB6C225}"/>
              </a:ext>
            </a:extLst>
          </p:cNvPr>
          <p:cNvSpPr txBox="1"/>
          <p:nvPr/>
        </p:nvSpPr>
        <p:spPr>
          <a:xfrm>
            <a:off x="2118166" y="1474475"/>
            <a:ext cx="10260508" cy="538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F4A7C"/>
                </a:solidFill>
                <a:effectLst/>
                <a:latin typeface="Menlo" panose="020B0609030804020204" pitchFamily="49" charset="0"/>
              </a:rPr>
              <a:t>Categorical Features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Machine: CPU for which the file was designed (it has 6 unique values).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MajorImageVersion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main version of the software.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MajorOSVersion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main version number of the required operating system.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MajorLinkerVersion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main version number of the linker that created the file.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MinorLinkerVersion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secondary version number of the linker that created the file.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DllCharacteristics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under which circumstances to initialize the DLL.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NumberOfSections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number of sections the PE file should contain.</a:t>
            </a:r>
          </a:p>
          <a:p>
            <a:pPr>
              <a:lnSpc>
                <a:spcPts val="2250"/>
              </a:lnSpc>
              <a:buNone/>
            </a:pPr>
            <a:b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sz="1500" b="0" dirty="0">
                <a:solidFill>
                  <a:srgbClr val="0F4A7C"/>
                </a:solidFill>
                <a:effectLst/>
                <a:latin typeface="Menlo" panose="020B0609030804020204" pitchFamily="49" charset="0"/>
              </a:rPr>
              <a:t>Numerical Features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DebugSize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size of the debug information.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DebugRVA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Relative Virtual Address (RVA) of the debug information.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ExportRVA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RVA of the export table.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ExportSize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size of the export table.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IatVRA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RVA of the Import Address Table (IAT).</a:t>
            </a:r>
          </a:p>
          <a:p>
            <a:pPr>
              <a:lnSpc>
                <a:spcPts val="2250"/>
              </a:lnSpc>
              <a:buNone/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SizeOfStackReserve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amount of memory to reserve for the initial thread stack.</a:t>
            </a:r>
          </a:p>
          <a:p>
            <a:pPr>
              <a:lnSpc>
                <a:spcPts val="2250"/>
              </a:lnSpc>
            </a:pPr>
            <a:r>
              <a:rPr lang="en-GB" sz="15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5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ResourceSize</a:t>
            </a:r>
            <a:r>
              <a:rPr lang="en-GB" sz="15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size of the resources.</a:t>
            </a:r>
          </a:p>
          <a:p>
            <a:endParaRPr lang="it-IT" sz="15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179872-8ACE-B317-D364-D757756AE9D0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74AD467A-E73D-EFDD-4C75-54A99DDCF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9A7D46-F4C3-550A-0564-165FDB6A799A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A1770D-90A9-4B0F-0EC0-EE45A9A441B2}"/>
              </a:ext>
            </a:extLst>
          </p:cNvPr>
          <p:cNvSpPr txBox="1"/>
          <p:nvPr/>
        </p:nvSpPr>
        <p:spPr>
          <a:xfrm>
            <a:off x="1368642" y="544447"/>
            <a:ext cx="1082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 Features</a:t>
            </a:r>
          </a:p>
          <a:p>
            <a:pPr algn="ctr"/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Numerical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Features</a:t>
            </a:r>
          </a:p>
        </p:txBody>
      </p:sp>
      <p:pic>
        <p:nvPicPr>
          <p:cNvPr id="12" name="Picture 11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27111A65-D9D8-F0A9-6E6B-0B93203D1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03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9A944-C995-B7D7-B0FD-B8F0BF786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2539841B-BA42-7F2D-9B84-BDDAC018B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253" y="2347491"/>
            <a:ext cx="9903622" cy="24460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C8AB0D9-274A-BADA-58FC-E38C6FF58A6B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A205D6A7-588C-EDA9-18C3-05041828A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B2D67A-ACCE-F666-B6A8-107B6E0B7A48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8F5E79-148C-8050-DF31-6D0F93892F62}"/>
              </a:ext>
            </a:extLst>
          </p:cNvPr>
          <p:cNvSpPr txBox="1"/>
          <p:nvPr/>
        </p:nvSpPr>
        <p:spPr>
          <a:xfrm>
            <a:off x="1368642" y="544447"/>
            <a:ext cx="1082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 Features</a:t>
            </a:r>
          </a:p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of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Numerical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Features</a:t>
            </a:r>
          </a:p>
        </p:txBody>
      </p:sp>
      <p:pic>
        <p:nvPicPr>
          <p:cNvPr id="13" name="Picture 12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24102319-44E6-DDD7-1430-940F2ECD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654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F5CB0-234D-2E95-3048-8BEFBED15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ADAA447F-4D17-1907-06C4-49BD84E922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3564"/>
          <a:stretch/>
        </p:blipFill>
        <p:spPr>
          <a:xfrm>
            <a:off x="1957253" y="1376644"/>
            <a:ext cx="5589175" cy="244607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850566D0-A730-0C96-DFB5-DDEE39B78C9A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C24E20D4-BEB5-608E-A59A-7B92E88C5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112F6C-ACAB-2AC5-BAEC-C3B7A5C56011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B8799D-D65B-E381-1F1F-8056FDB93F95}"/>
              </a:ext>
            </a:extLst>
          </p:cNvPr>
          <p:cNvSpPr txBox="1"/>
          <p:nvPr/>
        </p:nvSpPr>
        <p:spPr>
          <a:xfrm>
            <a:off x="1368642" y="549959"/>
            <a:ext cx="1082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 Features</a:t>
            </a:r>
          </a:p>
          <a:p>
            <a:pPr algn="ctr"/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Importance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zeroes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numerical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features</a:t>
            </a:r>
          </a:p>
        </p:txBody>
      </p:sp>
      <p:pic>
        <p:nvPicPr>
          <p:cNvPr id="13" name="Picture 12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22B5B2D8-87FD-BD45-8848-63F9B23772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C1B9511C-3B55-29F9-A6E5-B715618F51D7}"/>
              </a:ext>
            </a:extLst>
          </p:cNvPr>
          <p:cNvGrpSpPr/>
          <p:nvPr/>
        </p:nvGrpSpPr>
        <p:grpSpPr>
          <a:xfrm>
            <a:off x="2076520" y="4079827"/>
            <a:ext cx="5864452" cy="2614991"/>
            <a:chOff x="733118" y="1333038"/>
            <a:chExt cx="8751133" cy="3902178"/>
          </a:xfrm>
        </p:grpSpPr>
        <p:pic>
          <p:nvPicPr>
            <p:cNvPr id="14" name="Picture 13" descr="A white background with black and white numbers&#10;&#10;AI-generated content may be incorrect.">
              <a:extLst>
                <a:ext uri="{FF2B5EF4-FFF2-40B4-BE49-F238E27FC236}">
                  <a16:creationId xmlns:a16="http://schemas.microsoft.com/office/drawing/2014/main" id="{A0F2F031-7423-88E1-E539-AF18CABA2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3118" y="1333038"/>
              <a:ext cx="4330700" cy="3886200"/>
            </a:xfrm>
            <a:prstGeom prst="rect">
              <a:avLst/>
            </a:prstGeom>
          </p:spPr>
        </p:pic>
        <p:pic>
          <p:nvPicPr>
            <p:cNvPr id="15" name="Picture 14" descr="A white background with black numbers and symbols&#10;&#10;AI-generated content may be incorrect.">
              <a:extLst>
                <a:ext uri="{FF2B5EF4-FFF2-40B4-BE49-F238E27FC236}">
                  <a16:creationId xmlns:a16="http://schemas.microsoft.com/office/drawing/2014/main" id="{700EC4E7-1E40-DBC6-76FC-2EFB69D6A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3818" y="1347216"/>
              <a:ext cx="4420433" cy="3888000"/>
            </a:xfrm>
            <a:prstGeom prst="rect">
              <a:avLst/>
            </a:prstGeom>
          </p:spPr>
        </p:pic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E0D57EF-F1B9-18CA-C629-D62028505065}"/>
              </a:ext>
            </a:extLst>
          </p:cNvPr>
          <p:cNvSpPr/>
          <p:nvPr/>
        </p:nvSpPr>
        <p:spPr>
          <a:xfrm>
            <a:off x="1957253" y="3993330"/>
            <a:ext cx="5864452" cy="2721179"/>
          </a:xfrm>
          <a:prstGeom prst="rect">
            <a:avLst/>
          </a:prstGeom>
          <a:noFill/>
          <a:ln w="66675">
            <a:solidFill>
              <a:srgbClr val="0F4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E30D896-A039-5500-F20E-B27C449A815B}"/>
              </a:ext>
            </a:extLst>
          </p:cNvPr>
          <p:cNvSpPr/>
          <p:nvPr/>
        </p:nvSpPr>
        <p:spPr>
          <a:xfrm>
            <a:off x="1957253" y="2462130"/>
            <a:ext cx="5589175" cy="785568"/>
          </a:xfrm>
          <a:prstGeom prst="rect">
            <a:avLst/>
          </a:prstGeom>
          <a:noFill/>
          <a:ln w="66675">
            <a:solidFill>
              <a:srgbClr val="0F4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74DACC-4DEA-17C7-0EC5-AB69F407E898}"/>
              </a:ext>
            </a:extLst>
          </p:cNvPr>
          <p:cNvSpPr txBox="1"/>
          <p:nvPr/>
        </p:nvSpPr>
        <p:spPr>
          <a:xfrm>
            <a:off x="9243217" y="2687165"/>
            <a:ext cx="26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Lots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0s</a:t>
            </a:r>
          </a:p>
        </p:txBody>
      </p:sp>
      <p:pic>
        <p:nvPicPr>
          <p:cNvPr id="33" name="Picture 32" descr="A blue triangle with a exclamation mark&#10;&#10;AI-generated content may be incorrect.">
            <a:extLst>
              <a:ext uri="{FF2B5EF4-FFF2-40B4-BE49-F238E27FC236}">
                <a16:creationId xmlns:a16="http://schemas.microsoft.com/office/drawing/2014/main" id="{556D13BF-F147-DDA1-FD80-A8A00BC57C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84022" y="2391433"/>
            <a:ext cx="960796" cy="960796"/>
          </a:xfrm>
          <a:prstGeom prst="rect">
            <a:avLst/>
          </a:prstGeom>
        </p:spPr>
      </p:pic>
      <p:pic>
        <p:nvPicPr>
          <p:cNvPr id="35" name="Picture 34" descr="A blue thumb up symbol&#10;&#10;AI-generated content may be incorrect.">
            <a:extLst>
              <a:ext uri="{FF2B5EF4-FFF2-40B4-BE49-F238E27FC236}">
                <a16:creationId xmlns:a16="http://schemas.microsoft.com/office/drawing/2014/main" id="{41F62704-442C-2670-5487-B6771F01D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4022" y="4755618"/>
            <a:ext cx="959195" cy="95919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D419430-9A8F-07F1-3091-26BCA043AAE6}"/>
              </a:ext>
            </a:extLst>
          </p:cNvPr>
          <p:cNvSpPr txBox="1"/>
          <p:nvPr/>
        </p:nvSpPr>
        <p:spPr>
          <a:xfrm>
            <a:off x="9243217" y="5030753"/>
            <a:ext cx="2691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Significant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the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classification</a:t>
            </a:r>
            <a:endParaRPr lang="it-IT" dirty="0">
              <a:solidFill>
                <a:srgbClr val="0F4A7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E0A4008-B791-D17E-7338-70BCFBE01F02}"/>
              </a:ext>
            </a:extLst>
          </p:cNvPr>
          <p:cNvCxnSpPr/>
          <p:nvPr/>
        </p:nvCxnSpPr>
        <p:spPr>
          <a:xfrm>
            <a:off x="10589092" y="3305452"/>
            <a:ext cx="0" cy="1548000"/>
          </a:xfrm>
          <a:prstGeom prst="straightConnector1">
            <a:avLst/>
          </a:prstGeom>
          <a:ln w="63500">
            <a:solidFill>
              <a:srgbClr val="0F4A7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3481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D5562-3BDE-6128-0B75-F99A82977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A8FF24-8A55-C6D2-CB7C-F2C852FF0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671" y="1849974"/>
            <a:ext cx="5459681" cy="315805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09000BF8-9FE8-87F8-667B-6A1E73A2A60E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4" name="Picture 13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E16F9B9D-4620-162F-1050-067E6E26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2DB18E2-7545-F65F-7F9D-E9F1168F3BAC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DFEAC9-589B-E7F4-154E-CB9A7005D9CE}"/>
              </a:ext>
            </a:extLst>
          </p:cNvPr>
          <p:cNvSpPr txBox="1"/>
          <p:nvPr/>
        </p:nvSpPr>
        <p:spPr>
          <a:xfrm>
            <a:off x="1368642" y="544447"/>
            <a:ext cx="1082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Plot</a:t>
            </a:r>
          </a:p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of target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endParaRPr lang="it-IT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7" name="Picture 16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D9DC2A2E-5EBB-E62C-A3D8-E229169DD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  <p:pic>
        <p:nvPicPr>
          <p:cNvPr id="18" name="Picture 17" descr="A blue thumb up symbol&#10;&#10;AI-generated content may be incorrect.">
            <a:extLst>
              <a:ext uri="{FF2B5EF4-FFF2-40B4-BE49-F238E27FC236}">
                <a16:creationId xmlns:a16="http://schemas.microsoft.com/office/drawing/2014/main" id="{FD24C895-3E4C-D831-9018-042311B2F1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6231" y="1846726"/>
            <a:ext cx="959195" cy="95919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1EBD818-4E8C-51A9-9938-0216B445FF1F}"/>
              </a:ext>
            </a:extLst>
          </p:cNvPr>
          <p:cNvSpPr txBox="1"/>
          <p:nvPr/>
        </p:nvSpPr>
        <p:spPr>
          <a:xfrm>
            <a:off x="8764858" y="228729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Balanced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Dataset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AA9B36-2BCA-1685-310B-7DDE273782DB}"/>
              </a:ext>
            </a:extLst>
          </p:cNvPr>
          <p:cNvCxnSpPr>
            <a:cxnSpLocks/>
          </p:cNvCxnSpPr>
          <p:nvPr/>
        </p:nvCxnSpPr>
        <p:spPr>
          <a:xfrm>
            <a:off x="9407062" y="2997583"/>
            <a:ext cx="0" cy="862834"/>
          </a:xfrm>
          <a:prstGeom prst="straightConnector1">
            <a:avLst/>
          </a:prstGeom>
          <a:ln w="63500">
            <a:solidFill>
              <a:srgbClr val="0F4A7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2C054A3-F658-A0B1-85B0-EBA56B6DCFF1}"/>
              </a:ext>
            </a:extLst>
          </p:cNvPr>
          <p:cNvSpPr txBox="1"/>
          <p:nvPr/>
        </p:nvSpPr>
        <p:spPr>
          <a:xfrm>
            <a:off x="7636230" y="4052080"/>
            <a:ext cx="354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Unusual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for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dataset</a:t>
            </a:r>
          </a:p>
        </p:txBody>
      </p:sp>
    </p:spTree>
    <p:extLst>
      <p:ext uri="{BB962C8B-B14F-4D97-AF65-F5344CB8AC3E}">
        <p14:creationId xmlns:p14="http://schemas.microsoft.com/office/powerpoint/2010/main" val="63045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590CA-6A4A-D318-E3DE-71CB543D6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F14E7CD-C0A2-A199-16D1-A64252432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92" y="1148083"/>
            <a:ext cx="3523603" cy="1959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0C4DC4-5E7A-C190-F5F9-EB0356076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656" y="2737995"/>
            <a:ext cx="3655719" cy="208597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A117F35-DB01-4B82-1642-63DFF7799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3423" y="4821711"/>
            <a:ext cx="3523603" cy="203403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2A4E4379-5E37-D4E7-3819-18997F92106A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Picture 15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34CB59F3-1396-E086-1189-C76DF10A34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E38077-EFA0-3F77-0CE2-74D52B9E1A2C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pic>
        <p:nvPicPr>
          <p:cNvPr id="19" name="Picture 18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3A9B0224-3313-C001-808F-25A5CFED2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22F53E-256C-2981-5BCD-261D4BC2772D}"/>
              </a:ext>
            </a:extLst>
          </p:cNvPr>
          <p:cNvSpPr txBox="1"/>
          <p:nvPr/>
        </p:nvSpPr>
        <p:spPr>
          <a:xfrm>
            <a:off x="2351324" y="340631"/>
            <a:ext cx="4988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Plot</a:t>
            </a:r>
          </a:p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of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endParaRPr lang="it-IT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973041-43AE-2AF6-D94C-9DBE7C498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0717" y="0"/>
            <a:ext cx="40112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0508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0F54B-FDCD-B17F-D158-040546433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794A20-37F2-4749-9C89-36CE77D1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974" y="1252333"/>
            <a:ext cx="3317247" cy="5605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61560C-0C5E-F3A0-B78E-6CA6156ED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0059" y="1252333"/>
            <a:ext cx="3317247" cy="5605667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0B2619E3-FF66-1040-433E-BFBC7AFBD31A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6" name="Picture 15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E9378A2B-DE40-B913-8B0F-34C9FDC636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CEC97EB-9FBF-55AE-6503-3C51F024C298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pic>
        <p:nvPicPr>
          <p:cNvPr id="19" name="Picture 18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C990A048-9CD0-0EE6-E0F9-B7F3C44466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114D743-8A07-895D-95DE-D2998FC608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80717" y="0"/>
            <a:ext cx="4011283" cy="6858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E3A2C45-D8E8-C4FC-91DD-EBED6672B204}"/>
              </a:ext>
            </a:extLst>
          </p:cNvPr>
          <p:cNvSpPr txBox="1"/>
          <p:nvPr/>
        </p:nvSpPr>
        <p:spPr>
          <a:xfrm>
            <a:off x="2351324" y="340631"/>
            <a:ext cx="4988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Plot</a:t>
            </a:r>
          </a:p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of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endParaRPr lang="it-IT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185865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35089-8DB1-8BE6-C7B0-44319F460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0B7F0-85B8-4CEB-AEDE-938836BCE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03" y="1513847"/>
            <a:ext cx="4116383" cy="2428666"/>
          </a:xfrm>
          <a:prstGeom prst="rect">
            <a:avLst/>
          </a:prstGeom>
        </p:spPr>
      </p:pic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48D0C0D-2C71-13C0-0FB1-2B4F311C8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52" y="4134078"/>
            <a:ext cx="4853033" cy="2004329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2791F3-89E5-7FF1-3488-5547FCD2AE23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AFE2AF6E-7864-015C-F508-40E32F475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B775AB-13B5-20DC-016B-07CE2152A385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2E3F6-20D4-F9B9-3FF5-AE9BD2D6ECB6}"/>
              </a:ext>
            </a:extLst>
          </p:cNvPr>
          <p:cNvSpPr txBox="1"/>
          <p:nvPr/>
        </p:nvSpPr>
        <p:spPr>
          <a:xfrm>
            <a:off x="1368642" y="544447"/>
            <a:ext cx="1082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Plot</a:t>
            </a:r>
          </a:p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Distribution of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BitcoinAddress</a:t>
            </a:r>
            <a:endParaRPr lang="it-IT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5" name="Picture 14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9BBC6499-A0D6-214F-A58B-482D9A6DC8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487F7F-5E02-29AA-160B-6D69464134CA}"/>
              </a:ext>
            </a:extLst>
          </p:cNvPr>
          <p:cNvSpPr/>
          <p:nvPr/>
        </p:nvSpPr>
        <p:spPr>
          <a:xfrm>
            <a:off x="2395798" y="1391186"/>
            <a:ext cx="4852780" cy="2664835"/>
          </a:xfrm>
          <a:prstGeom prst="rect">
            <a:avLst/>
          </a:prstGeom>
          <a:noFill/>
          <a:ln w="66675">
            <a:solidFill>
              <a:srgbClr val="0F4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F6B979-3D91-E3C8-56E1-91D5B1FC4B55}"/>
              </a:ext>
            </a:extLst>
          </p:cNvPr>
          <p:cNvSpPr/>
          <p:nvPr/>
        </p:nvSpPr>
        <p:spPr>
          <a:xfrm>
            <a:off x="2395546" y="5522936"/>
            <a:ext cx="2184405" cy="615472"/>
          </a:xfrm>
          <a:prstGeom prst="rect">
            <a:avLst/>
          </a:prstGeom>
          <a:noFill/>
          <a:ln w="66675">
            <a:solidFill>
              <a:srgbClr val="0F4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9AC674-BAEF-1EEF-AD56-D8B75746FB79}"/>
              </a:ext>
            </a:extLst>
          </p:cNvPr>
          <p:cNvSpPr txBox="1"/>
          <p:nvPr/>
        </p:nvSpPr>
        <p:spPr>
          <a:xfrm>
            <a:off x="9227421" y="2446984"/>
            <a:ext cx="26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Lots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0s</a:t>
            </a:r>
          </a:p>
        </p:txBody>
      </p:sp>
      <p:pic>
        <p:nvPicPr>
          <p:cNvPr id="20" name="Picture 19" descr="A blue triangle with a exclamation mark&#10;&#10;AI-generated content may be incorrect.">
            <a:extLst>
              <a:ext uri="{FF2B5EF4-FFF2-40B4-BE49-F238E27FC236}">
                <a16:creationId xmlns:a16="http://schemas.microsoft.com/office/drawing/2014/main" id="{317013B8-0958-0F18-28F9-4F107D785F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226" y="2151252"/>
            <a:ext cx="960796" cy="960796"/>
          </a:xfrm>
          <a:prstGeom prst="rect">
            <a:avLst/>
          </a:prstGeom>
        </p:spPr>
      </p:pic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99BCBD7-E45D-7E44-A2C2-B5D5C7167DEA}"/>
              </a:ext>
            </a:extLst>
          </p:cNvPr>
          <p:cNvCxnSpPr>
            <a:cxnSpLocks/>
          </p:cNvCxnSpPr>
          <p:nvPr/>
        </p:nvCxnSpPr>
        <p:spPr>
          <a:xfrm flipV="1">
            <a:off x="4668526" y="4178682"/>
            <a:ext cx="3249102" cy="1670099"/>
          </a:xfrm>
          <a:prstGeom prst="bentConnector3">
            <a:avLst>
              <a:gd name="adj1" fmla="val 87414"/>
            </a:avLst>
          </a:prstGeom>
          <a:ln w="63500">
            <a:solidFill>
              <a:srgbClr val="0F4A7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2C38118-8F16-2A88-E6CB-5F859444C4A7}"/>
              </a:ext>
            </a:extLst>
          </p:cNvPr>
          <p:cNvCxnSpPr/>
          <p:nvPr/>
        </p:nvCxnSpPr>
        <p:spPr>
          <a:xfrm>
            <a:off x="7444292" y="2723603"/>
            <a:ext cx="473336" cy="0"/>
          </a:xfrm>
          <a:prstGeom prst="straightConnector1">
            <a:avLst/>
          </a:prstGeom>
          <a:ln w="63500">
            <a:solidFill>
              <a:srgbClr val="0F4A7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blue x symbol on a black background&#10;&#10;AI-generated content may be incorrect.">
            <a:extLst>
              <a:ext uri="{FF2B5EF4-FFF2-40B4-BE49-F238E27FC236}">
                <a16:creationId xmlns:a16="http://schemas.microsoft.com/office/drawing/2014/main" id="{C447C102-19F6-90D5-1EF1-8CE0E79287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266221" y="3698082"/>
            <a:ext cx="961200" cy="9612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2FD2BA6-4F58-1D3E-96A3-BC370100CD18}"/>
              </a:ext>
            </a:extLst>
          </p:cNvPr>
          <p:cNvSpPr txBox="1"/>
          <p:nvPr/>
        </p:nvSpPr>
        <p:spPr>
          <a:xfrm>
            <a:off x="9227421" y="3949412"/>
            <a:ext cx="26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relevance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1s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324368-2BD7-99FF-5DD2-3EDBEEF310E8}"/>
              </a:ext>
            </a:extLst>
          </p:cNvPr>
          <p:cNvSpPr txBox="1"/>
          <p:nvPr/>
        </p:nvSpPr>
        <p:spPr>
          <a:xfrm>
            <a:off x="9312166" y="3198198"/>
            <a:ext cx="26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6E918E-9C69-88DD-5F0D-579CAB690789}"/>
              </a:ext>
            </a:extLst>
          </p:cNvPr>
          <p:cNvSpPr txBox="1"/>
          <p:nvPr/>
        </p:nvSpPr>
        <p:spPr>
          <a:xfrm>
            <a:off x="9312166" y="4805026"/>
            <a:ext cx="26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</a:p>
        </p:txBody>
      </p:sp>
      <p:pic>
        <p:nvPicPr>
          <p:cNvPr id="38" name="Picture 37" descr="A blue eraser on a black background&#10;&#10;AI-generated content may be incorrect.">
            <a:extLst>
              <a:ext uri="{FF2B5EF4-FFF2-40B4-BE49-F238E27FC236}">
                <a16:creationId xmlns:a16="http://schemas.microsoft.com/office/drawing/2014/main" id="{67306E18-85CF-2C1D-2173-3ABC6526D3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6221" y="5248052"/>
            <a:ext cx="961200" cy="9612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500240D-7FFB-4392-97E6-234322A0D7D2}"/>
              </a:ext>
            </a:extLst>
          </p:cNvPr>
          <p:cNvSpPr txBox="1"/>
          <p:nvPr/>
        </p:nvSpPr>
        <p:spPr>
          <a:xfrm>
            <a:off x="9312166" y="5543986"/>
            <a:ext cx="269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Feature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removal</a:t>
            </a:r>
            <a:endParaRPr lang="it-IT" dirty="0">
              <a:solidFill>
                <a:srgbClr val="0F4A7C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9281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D070F-91EC-4D5F-4B29-8FB481DA2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B71A4-5504-1119-3E94-E89D9F3BD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33" y="1429862"/>
            <a:ext cx="5288189" cy="518432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4D582D1A-19DA-767C-2589-4C79AB59F23E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C3D9393F-128B-5AC1-7A11-8014DC220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8B92A4A-1C2C-DCA2-5685-4E2EAF47DC17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46E3C1-21E5-9582-06C7-064F656115E5}"/>
              </a:ext>
            </a:extLst>
          </p:cNvPr>
          <p:cNvSpPr txBox="1"/>
          <p:nvPr/>
        </p:nvSpPr>
        <p:spPr>
          <a:xfrm>
            <a:off x="1368642" y="544447"/>
            <a:ext cx="1082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Plot</a:t>
            </a:r>
          </a:p>
          <a:p>
            <a:pPr algn="ctr"/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Numerical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Box Plots</a:t>
            </a:r>
          </a:p>
        </p:txBody>
      </p:sp>
      <p:pic>
        <p:nvPicPr>
          <p:cNvPr id="13" name="Picture 12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BCEB6635-8128-1A56-E9BC-1934ED075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C9E263-CFFF-51B7-C85F-6852EEBCF0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9602" y="1429862"/>
            <a:ext cx="5284671" cy="518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4519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2A258-78D0-27BB-1BFE-146A0F3FD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04ABC29-54BF-2F97-4184-5BF9E310AD1E}"/>
              </a:ext>
            </a:extLst>
          </p:cNvPr>
          <p:cNvSpPr/>
          <p:nvPr/>
        </p:nvSpPr>
        <p:spPr>
          <a:xfrm>
            <a:off x="277097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C0D27DDB-B278-755D-838C-01EAF183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8215E-CDA1-5820-16E9-3C62A94FD5DE}"/>
              </a:ext>
            </a:extLst>
          </p:cNvPr>
          <p:cNvSpPr txBox="1"/>
          <p:nvPr/>
        </p:nvSpPr>
        <p:spPr>
          <a:xfrm>
            <a:off x="882886" y="328130"/>
            <a:ext cx="4054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Acquisition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757644-2681-3E2A-18A1-94CD19E41EC1}"/>
              </a:ext>
            </a:extLst>
          </p:cNvPr>
          <p:cNvSpPr txBox="1"/>
          <p:nvPr/>
        </p:nvSpPr>
        <p:spPr>
          <a:xfrm>
            <a:off x="1982545" y="697462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Dataset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Feaures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65601E-3B41-CC4E-150A-A425485C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621" y="0"/>
            <a:ext cx="1263682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4E458A-9055-F465-0C72-8F4D4347B0C2}"/>
              </a:ext>
            </a:extLst>
          </p:cNvPr>
          <p:cNvSpPr txBox="1"/>
          <p:nvPr/>
        </p:nvSpPr>
        <p:spPr>
          <a:xfrm>
            <a:off x="2097741" y="2893807"/>
            <a:ext cx="5305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Merging</a:t>
            </a:r>
            <a:r>
              <a:rPr lang="it-IT" dirty="0"/>
              <a:t> </a:t>
            </a:r>
            <a:r>
              <a:rPr lang="it-IT" dirty="0" err="1"/>
              <a:t>MajorLinkerVersion</a:t>
            </a:r>
            <a:r>
              <a:rPr lang="it-IT" dirty="0"/>
              <a:t> and </a:t>
            </a:r>
            <a:r>
              <a:rPr lang="it-IT" dirty="0" err="1"/>
              <a:t>MinorLinkerVersion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01283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E2403-92D1-1A81-A1D6-8439F0920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table of numbers and symbols&#10;&#10;AI-generated content may be incorrect.">
            <a:extLst>
              <a:ext uri="{FF2B5EF4-FFF2-40B4-BE49-F238E27FC236}">
                <a16:creationId xmlns:a16="http://schemas.microsoft.com/office/drawing/2014/main" id="{46C76C58-1C35-04B9-957D-2272FF713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542" y="1300783"/>
            <a:ext cx="5472558" cy="4256434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319A72-4090-ECD1-AD11-B1FCD71D73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2" b="12329"/>
          <a:stretch/>
        </p:blipFill>
        <p:spPr>
          <a:xfrm>
            <a:off x="7692180" y="1333038"/>
            <a:ext cx="3926079" cy="2208602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6F4CEB8-6617-F826-7EE8-61E9FAC39B73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Picture 11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B693A20C-8247-E4E5-B036-4F1DC15B7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9362D2A-4F12-38A9-E369-7C9729162107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pic>
        <p:nvPicPr>
          <p:cNvPr id="14" name="Picture 13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C5FA2F3A-67BC-FF5E-CC4B-D6914F8723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646289-C03B-A177-E175-10B7FBBCD98C}"/>
              </a:ext>
            </a:extLst>
          </p:cNvPr>
          <p:cNvSpPr txBox="1"/>
          <p:nvPr/>
        </p:nvSpPr>
        <p:spPr>
          <a:xfrm>
            <a:off x="1368642" y="544447"/>
            <a:ext cx="1082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Correlation</a:t>
            </a:r>
            <a:endParaRPr lang="it-IT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with Chi2 Test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4F18A1-D6F2-3782-06E3-D7CEAE9DFCA2}"/>
              </a:ext>
            </a:extLst>
          </p:cNvPr>
          <p:cNvSpPr/>
          <p:nvPr/>
        </p:nvSpPr>
        <p:spPr>
          <a:xfrm>
            <a:off x="1824723" y="1333038"/>
            <a:ext cx="5329112" cy="4131847"/>
          </a:xfrm>
          <a:prstGeom prst="rect">
            <a:avLst/>
          </a:prstGeom>
          <a:noFill/>
          <a:ln w="66675">
            <a:solidFill>
              <a:srgbClr val="0F4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190AEF-442F-6700-F18E-E51967797A4C}"/>
              </a:ext>
            </a:extLst>
          </p:cNvPr>
          <p:cNvSpPr/>
          <p:nvPr/>
        </p:nvSpPr>
        <p:spPr>
          <a:xfrm>
            <a:off x="7692180" y="1333039"/>
            <a:ext cx="3926079" cy="2208602"/>
          </a:xfrm>
          <a:prstGeom prst="rect">
            <a:avLst/>
          </a:prstGeom>
          <a:noFill/>
          <a:ln w="66675">
            <a:solidFill>
              <a:srgbClr val="0F4A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D0EB50E-DF84-83E2-8834-A2DAA94586A9}"/>
              </a:ext>
            </a:extLst>
          </p:cNvPr>
          <p:cNvCxnSpPr>
            <a:cxnSpLocks/>
          </p:cNvCxnSpPr>
          <p:nvPr/>
        </p:nvCxnSpPr>
        <p:spPr>
          <a:xfrm>
            <a:off x="7380208" y="4735283"/>
            <a:ext cx="1731519" cy="0"/>
          </a:xfrm>
          <a:prstGeom prst="straightConnector1">
            <a:avLst/>
          </a:prstGeom>
          <a:ln w="63500">
            <a:solidFill>
              <a:srgbClr val="0F4A7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4F63FD-CEA5-8D18-17E1-6B1C2199FEEE}"/>
              </a:ext>
            </a:extLst>
          </p:cNvPr>
          <p:cNvCxnSpPr>
            <a:cxnSpLocks/>
          </p:cNvCxnSpPr>
          <p:nvPr/>
        </p:nvCxnSpPr>
        <p:spPr>
          <a:xfrm>
            <a:off x="9599388" y="3662373"/>
            <a:ext cx="0" cy="565382"/>
          </a:xfrm>
          <a:prstGeom prst="straightConnector1">
            <a:avLst/>
          </a:prstGeom>
          <a:ln w="63500">
            <a:solidFill>
              <a:srgbClr val="0F4A7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A blue triangle with a exclamation mark&#10;&#10;AI-generated content may be incorrect.">
            <a:extLst>
              <a:ext uri="{FF2B5EF4-FFF2-40B4-BE49-F238E27FC236}">
                <a16:creationId xmlns:a16="http://schemas.microsoft.com/office/drawing/2014/main" id="{D7BAD3D6-EFBE-D1F9-721F-AFEA8B4751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8990" y="4254885"/>
            <a:ext cx="960796" cy="96079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9CA45C6-A010-07C3-1C26-1A5EB9AFE238}"/>
              </a:ext>
            </a:extLst>
          </p:cNvPr>
          <p:cNvSpPr txBox="1"/>
          <p:nvPr/>
        </p:nvSpPr>
        <p:spPr>
          <a:xfrm>
            <a:off x="7870211" y="5242811"/>
            <a:ext cx="34583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statistical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relevance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All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p-values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are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equal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0 due to the high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number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</a:t>
            </a:r>
            <a:r>
              <a:rPr lang="it-IT" dirty="0" err="1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categories</a:t>
            </a:r>
            <a:r>
              <a:rPr lang="it-IT" dirty="0">
                <a:solidFill>
                  <a:srgbClr val="0F4A7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3288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AFE5290C-971B-5037-611F-CA40FC964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78" y="3893457"/>
            <a:ext cx="2240643" cy="2240643"/>
          </a:xfrm>
          <a:prstGeom prst="rect">
            <a:avLst/>
          </a:prstGeom>
        </p:spPr>
      </p:pic>
      <p:pic>
        <p:nvPicPr>
          <p:cNvPr id="7" name="Picture 6" descr="A group of people with blue outline&#10;&#10;AI-generated content may be incorrect.">
            <a:extLst>
              <a:ext uri="{FF2B5EF4-FFF2-40B4-BE49-F238E27FC236}">
                <a16:creationId xmlns:a16="http://schemas.microsoft.com/office/drawing/2014/main" id="{11EA3664-C787-8B81-3258-A2A35DD83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15" y="6224592"/>
            <a:ext cx="569686" cy="5696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CC859-DBDD-55FE-A87A-13F5A6B6F0A1}"/>
              </a:ext>
            </a:extLst>
          </p:cNvPr>
          <p:cNvSpPr txBox="1"/>
          <p:nvPr/>
        </p:nvSpPr>
        <p:spPr>
          <a:xfrm>
            <a:off x="889001" y="6130027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Matteo Giannini</a:t>
            </a:r>
          </a:p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Giacomo Lombardi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1A195E-0929-1FAD-0403-03F596BB5538}"/>
              </a:ext>
            </a:extLst>
          </p:cNvPr>
          <p:cNvSpPr txBox="1"/>
          <p:nvPr/>
        </p:nvSpPr>
        <p:spPr>
          <a:xfrm>
            <a:off x="1447932" y="2624591"/>
            <a:ext cx="92961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Artificial</a:t>
            </a:r>
            <a:r>
              <a:rPr lang="it-IT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Intelligence for Cybersecurity Project</a:t>
            </a:r>
          </a:p>
          <a:p>
            <a:pPr algn="ctr"/>
            <a:r>
              <a:rPr lang="it-IT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AY 2024/2025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E5FB5C-9E9B-243E-A136-65426ED6E151}"/>
              </a:ext>
            </a:extLst>
          </p:cNvPr>
          <p:cNvSpPr txBox="1"/>
          <p:nvPr/>
        </p:nvSpPr>
        <p:spPr>
          <a:xfrm>
            <a:off x="1203061" y="970497"/>
            <a:ext cx="9785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Identification</a:t>
            </a:r>
            <a:r>
              <a:rPr lang="it-IT" sz="48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malwares from Windows PE files</a:t>
            </a:r>
            <a:endParaRPr lang="it-IT" sz="4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1176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5C54A-61AC-6C5B-67B4-4F14F4DC2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DE4DED-5C71-2619-70B8-428A6B6A3E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39"/>
          <a:stretch/>
        </p:blipFill>
        <p:spPr>
          <a:xfrm>
            <a:off x="1943886" y="1658616"/>
            <a:ext cx="6382532" cy="4228424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C231CC2E-9179-1E4E-1552-57D47D6D1B69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Picture 10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E77540DC-A4B1-0D4E-2A57-E37558CEA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060B41-2CF1-49C0-CA36-7E3D43FD7E81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pic>
        <p:nvPicPr>
          <p:cNvPr id="13" name="Picture 12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5410E708-F20C-8F02-7FCA-E31CF74F0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1E5D0FB-F820-17FD-88C8-6DA9AC5DBE6C}"/>
              </a:ext>
            </a:extLst>
          </p:cNvPr>
          <p:cNvSpPr txBox="1"/>
          <p:nvPr/>
        </p:nvSpPr>
        <p:spPr>
          <a:xfrm>
            <a:off x="1368642" y="544447"/>
            <a:ext cx="1082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Correlation</a:t>
            </a:r>
            <a:endParaRPr lang="it-IT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with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Cramer’s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V Index</a:t>
            </a:r>
          </a:p>
        </p:txBody>
      </p:sp>
    </p:spTree>
    <p:extLst>
      <p:ext uri="{BB962C8B-B14F-4D97-AF65-F5344CB8AC3E}">
        <p14:creationId xmlns:p14="http://schemas.microsoft.com/office/powerpoint/2010/main" val="17480073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9D9A5-E99C-354B-7CF8-500552522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ABC59A8-0E21-A3C4-F28A-0E4E5956E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707" y="0"/>
            <a:ext cx="609088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3E0BCB-4E4E-36E2-D8FC-204F779DD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642" y="1526678"/>
            <a:ext cx="4187761" cy="364056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783E420-974E-EB4A-EA68-7F322EB1C38A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05415741-3717-2426-ABB8-E42E1D2078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0F7A09D-DB6B-FC02-7FDD-EDBEDF7A503C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pic>
        <p:nvPicPr>
          <p:cNvPr id="12" name="Picture 11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984526BE-757D-5A54-D725-33C0980C38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C76B1A2-A43C-9524-E007-00C5110E798E}"/>
              </a:ext>
            </a:extLst>
          </p:cNvPr>
          <p:cNvSpPr txBox="1"/>
          <p:nvPr/>
        </p:nvSpPr>
        <p:spPr>
          <a:xfrm>
            <a:off x="1368642" y="298226"/>
            <a:ext cx="4360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Correlation</a:t>
            </a:r>
            <a:endParaRPr lang="it-IT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Numerical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with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Scatter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Plots and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25F4D5-F06F-E826-C912-A39FE44E7328}"/>
              </a:ext>
            </a:extLst>
          </p:cNvPr>
          <p:cNvSpPr txBox="1"/>
          <p:nvPr/>
        </p:nvSpPr>
        <p:spPr>
          <a:xfrm>
            <a:off x="1505793" y="5188427"/>
            <a:ext cx="408576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Given the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confusion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the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scatter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plots,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can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see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that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the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numerical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are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mostly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uncorrelated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with the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exception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IatVRA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DebugRVA</a:t>
            </a:r>
            <a:endParaRPr lang="it-IT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7564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3890E-645C-91E0-7C82-98B26E73D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AF04F8-B4E0-B2E3-E988-D64B8787C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792" y="1196835"/>
            <a:ext cx="6185115" cy="5270649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AA01884C-51AD-C50B-C398-28B1B6DAB1A8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9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6B459EC1-F6C5-4531-A475-C7D3AF02C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1968076-F5F6-1B2E-69F2-3ED3A2101796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pic>
        <p:nvPicPr>
          <p:cNvPr id="12" name="Picture 11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82F379F7-AD82-2A07-426A-D0C9B94E8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00C1A2-D3D6-36DF-8B6E-868E1A0A3EF5}"/>
              </a:ext>
            </a:extLst>
          </p:cNvPr>
          <p:cNvSpPr txBox="1"/>
          <p:nvPr/>
        </p:nvSpPr>
        <p:spPr>
          <a:xfrm>
            <a:off x="1368642" y="538241"/>
            <a:ext cx="1082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Correlation</a:t>
            </a:r>
            <a:endParaRPr lang="it-IT" sz="16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Numerical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Categorical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Correlation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with ANOVA Test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4A425-249C-C7B1-EE02-6E862D368FBC}"/>
              </a:ext>
            </a:extLst>
          </p:cNvPr>
          <p:cNvSpPr txBox="1"/>
          <p:nvPr/>
        </p:nvSpPr>
        <p:spPr>
          <a:xfrm>
            <a:off x="7930056" y="2336566"/>
            <a:ext cx="40857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Given the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results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correlation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matrix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drawn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with the ANOVA test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can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see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that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most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the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categorical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are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correlated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with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numerical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For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reason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in the following processing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phase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we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will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try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to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classify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malwares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using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numerical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categorical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variables</a:t>
            </a:r>
            <a:r>
              <a:rPr lang="it-IT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separately</a:t>
            </a:r>
            <a:endParaRPr lang="it-IT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01260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C9FD3-7BEB-822E-D984-EFAD7F993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Xvalidation</a:t>
            </a:r>
            <a:r>
              <a:rPr lang="it-IT" dirty="0"/>
              <a:t> per valutare performance</a:t>
            </a:r>
          </a:p>
          <a:p>
            <a:r>
              <a:rPr lang="it-IT" dirty="0"/>
              <a:t>Intro agli esperimenti</a:t>
            </a:r>
          </a:p>
          <a:p>
            <a:r>
              <a:rPr lang="it-IT" dirty="0"/>
              <a:t>Variabili categoriche + numeriche con </a:t>
            </a:r>
            <a:r>
              <a:rPr lang="it-IT" dirty="0" err="1"/>
              <a:t>pre</a:t>
            </a:r>
            <a:r>
              <a:rPr lang="it-IT" dirty="0"/>
              <a:t>-processing diversi</a:t>
            </a:r>
          </a:p>
          <a:p>
            <a:pPr lvl="1"/>
            <a:r>
              <a:rPr lang="it-IT" dirty="0" err="1"/>
              <a:t>Cat</a:t>
            </a:r>
            <a:r>
              <a:rPr lang="it-IT" dirty="0"/>
              <a:t> + LR -&gt; OHE</a:t>
            </a:r>
          </a:p>
          <a:p>
            <a:pPr lvl="1"/>
            <a:r>
              <a:rPr lang="it-IT" dirty="0" err="1"/>
              <a:t>Num</a:t>
            </a:r>
            <a:r>
              <a:rPr lang="it-IT" dirty="0"/>
              <a:t> + LR -&gt; </a:t>
            </a:r>
            <a:r>
              <a:rPr lang="it-IT" dirty="0" err="1"/>
              <a:t>StandardScaler</a:t>
            </a:r>
            <a:endParaRPr lang="it-IT" dirty="0"/>
          </a:p>
          <a:p>
            <a:pPr lvl="1"/>
            <a:r>
              <a:rPr lang="it-IT" dirty="0"/>
              <a:t>Int + LR -&gt; SS + OHE + FS(SFM)</a:t>
            </a:r>
          </a:p>
          <a:p>
            <a:pPr lvl="1"/>
            <a:r>
              <a:rPr lang="it-IT" dirty="0" err="1"/>
              <a:t>Num</a:t>
            </a:r>
            <a:r>
              <a:rPr lang="it-IT" dirty="0"/>
              <a:t> + RF -&gt; Niente</a:t>
            </a:r>
          </a:p>
          <a:p>
            <a:pPr lvl="1"/>
            <a:r>
              <a:rPr lang="it-IT" dirty="0" err="1"/>
              <a:t>Cat</a:t>
            </a:r>
            <a:r>
              <a:rPr lang="it-IT" dirty="0"/>
              <a:t> + RF -&gt; Niente (+ conversione prima)</a:t>
            </a:r>
          </a:p>
          <a:p>
            <a:pPr lvl="1"/>
            <a:r>
              <a:rPr lang="it-IT" dirty="0"/>
              <a:t>Int + RF -&gt; Niente </a:t>
            </a:r>
          </a:p>
          <a:p>
            <a:pPr lvl="1"/>
            <a:endParaRPr lang="it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A7FB16B-214B-2CC9-AF09-3164ECA445F1}"/>
              </a:ext>
            </a:extLst>
          </p:cNvPr>
          <p:cNvSpPr/>
          <p:nvPr/>
        </p:nvSpPr>
        <p:spPr>
          <a:xfrm>
            <a:off x="188962" y="16668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outline of a gear with a piece of paper&#10;&#10;AI-generated content may be incorrect.">
            <a:extLst>
              <a:ext uri="{FF2B5EF4-FFF2-40B4-BE49-F238E27FC236}">
                <a16:creationId xmlns:a16="http://schemas.microsoft.com/office/drawing/2014/main" id="{B1A0040A-554E-15AC-2F12-29F47D371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2" y="260062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707D87-A38C-F129-4ADD-050514297655}"/>
              </a:ext>
            </a:extLst>
          </p:cNvPr>
          <p:cNvSpPr txBox="1"/>
          <p:nvPr/>
        </p:nvSpPr>
        <p:spPr>
          <a:xfrm>
            <a:off x="794751" y="239196"/>
            <a:ext cx="219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Preprocessing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397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299AB-D531-8DAD-B494-D3457C5D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Spiega algoritmi</a:t>
            </a:r>
          </a:p>
          <a:p>
            <a:r>
              <a:rPr lang="it-IT" dirty="0"/>
              <a:t>Tabelle risultati</a:t>
            </a:r>
          </a:p>
          <a:p>
            <a:r>
              <a:rPr lang="it-IT" dirty="0"/>
              <a:t>T-test</a:t>
            </a:r>
          </a:p>
          <a:p>
            <a:endParaRPr lang="it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096A6BE-983C-BF8C-EF4F-3E4D40F86F85}"/>
              </a:ext>
            </a:extLst>
          </p:cNvPr>
          <p:cNvSpPr/>
          <p:nvPr/>
        </p:nvSpPr>
        <p:spPr>
          <a:xfrm>
            <a:off x="210996" y="16668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data filter&#10;&#10;AI-generated content may be incorrect.">
            <a:extLst>
              <a:ext uri="{FF2B5EF4-FFF2-40B4-BE49-F238E27FC236}">
                <a16:creationId xmlns:a16="http://schemas.microsoft.com/office/drawing/2014/main" id="{BDB60CCF-1274-3C87-3E5F-0701DC1C4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306" y="260062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D2CF94-C291-305D-92B2-64E453B18B62}"/>
              </a:ext>
            </a:extLst>
          </p:cNvPr>
          <p:cNvSpPr txBox="1"/>
          <p:nvPr/>
        </p:nvSpPr>
        <p:spPr>
          <a:xfrm>
            <a:off x="816785" y="239196"/>
            <a:ext cx="1866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1763568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1BF2-4606-DAE1-6689-76741FD88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Mean </a:t>
            </a:r>
            <a:r>
              <a:rPr lang="it-IT" dirty="0" err="1"/>
              <a:t>values</a:t>
            </a:r>
            <a:r>
              <a:rPr lang="it-IT" dirty="0"/>
              <a:t> e conclusione che utilizzare intero dataset non ha particolari vantaggi in termini di accuratezza</a:t>
            </a:r>
          </a:p>
          <a:p>
            <a:r>
              <a:rPr lang="it-IT" dirty="0"/>
              <a:t>Variabili categoriche interessanti</a:t>
            </a:r>
          </a:p>
          <a:p>
            <a:r>
              <a:rPr lang="it-IT" dirty="0" err="1"/>
              <a:t>xAI</a:t>
            </a:r>
            <a:endParaRPr lang="it-IT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DE46FCE-86E9-A0ED-3AF2-728224630D22}"/>
              </a:ext>
            </a:extLst>
          </p:cNvPr>
          <p:cNvSpPr/>
          <p:nvPr/>
        </p:nvSpPr>
        <p:spPr>
          <a:xfrm>
            <a:off x="233029" y="16668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icon with a check mark&#10;&#10;AI-generated content may be incorrect.">
            <a:extLst>
              <a:ext uri="{FF2B5EF4-FFF2-40B4-BE49-F238E27FC236}">
                <a16:creationId xmlns:a16="http://schemas.microsoft.com/office/drawing/2014/main" id="{35D0E04C-6C88-55F0-489E-A9BBA4118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39" y="260062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105968-7A0E-318D-3F05-8360B6169AC8}"/>
              </a:ext>
            </a:extLst>
          </p:cNvPr>
          <p:cNvSpPr txBox="1"/>
          <p:nvPr/>
        </p:nvSpPr>
        <p:spPr>
          <a:xfrm>
            <a:off x="838818" y="239196"/>
            <a:ext cx="4113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Result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Summary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and </a:t>
            </a:r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Relevant</a:t>
            </a:r>
            <a:r>
              <a:rPr lang="it-IT" dirty="0">
                <a:latin typeface="Roboto" panose="02000000000000000000" pitchFamily="2" charset="0"/>
                <a:ea typeface="Roboto" panose="02000000000000000000" pitchFamily="2" charset="0"/>
              </a:rPr>
              <a:t> Insights</a:t>
            </a:r>
          </a:p>
        </p:txBody>
      </p:sp>
    </p:spTree>
    <p:extLst>
      <p:ext uri="{BB962C8B-B14F-4D97-AF65-F5344CB8AC3E}">
        <p14:creationId xmlns:p14="http://schemas.microsoft.com/office/powerpoint/2010/main" val="3479873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A9F0-0C80-468D-7092-8513BCB9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White vs Black Box</a:t>
            </a:r>
          </a:p>
          <a:p>
            <a:r>
              <a:rPr lang="it-IT" dirty="0"/>
              <a:t>SHAP spiega cos’è e utilizzi –&gt; Su LR per avere la stessa metrica di </a:t>
            </a:r>
            <a:r>
              <a:rPr lang="it-IT" dirty="0" err="1"/>
              <a:t>RandomForest</a:t>
            </a:r>
            <a:r>
              <a:rPr lang="it-IT" dirty="0"/>
              <a:t> + aggregazione delle variabili di </a:t>
            </a:r>
            <a:r>
              <a:rPr lang="it-IT" dirty="0" err="1"/>
              <a:t>OneHotEncoding</a:t>
            </a:r>
            <a:r>
              <a:rPr lang="it-IT" dirty="0"/>
              <a:t> nelle variabili originali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C94F7A-2B03-A0EE-02BD-1FEB699D91C2}"/>
              </a:ext>
            </a:extLst>
          </p:cNvPr>
          <p:cNvSpPr/>
          <p:nvPr/>
        </p:nvSpPr>
        <p:spPr>
          <a:xfrm>
            <a:off x="332181" y="2600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hand giving a thumbs up and a star&#10;&#10;AI-generated content may be incorrect.">
            <a:extLst>
              <a:ext uri="{FF2B5EF4-FFF2-40B4-BE49-F238E27FC236}">
                <a16:creationId xmlns:a16="http://schemas.microsoft.com/office/drawing/2014/main" id="{62EFF062-991D-3373-46A5-907172849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491" y="353437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841B69A-54F5-C400-C98F-5B3F928B70F5}"/>
              </a:ext>
            </a:extLst>
          </p:cNvPr>
          <p:cNvSpPr txBox="1"/>
          <p:nvPr/>
        </p:nvSpPr>
        <p:spPr>
          <a:xfrm>
            <a:off x="937970" y="33641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xAI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94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F703-D5BB-989B-ED83-E59EAA041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Link PE</a:t>
            </a:r>
          </a:p>
          <a:p>
            <a:r>
              <a:rPr lang="it-IT" dirty="0"/>
              <a:t>Link </a:t>
            </a:r>
            <a:r>
              <a:rPr lang="it-IT" dirty="0" err="1"/>
              <a:t>seaborn</a:t>
            </a:r>
            <a:endParaRPr lang="it-IT" dirty="0"/>
          </a:p>
          <a:p>
            <a:r>
              <a:rPr lang="it-IT" dirty="0"/>
              <a:t>Giacomo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802861-99E0-57D7-65F9-D006F6AF0E80}"/>
              </a:ext>
            </a:extLst>
          </p:cNvPr>
          <p:cNvSpPr/>
          <p:nvPr/>
        </p:nvSpPr>
        <p:spPr>
          <a:xfrm>
            <a:off x="279002" y="16668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outline of a book&#10;&#10;AI-generated content may be incorrect.">
            <a:extLst>
              <a:ext uri="{FF2B5EF4-FFF2-40B4-BE49-F238E27FC236}">
                <a16:creationId xmlns:a16="http://schemas.microsoft.com/office/drawing/2014/main" id="{815C50A6-4B86-2DB7-3FC6-F2E1ACDA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407" y="260062"/>
            <a:ext cx="327600" cy="327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2BBF4-428A-DBF3-337F-68C19390EBC0}"/>
              </a:ext>
            </a:extLst>
          </p:cNvPr>
          <p:cNvSpPr txBox="1"/>
          <p:nvPr/>
        </p:nvSpPr>
        <p:spPr>
          <a:xfrm>
            <a:off x="882886" y="23919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Roboto" panose="02000000000000000000" pitchFamily="2" charset="0"/>
                <a:ea typeface="Roboto" panose="02000000000000000000" pitchFamily="2" charset="0"/>
              </a:rPr>
              <a:t>References</a:t>
            </a:r>
            <a:endParaRPr lang="it-IT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444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C2B6D08F-2411-53EE-8A44-4E064FF78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41" y="5384799"/>
            <a:ext cx="1145948" cy="1145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B9E8F9-A458-08E5-ACA8-502C704E4C71}"/>
              </a:ext>
            </a:extLst>
          </p:cNvPr>
          <p:cNvSpPr txBox="1"/>
          <p:nvPr/>
        </p:nvSpPr>
        <p:spPr>
          <a:xfrm>
            <a:off x="1443365" y="3808807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it-IT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</a:t>
            </a:r>
            <a:r>
              <a:rPr lang="it-IT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Contents</a:t>
            </a:r>
            <a:endParaRPr lang="it-IT" sz="20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C25B1-AD89-A0F7-BC16-5E51B274BD9A}"/>
              </a:ext>
            </a:extLst>
          </p:cNvPr>
          <p:cNvSpPr txBox="1"/>
          <p:nvPr/>
        </p:nvSpPr>
        <p:spPr>
          <a:xfrm>
            <a:off x="243215" y="386156"/>
            <a:ext cx="5058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Identification</a:t>
            </a:r>
            <a:r>
              <a:rPr lang="it-IT" sz="4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malwares from Windows PE files</a:t>
            </a:r>
            <a:endParaRPr lang="it-IT" sz="4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67C2EAB-57E4-961B-4604-8A48B2A4D15F}"/>
              </a:ext>
            </a:extLst>
          </p:cNvPr>
          <p:cNvSpPr/>
          <p:nvPr/>
        </p:nvSpPr>
        <p:spPr>
          <a:xfrm>
            <a:off x="5858621" y="1965088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D559D2-330D-7F33-6F89-8BDC9BCFD054}"/>
              </a:ext>
            </a:extLst>
          </p:cNvPr>
          <p:cNvSpPr/>
          <p:nvPr/>
        </p:nvSpPr>
        <p:spPr>
          <a:xfrm>
            <a:off x="5858621" y="1150075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2ECFDB-3A08-3B4A-EAEB-C455CDDCC25B}"/>
              </a:ext>
            </a:extLst>
          </p:cNvPr>
          <p:cNvSpPr/>
          <p:nvPr/>
        </p:nvSpPr>
        <p:spPr>
          <a:xfrm>
            <a:off x="5858621" y="43841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D6FD4F4-8D9A-B5ED-A5F7-64B36640E6D5}"/>
              </a:ext>
            </a:extLst>
          </p:cNvPr>
          <p:cNvSpPr/>
          <p:nvPr/>
        </p:nvSpPr>
        <p:spPr>
          <a:xfrm>
            <a:off x="5858621" y="277081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594342C-B8A9-7794-B28E-8969AAFDB7A5}"/>
              </a:ext>
            </a:extLst>
          </p:cNvPr>
          <p:cNvSpPr/>
          <p:nvPr/>
        </p:nvSpPr>
        <p:spPr>
          <a:xfrm>
            <a:off x="5858621" y="35728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B8F203-94FC-D440-B119-4B303425CC1A}"/>
              </a:ext>
            </a:extLst>
          </p:cNvPr>
          <p:cNvSpPr/>
          <p:nvPr/>
        </p:nvSpPr>
        <p:spPr>
          <a:xfrm>
            <a:off x="5860526" y="51954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EB8AF0-4FC7-89F7-8226-F3992F1B048B}"/>
              </a:ext>
            </a:extLst>
          </p:cNvPr>
          <p:cNvSpPr/>
          <p:nvPr/>
        </p:nvSpPr>
        <p:spPr>
          <a:xfrm>
            <a:off x="5858621" y="60011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B6A16D8-750D-9DD9-5ED2-3F76A771E237}"/>
              </a:ext>
            </a:extLst>
          </p:cNvPr>
          <p:cNvSpPr/>
          <p:nvPr/>
        </p:nvSpPr>
        <p:spPr>
          <a:xfrm>
            <a:off x="5858621" y="34063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Picture 22" descr="A white circle with a dart in center&#10;&#10;AI-generated content may be incorrect.">
            <a:extLst>
              <a:ext uri="{FF2B5EF4-FFF2-40B4-BE49-F238E27FC236}">
                <a16:creationId xmlns:a16="http://schemas.microsoft.com/office/drawing/2014/main" id="{A3579214-0CEE-A212-7A05-DC0895D34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50061" y="430215"/>
            <a:ext cx="331470" cy="331470"/>
          </a:xfrm>
          <a:prstGeom prst="rect">
            <a:avLst/>
          </a:prstGeom>
        </p:spPr>
      </p:pic>
      <p:pic>
        <p:nvPicPr>
          <p:cNvPr id="25" name="Picture 2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D474AF53-B24C-81A9-90B6-F4EA98D37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931" y="1243450"/>
            <a:ext cx="327600" cy="327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5114746-6E06-2A08-9071-E41BB1195920}"/>
              </a:ext>
            </a:extLst>
          </p:cNvPr>
          <p:cNvSpPr txBox="1"/>
          <p:nvPr/>
        </p:nvSpPr>
        <p:spPr>
          <a:xfrm>
            <a:off x="6464411" y="41128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Goal Definition</a:t>
            </a:r>
          </a:p>
        </p:txBody>
      </p:sp>
      <p:pic>
        <p:nvPicPr>
          <p:cNvPr id="28" name="Picture 27" descr="A white outline of a gear with a piece of paper&#10;&#10;AI-generated content may be incorrect.">
            <a:extLst>
              <a:ext uri="{FF2B5EF4-FFF2-40B4-BE49-F238E27FC236}">
                <a16:creationId xmlns:a16="http://schemas.microsoft.com/office/drawing/2014/main" id="{32DA9E76-C2C5-BF17-AEF1-B1B78357B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931" y="2058463"/>
            <a:ext cx="327600" cy="327600"/>
          </a:xfrm>
          <a:prstGeom prst="rect">
            <a:avLst/>
          </a:prstGeom>
        </p:spPr>
      </p:pic>
      <p:pic>
        <p:nvPicPr>
          <p:cNvPr id="30" name="Picture 29" descr="A white line drawing of a data filter&#10;&#10;AI-generated content may be incorrect.">
            <a:extLst>
              <a:ext uri="{FF2B5EF4-FFF2-40B4-BE49-F238E27FC236}">
                <a16:creationId xmlns:a16="http://schemas.microsoft.com/office/drawing/2014/main" id="{135E8AF8-B366-13EC-5033-CE258FA83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931" y="2864192"/>
            <a:ext cx="327600" cy="327600"/>
          </a:xfrm>
          <a:prstGeom prst="rect">
            <a:avLst/>
          </a:prstGeom>
        </p:spPr>
      </p:pic>
      <p:pic>
        <p:nvPicPr>
          <p:cNvPr id="32" name="Picture 31" descr="A hand giving a thumbs up and a star&#10;&#10;AI-generated content may be incorrect.">
            <a:extLst>
              <a:ext uri="{FF2B5EF4-FFF2-40B4-BE49-F238E27FC236}">
                <a16:creationId xmlns:a16="http://schemas.microsoft.com/office/drawing/2014/main" id="{2D3A9E5C-BD86-4AB8-C863-AB7A204810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931" y="4477508"/>
            <a:ext cx="327600" cy="327600"/>
          </a:xfrm>
          <a:prstGeom prst="rect">
            <a:avLst/>
          </a:prstGeom>
        </p:spPr>
      </p:pic>
      <p:pic>
        <p:nvPicPr>
          <p:cNvPr id="34" name="Picture 33" descr="A white outline of a book&#10;&#10;AI-generated content may be incorrect.">
            <a:extLst>
              <a:ext uri="{FF2B5EF4-FFF2-40B4-BE49-F238E27FC236}">
                <a16:creationId xmlns:a16="http://schemas.microsoft.com/office/drawing/2014/main" id="{C3F9BA3C-B893-80F9-C9F7-A5EE73A547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931" y="5288808"/>
            <a:ext cx="327600" cy="327600"/>
          </a:xfrm>
          <a:prstGeom prst="rect">
            <a:avLst/>
          </a:prstGeom>
        </p:spPr>
      </p:pic>
      <p:pic>
        <p:nvPicPr>
          <p:cNvPr id="36" name="Picture 35" descr="A white circle with three dots in it&#10;&#10;AI-generated content may be incorrect.">
            <a:extLst>
              <a:ext uri="{FF2B5EF4-FFF2-40B4-BE49-F238E27FC236}">
                <a16:creationId xmlns:a16="http://schemas.microsoft.com/office/drawing/2014/main" id="{988D0CE0-F8C7-1B0F-A1DB-4E73508BBD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931" y="6100185"/>
            <a:ext cx="327600" cy="327600"/>
          </a:xfrm>
          <a:prstGeom prst="rect">
            <a:avLst/>
          </a:prstGeom>
        </p:spPr>
      </p:pic>
      <p:pic>
        <p:nvPicPr>
          <p:cNvPr id="40" name="Picture 39" descr="A white icon with a check mark&#10;&#10;AI-generated content may be incorrect.">
            <a:extLst>
              <a:ext uri="{FF2B5EF4-FFF2-40B4-BE49-F238E27FC236}">
                <a16:creationId xmlns:a16="http://schemas.microsoft.com/office/drawing/2014/main" id="{BBBAF14F-F4D2-3C38-EEE5-E2E625E124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931" y="3666208"/>
            <a:ext cx="327600" cy="3276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B965ECBC-C762-45F9-8021-B87DAFB13A3D}"/>
              </a:ext>
            </a:extLst>
          </p:cNvPr>
          <p:cNvSpPr txBox="1"/>
          <p:nvPr/>
        </p:nvSpPr>
        <p:spPr>
          <a:xfrm>
            <a:off x="6464410" y="203759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Preprocessing</a:t>
            </a:r>
            <a:endParaRPr lang="it-IT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E215A23-3BCE-274B-643A-8EE3E804D661}"/>
              </a:ext>
            </a:extLst>
          </p:cNvPr>
          <p:cNvSpPr txBox="1"/>
          <p:nvPr/>
        </p:nvSpPr>
        <p:spPr>
          <a:xfrm>
            <a:off x="6464410" y="607738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Backup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ABB44B-4316-AA4A-EF56-E7FB7ECA51B5}"/>
              </a:ext>
            </a:extLst>
          </p:cNvPr>
          <p:cNvSpPr txBox="1"/>
          <p:nvPr/>
        </p:nvSpPr>
        <p:spPr>
          <a:xfrm>
            <a:off x="6464410" y="526794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References</a:t>
            </a:r>
            <a:endParaRPr lang="it-IT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42CBFE-E788-E167-2FB4-05AA6098453B}"/>
              </a:ext>
            </a:extLst>
          </p:cNvPr>
          <p:cNvSpPr txBox="1"/>
          <p:nvPr/>
        </p:nvSpPr>
        <p:spPr>
          <a:xfrm>
            <a:off x="6464410" y="446048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xAI</a:t>
            </a:r>
            <a:endParaRPr lang="it-IT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7FE3C3-CCF1-45BA-B8C2-46AD508573FF}"/>
              </a:ext>
            </a:extLst>
          </p:cNvPr>
          <p:cNvSpPr txBox="1"/>
          <p:nvPr/>
        </p:nvSpPr>
        <p:spPr>
          <a:xfrm>
            <a:off x="6464410" y="28433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Processing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C823300-046C-A2EA-9D2D-C43D9BF9B5B8}"/>
              </a:ext>
            </a:extLst>
          </p:cNvPr>
          <p:cNvSpPr txBox="1"/>
          <p:nvPr/>
        </p:nvSpPr>
        <p:spPr>
          <a:xfrm>
            <a:off x="6464410" y="3645342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</a:t>
            </a:r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Relevant</a:t>
            </a:r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Insights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B6FD29-378D-515D-2943-928282AE7B62}"/>
              </a:ext>
            </a:extLst>
          </p:cNvPr>
          <p:cNvSpPr txBox="1"/>
          <p:nvPr/>
        </p:nvSpPr>
        <p:spPr>
          <a:xfrm>
            <a:off x="6464410" y="1218143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10301593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FACA4D4-E893-A1BB-0976-DBB59E250CA7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circle with a dart in center&#10;&#10;AI-generated content may be incorrect.">
            <a:extLst>
              <a:ext uri="{FF2B5EF4-FFF2-40B4-BE49-F238E27FC236}">
                <a16:creationId xmlns:a16="http://schemas.microsoft.com/office/drawing/2014/main" id="{A384494A-4216-40B5-576A-587A7F51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0251B9-4E2A-2C4B-1D94-50F270984CBF}"/>
              </a:ext>
            </a:extLst>
          </p:cNvPr>
          <p:cNvSpPr txBox="1"/>
          <p:nvPr/>
        </p:nvSpPr>
        <p:spPr>
          <a:xfrm>
            <a:off x="431804" y="1392342"/>
            <a:ext cx="881267" cy="3919775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Goal Definition</a:t>
            </a:r>
          </a:p>
        </p:txBody>
      </p:sp>
      <p:pic>
        <p:nvPicPr>
          <p:cNvPr id="7" name="Picture 6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68914E85-A134-D883-4A6B-31661ACD4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5" y="5371420"/>
            <a:ext cx="1145948" cy="1145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75AF7E-6CA3-35F5-CF96-A0B57A3A9AFC}"/>
              </a:ext>
            </a:extLst>
          </p:cNvPr>
          <p:cNvSpPr txBox="1"/>
          <p:nvPr/>
        </p:nvSpPr>
        <p:spPr>
          <a:xfrm>
            <a:off x="2829269" y="1400099"/>
            <a:ext cx="77907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Developing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machine learning model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capable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classifying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Windows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Portable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executable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(PE) files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malicious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or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bening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based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on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static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features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extracted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from the files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themselves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</a:p>
          <a:p>
            <a:pPr algn="ctr"/>
            <a:endParaRPr lang="it-IT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ctr"/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To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achieve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objective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the dataset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used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consists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PE file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characteristics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extracted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from a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collection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Windows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executable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DLL files.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Each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entry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represents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unique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file with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various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attributes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extracted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from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its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PE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header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structure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The dataset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includes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both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benign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software samples and </a:t>
            </a:r>
            <a:r>
              <a:rPr lang="it-IT" sz="20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known</a:t>
            </a:r>
            <a:r>
              <a:rPr lang="it-IT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malware samples.</a:t>
            </a:r>
          </a:p>
        </p:txBody>
      </p:sp>
    </p:spTree>
    <p:extLst>
      <p:ext uri="{BB962C8B-B14F-4D97-AF65-F5344CB8AC3E}">
        <p14:creationId xmlns:p14="http://schemas.microsoft.com/office/powerpoint/2010/main" val="12346245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93EEC-7AAE-5E14-58DE-4ABEB962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928CE16B-815A-FFAE-500B-AC87B7493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441" y="5384799"/>
            <a:ext cx="1145948" cy="11459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34F5FC-B776-44E0-E233-5F35E0306293}"/>
              </a:ext>
            </a:extLst>
          </p:cNvPr>
          <p:cNvSpPr txBox="1"/>
          <p:nvPr/>
        </p:nvSpPr>
        <p:spPr>
          <a:xfrm>
            <a:off x="1443365" y="3808807"/>
            <a:ext cx="2800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Table</a:t>
            </a:r>
            <a:r>
              <a:rPr lang="it-IT" sz="20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</a:t>
            </a:r>
            <a:r>
              <a:rPr lang="it-IT" sz="20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Contents</a:t>
            </a:r>
            <a:endParaRPr lang="it-IT" sz="20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A15C9-743D-F7B5-8429-123E2DFBBCE8}"/>
              </a:ext>
            </a:extLst>
          </p:cNvPr>
          <p:cNvSpPr txBox="1"/>
          <p:nvPr/>
        </p:nvSpPr>
        <p:spPr>
          <a:xfrm>
            <a:off x="243215" y="386156"/>
            <a:ext cx="5058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Identification</a:t>
            </a:r>
            <a:r>
              <a:rPr lang="it-IT" sz="44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of malwares from Windows PE files</a:t>
            </a:r>
            <a:endParaRPr lang="it-IT" sz="4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38A33B-5C17-F1AE-7665-16C4857521E5}"/>
              </a:ext>
            </a:extLst>
          </p:cNvPr>
          <p:cNvSpPr/>
          <p:nvPr/>
        </p:nvSpPr>
        <p:spPr>
          <a:xfrm>
            <a:off x="5858621" y="1965088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D920A0-83B8-2516-8051-4F2CFEC51C7B}"/>
              </a:ext>
            </a:extLst>
          </p:cNvPr>
          <p:cNvSpPr/>
          <p:nvPr/>
        </p:nvSpPr>
        <p:spPr>
          <a:xfrm>
            <a:off x="5858621" y="1150075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34922C-1058-1FDB-9216-D2E519B43A11}"/>
              </a:ext>
            </a:extLst>
          </p:cNvPr>
          <p:cNvSpPr/>
          <p:nvPr/>
        </p:nvSpPr>
        <p:spPr>
          <a:xfrm>
            <a:off x="5858621" y="43841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AA998D-A142-E531-652C-9FF7408135C4}"/>
              </a:ext>
            </a:extLst>
          </p:cNvPr>
          <p:cNvSpPr/>
          <p:nvPr/>
        </p:nvSpPr>
        <p:spPr>
          <a:xfrm>
            <a:off x="5858621" y="2770817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BBAD5D-9DEA-26EB-1514-5A4755861B97}"/>
              </a:ext>
            </a:extLst>
          </p:cNvPr>
          <p:cNvSpPr/>
          <p:nvPr/>
        </p:nvSpPr>
        <p:spPr>
          <a:xfrm>
            <a:off x="5858621" y="35728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D6F4C5A-D42A-D139-A72A-5B303F1CDE4E}"/>
              </a:ext>
            </a:extLst>
          </p:cNvPr>
          <p:cNvSpPr/>
          <p:nvPr/>
        </p:nvSpPr>
        <p:spPr>
          <a:xfrm>
            <a:off x="5860526" y="5195433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2A8A47-27E8-CC32-D859-618AC3859ECB}"/>
              </a:ext>
            </a:extLst>
          </p:cNvPr>
          <p:cNvSpPr/>
          <p:nvPr/>
        </p:nvSpPr>
        <p:spPr>
          <a:xfrm>
            <a:off x="5858621" y="600116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0BCA50-F6C0-4B11-C715-0DCA58715688}"/>
              </a:ext>
            </a:extLst>
          </p:cNvPr>
          <p:cNvSpPr/>
          <p:nvPr/>
        </p:nvSpPr>
        <p:spPr>
          <a:xfrm>
            <a:off x="5858621" y="340632"/>
            <a:ext cx="514350" cy="514350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3" name="Picture 22" descr="A white circle with a dart in center&#10;&#10;AI-generated content may be incorrect.">
            <a:extLst>
              <a:ext uri="{FF2B5EF4-FFF2-40B4-BE49-F238E27FC236}">
                <a16:creationId xmlns:a16="http://schemas.microsoft.com/office/drawing/2014/main" id="{BF9EF007-911A-2644-8009-5815F7AE6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5950061" y="430215"/>
            <a:ext cx="331470" cy="331470"/>
          </a:xfrm>
          <a:prstGeom prst="rect">
            <a:avLst/>
          </a:prstGeom>
        </p:spPr>
      </p:pic>
      <p:pic>
        <p:nvPicPr>
          <p:cNvPr id="25" name="Picture 2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35B75490-C7EE-6941-4D5C-9982B0ADD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931" y="1243450"/>
            <a:ext cx="327600" cy="327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124F073-A81F-0DF0-AEDB-482ED55DD122}"/>
              </a:ext>
            </a:extLst>
          </p:cNvPr>
          <p:cNvSpPr txBox="1"/>
          <p:nvPr/>
        </p:nvSpPr>
        <p:spPr>
          <a:xfrm>
            <a:off x="6464411" y="41128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Goal Definition</a:t>
            </a:r>
          </a:p>
        </p:txBody>
      </p:sp>
      <p:pic>
        <p:nvPicPr>
          <p:cNvPr id="28" name="Picture 27" descr="A white outline of a gear with a piece of paper&#10;&#10;AI-generated content may be incorrect.">
            <a:extLst>
              <a:ext uri="{FF2B5EF4-FFF2-40B4-BE49-F238E27FC236}">
                <a16:creationId xmlns:a16="http://schemas.microsoft.com/office/drawing/2014/main" id="{F67611E8-9D56-D3FA-1824-DE35214456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3931" y="2058463"/>
            <a:ext cx="327600" cy="327600"/>
          </a:xfrm>
          <a:prstGeom prst="rect">
            <a:avLst/>
          </a:prstGeom>
        </p:spPr>
      </p:pic>
      <p:pic>
        <p:nvPicPr>
          <p:cNvPr id="30" name="Picture 29" descr="A white line drawing of a data filter&#10;&#10;AI-generated content may be incorrect.">
            <a:extLst>
              <a:ext uri="{FF2B5EF4-FFF2-40B4-BE49-F238E27FC236}">
                <a16:creationId xmlns:a16="http://schemas.microsoft.com/office/drawing/2014/main" id="{5345ED10-20AA-DAA3-EFC6-4ABCE33BE5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3931" y="2864192"/>
            <a:ext cx="327600" cy="327600"/>
          </a:xfrm>
          <a:prstGeom prst="rect">
            <a:avLst/>
          </a:prstGeom>
        </p:spPr>
      </p:pic>
      <p:pic>
        <p:nvPicPr>
          <p:cNvPr id="32" name="Picture 31" descr="A hand giving a thumbs up and a star&#10;&#10;AI-generated content may be incorrect.">
            <a:extLst>
              <a:ext uri="{FF2B5EF4-FFF2-40B4-BE49-F238E27FC236}">
                <a16:creationId xmlns:a16="http://schemas.microsoft.com/office/drawing/2014/main" id="{FDF41494-EEAD-526B-554A-91549B8C3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931" y="4477508"/>
            <a:ext cx="327600" cy="327600"/>
          </a:xfrm>
          <a:prstGeom prst="rect">
            <a:avLst/>
          </a:prstGeom>
        </p:spPr>
      </p:pic>
      <p:pic>
        <p:nvPicPr>
          <p:cNvPr id="34" name="Picture 33" descr="A white outline of a book&#10;&#10;AI-generated content may be incorrect.">
            <a:extLst>
              <a:ext uri="{FF2B5EF4-FFF2-40B4-BE49-F238E27FC236}">
                <a16:creationId xmlns:a16="http://schemas.microsoft.com/office/drawing/2014/main" id="{C0DDC55B-35DE-5830-56DC-3C6116625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53931" y="5288808"/>
            <a:ext cx="327600" cy="327600"/>
          </a:xfrm>
          <a:prstGeom prst="rect">
            <a:avLst/>
          </a:prstGeom>
        </p:spPr>
      </p:pic>
      <p:pic>
        <p:nvPicPr>
          <p:cNvPr id="36" name="Picture 35" descr="A white circle with three dots in it&#10;&#10;AI-generated content may be incorrect.">
            <a:extLst>
              <a:ext uri="{FF2B5EF4-FFF2-40B4-BE49-F238E27FC236}">
                <a16:creationId xmlns:a16="http://schemas.microsoft.com/office/drawing/2014/main" id="{C54E9025-E861-6A92-ACA4-C38818275C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53931" y="6100185"/>
            <a:ext cx="327600" cy="327600"/>
          </a:xfrm>
          <a:prstGeom prst="rect">
            <a:avLst/>
          </a:prstGeom>
        </p:spPr>
      </p:pic>
      <p:pic>
        <p:nvPicPr>
          <p:cNvPr id="40" name="Picture 39" descr="A white icon with a check mark&#10;&#10;AI-generated content may be incorrect.">
            <a:extLst>
              <a:ext uri="{FF2B5EF4-FFF2-40B4-BE49-F238E27FC236}">
                <a16:creationId xmlns:a16="http://schemas.microsoft.com/office/drawing/2014/main" id="{F47AB213-6059-92D7-2F6B-A3A97AA21C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3931" y="3666208"/>
            <a:ext cx="327600" cy="3276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A416298-545C-A71A-5524-7DF3CD6CACC9}"/>
              </a:ext>
            </a:extLst>
          </p:cNvPr>
          <p:cNvSpPr txBox="1"/>
          <p:nvPr/>
        </p:nvSpPr>
        <p:spPr>
          <a:xfrm>
            <a:off x="6464410" y="2037597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Preprocessing</a:t>
            </a:r>
            <a:endParaRPr lang="it-IT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6548E3-F3D1-4254-B619-011325F6B961}"/>
              </a:ext>
            </a:extLst>
          </p:cNvPr>
          <p:cNvSpPr txBox="1"/>
          <p:nvPr/>
        </p:nvSpPr>
        <p:spPr>
          <a:xfrm>
            <a:off x="6464410" y="6077384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Backup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A7B9D7-B81C-2CF2-DDB6-573F1FB61A66}"/>
              </a:ext>
            </a:extLst>
          </p:cNvPr>
          <p:cNvSpPr txBox="1"/>
          <p:nvPr/>
        </p:nvSpPr>
        <p:spPr>
          <a:xfrm>
            <a:off x="6464410" y="5267942"/>
            <a:ext cx="157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References</a:t>
            </a:r>
            <a:endParaRPr lang="it-IT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312347C-1A33-EBE0-F226-2BE8153DFCB6}"/>
              </a:ext>
            </a:extLst>
          </p:cNvPr>
          <p:cNvSpPr txBox="1"/>
          <p:nvPr/>
        </p:nvSpPr>
        <p:spPr>
          <a:xfrm>
            <a:off x="6464410" y="4460484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xAI</a:t>
            </a:r>
            <a:endParaRPr lang="it-IT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A52A93-ACC2-14F7-8775-AC0AF4133C2C}"/>
              </a:ext>
            </a:extLst>
          </p:cNvPr>
          <p:cNvSpPr txBox="1"/>
          <p:nvPr/>
        </p:nvSpPr>
        <p:spPr>
          <a:xfrm>
            <a:off x="6464410" y="284332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Processing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74FB54-4222-ED9A-D005-82D70AB50BB6}"/>
              </a:ext>
            </a:extLst>
          </p:cNvPr>
          <p:cNvSpPr txBox="1"/>
          <p:nvPr/>
        </p:nvSpPr>
        <p:spPr>
          <a:xfrm>
            <a:off x="6464410" y="3645342"/>
            <a:ext cx="5205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Result</a:t>
            </a:r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Summary</a:t>
            </a:r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Relevant</a:t>
            </a:r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Insights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7C5BC1-B161-BC3D-7638-74B38C0F719B}"/>
              </a:ext>
            </a:extLst>
          </p:cNvPr>
          <p:cNvSpPr txBox="1"/>
          <p:nvPr/>
        </p:nvSpPr>
        <p:spPr>
          <a:xfrm>
            <a:off x="6464410" y="1218143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6282811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6F6DCE6C-E82F-FAEF-4D02-83080E2A26EE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B818DDE9-7CF0-97D3-7107-C80E68DAF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272788-147E-1E9F-7875-9161C15159E9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Data Exploration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7FE29-1586-0E17-C56A-B2B216950B07}"/>
              </a:ext>
            </a:extLst>
          </p:cNvPr>
          <p:cNvSpPr txBox="1"/>
          <p:nvPr/>
        </p:nvSpPr>
        <p:spPr>
          <a:xfrm>
            <a:off x="1522123" y="544447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 Features</a:t>
            </a:r>
          </a:p>
          <a:p>
            <a:pPr algn="ctr"/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Description</a:t>
            </a:r>
            <a:endParaRPr lang="it-IT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0" name="Picture 9" descr="A table of information&#10;&#10;AI-generated content may be incorrect.">
            <a:extLst>
              <a:ext uri="{FF2B5EF4-FFF2-40B4-BE49-F238E27FC236}">
                <a16:creationId xmlns:a16="http://schemas.microsoft.com/office/drawing/2014/main" id="{9AA3D7EC-9638-F210-CEF2-746F965E0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70" y="253764"/>
            <a:ext cx="7446239" cy="6350472"/>
          </a:xfrm>
          <a:prstGeom prst="rect">
            <a:avLst/>
          </a:prstGeom>
        </p:spPr>
      </p:pic>
      <p:pic>
        <p:nvPicPr>
          <p:cNvPr id="13" name="Picture 12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507C6651-673C-E507-7B25-EE8F8A5A4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32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FC546-E684-2792-1F52-C88CE0271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84C9A4-CAC6-BD70-1F47-38AE82509E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22" b="9254"/>
          <a:stretch/>
        </p:blipFill>
        <p:spPr>
          <a:xfrm>
            <a:off x="5594940" y="307607"/>
            <a:ext cx="6297596" cy="620976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36285D1-C1B6-6A64-81CB-44C47F3865E8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" name="Picture 8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84D75014-FD98-E51F-17D1-3CCBB99F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3A3784C-AC0B-BD08-75E9-D69967C1631C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Data Exploration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08D747-C1E2-2AF6-08DE-955C5CDDCC00}"/>
              </a:ext>
            </a:extLst>
          </p:cNvPr>
          <p:cNvSpPr txBox="1"/>
          <p:nvPr/>
        </p:nvSpPr>
        <p:spPr>
          <a:xfrm>
            <a:off x="1368642" y="544447"/>
            <a:ext cx="4226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 Features</a:t>
            </a:r>
          </a:p>
          <a:p>
            <a:pPr algn="ctr"/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Feature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Types</a:t>
            </a:r>
            <a:endParaRPr lang="it-IT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3" name="Picture 12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56C2DD2B-8491-7B0B-6EC4-6E81A8E6D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40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CB504-5814-D006-4F91-0B0C51C63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C08127A-4C95-8711-7133-B24AEB81E90E}"/>
              </a:ext>
            </a:extLst>
          </p:cNvPr>
          <p:cNvGrpSpPr/>
          <p:nvPr/>
        </p:nvGrpSpPr>
        <p:grpSpPr>
          <a:xfrm>
            <a:off x="1932162" y="1199931"/>
            <a:ext cx="10071754" cy="5658069"/>
            <a:chOff x="3712029" y="1021075"/>
            <a:chExt cx="8468813" cy="4757575"/>
          </a:xfrm>
        </p:grpSpPr>
        <p:pic>
          <p:nvPicPr>
            <p:cNvPr id="3" name="Picture 2" descr="A table with numbers and letters&#10;&#10;AI-generated content may be incorrect.">
              <a:extLst>
                <a:ext uri="{FF2B5EF4-FFF2-40B4-BE49-F238E27FC236}">
                  <a16:creationId xmlns:a16="http://schemas.microsoft.com/office/drawing/2014/main" id="{BCCA6D5A-D0C9-193B-4247-D3922A6E8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50676"/>
            <a:stretch/>
          </p:blipFill>
          <p:spPr>
            <a:xfrm>
              <a:off x="3712029" y="1021075"/>
              <a:ext cx="8468813" cy="2338592"/>
            </a:xfrm>
            <a:prstGeom prst="rect">
              <a:avLst/>
            </a:prstGeom>
          </p:spPr>
        </p:pic>
        <p:pic>
          <p:nvPicPr>
            <p:cNvPr id="14" name="Picture 13" descr="A table with numbers and letters&#10;&#10;AI-generated content may be incorrect.">
              <a:extLst>
                <a:ext uri="{FF2B5EF4-FFF2-40B4-BE49-F238E27FC236}">
                  <a16:creationId xmlns:a16="http://schemas.microsoft.com/office/drawing/2014/main" id="{AC1D55DB-9ACC-19E2-9D0E-AFEFC755C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49416"/>
            <a:stretch/>
          </p:blipFill>
          <p:spPr>
            <a:xfrm>
              <a:off x="3712029" y="3498333"/>
              <a:ext cx="8468812" cy="2280317"/>
            </a:xfrm>
            <a:prstGeom prst="rect">
              <a:avLst/>
            </a:prstGeom>
          </p:spPr>
        </p:pic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992B6D4A-7708-BFC0-92A3-FD6480D833CE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0" name="Picture 19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1DC9BACC-768C-E88F-E4FC-37BFE2789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C7DE5D7-3FFB-2EF6-BA76-05174AF793B4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Data Exploration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38B355-649B-1D38-F8DF-35C6525A973B}"/>
              </a:ext>
            </a:extLst>
          </p:cNvPr>
          <p:cNvSpPr txBox="1"/>
          <p:nvPr/>
        </p:nvSpPr>
        <p:spPr>
          <a:xfrm>
            <a:off x="1368642" y="544447"/>
            <a:ext cx="10823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 Features</a:t>
            </a:r>
          </a:p>
          <a:p>
            <a:pPr algn="ctr"/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df.head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</a:p>
        </p:txBody>
      </p:sp>
      <p:pic>
        <p:nvPicPr>
          <p:cNvPr id="23" name="Picture 22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6085A710-B686-AD66-352D-0FC98107C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02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15EC-8C4C-F132-EE8D-12B7086B3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02424D-2E19-CDA7-B20A-63BCC7B8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7241"/>
          <a:stretch/>
        </p:blipFill>
        <p:spPr>
          <a:xfrm>
            <a:off x="3828695" y="593944"/>
            <a:ext cx="2546157" cy="5670112"/>
          </a:xfrm>
          <a:prstGeom prst="rect">
            <a:avLst/>
          </a:prstGeom>
        </p:spPr>
      </p:pic>
      <p:pic>
        <p:nvPicPr>
          <p:cNvPr id="11" name="Picture 10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3E431197-23D3-84F9-555D-D7F53FAF50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8"/>
          <a:stretch/>
        </p:blipFill>
        <p:spPr>
          <a:xfrm>
            <a:off x="7222603" y="593944"/>
            <a:ext cx="3710283" cy="15367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4E599E0-D2BF-8DAE-765B-16A18E422DD0}"/>
              </a:ext>
            </a:extLst>
          </p:cNvPr>
          <p:cNvSpPr/>
          <p:nvPr/>
        </p:nvSpPr>
        <p:spPr>
          <a:xfrm>
            <a:off x="376234" y="340631"/>
            <a:ext cx="992409" cy="992409"/>
          </a:xfrm>
          <a:prstGeom prst="ellipse">
            <a:avLst/>
          </a:prstGeom>
          <a:solidFill>
            <a:srgbClr val="0F4A7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Picture 12" descr="A white line drawing of a graph and a magnifying glass&#10;&#10;AI-generated content may be incorrect.">
            <a:extLst>
              <a:ext uri="{FF2B5EF4-FFF2-40B4-BE49-F238E27FC236}">
                <a16:creationId xmlns:a16="http://schemas.microsoft.com/office/drawing/2014/main" id="{3D92DD80-4C57-DD80-7453-01889F591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38" y="476835"/>
            <a:ext cx="720000" cy="72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4F174C-197C-40D2-FB80-456045BAF5C6}"/>
              </a:ext>
            </a:extLst>
          </p:cNvPr>
          <p:cNvSpPr txBox="1"/>
          <p:nvPr/>
        </p:nvSpPr>
        <p:spPr>
          <a:xfrm>
            <a:off x="188084" y="1469243"/>
            <a:ext cx="1368708" cy="3765973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</a:t>
            </a:r>
            <a:r>
              <a:rPr lang="it-IT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Acquisition</a:t>
            </a:r>
            <a:r>
              <a:rPr lang="it-IT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 Exploration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DD7D46-1C32-09E9-77F9-3F7D87AB0B59}"/>
              </a:ext>
            </a:extLst>
          </p:cNvPr>
          <p:cNvSpPr txBox="1"/>
          <p:nvPr/>
        </p:nvSpPr>
        <p:spPr>
          <a:xfrm>
            <a:off x="1368642" y="421336"/>
            <a:ext cx="24600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Dataset Features</a:t>
            </a:r>
          </a:p>
          <a:p>
            <a:pPr algn="ctr"/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Null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and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Unique</a:t>
            </a:r>
            <a:r>
              <a:rPr lang="it-IT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it-IT" sz="1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Values</a:t>
            </a:r>
            <a:endParaRPr lang="it-IT" sz="1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pic>
        <p:nvPicPr>
          <p:cNvPr id="16" name="Picture 15" descr="A blue logo with text and a face&#10;&#10;AI-generated content may be incorrect.">
            <a:extLst>
              <a:ext uri="{FF2B5EF4-FFF2-40B4-BE49-F238E27FC236}">
                <a16:creationId xmlns:a16="http://schemas.microsoft.com/office/drawing/2014/main" id="{D5ED9602-4A87-E6A2-DC70-5F1897FB0F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64" y="5371421"/>
            <a:ext cx="1145948" cy="114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413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850</Words>
  <Application>Microsoft Macintosh PowerPoint</Application>
  <PresentationFormat>Widescreen</PresentationFormat>
  <Paragraphs>153</Paragraphs>
  <Slides>27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Giannini</dc:creator>
  <cp:lastModifiedBy>Matteo Giannini</cp:lastModifiedBy>
  <cp:revision>11</cp:revision>
  <dcterms:created xsi:type="dcterms:W3CDTF">2025-04-07T08:46:13Z</dcterms:created>
  <dcterms:modified xsi:type="dcterms:W3CDTF">2025-04-08T13:10:51Z</dcterms:modified>
</cp:coreProperties>
</file>