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lombardo" initials="al" lastIdx="1" clrIdx="0">
    <p:extLst>
      <p:ext uri="{19B8F6BF-5375-455C-9EA6-DF929625EA0E}">
        <p15:presenceInfo xmlns:p15="http://schemas.microsoft.com/office/powerpoint/2012/main" userId="c49ba760e1d36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B98430-87E2-470A-BB87-925A85B2F80A}"/>
              </a:ext>
            </a:extLst>
          </p:cNvPr>
          <p:cNvSpPr>
            <a:spLocks noGrp="1"/>
          </p:cNvSpPr>
          <p:nvPr>
            <p:ph type="ctrTitle"/>
          </p:nvPr>
        </p:nvSpPr>
        <p:spPr>
          <a:xfrm>
            <a:off x="1975896" y="1"/>
            <a:ext cx="8915399" cy="1790700"/>
          </a:xfrm>
        </p:spPr>
        <p:txBody>
          <a:bodyPr>
            <a:normAutofit/>
          </a:bodyPr>
          <a:lstStyle/>
          <a:p>
            <a:r>
              <a:rPr lang="it-IT" sz="3600" dirty="0" err="1"/>
              <a:t>Galois</a:t>
            </a:r>
            <a:r>
              <a:rPr lang="it-IT" sz="3600" dirty="0"/>
              <a:t> Counter Mode(GCM)</a:t>
            </a:r>
            <a:br>
              <a:rPr lang="it-IT" dirty="0"/>
            </a:br>
            <a:endParaRPr lang="it-IT" dirty="0"/>
          </a:p>
        </p:txBody>
      </p:sp>
      <p:sp>
        <p:nvSpPr>
          <p:cNvPr id="3" name="Sottotitolo 2">
            <a:extLst>
              <a:ext uri="{FF2B5EF4-FFF2-40B4-BE49-F238E27FC236}">
                <a16:creationId xmlns:a16="http://schemas.microsoft.com/office/drawing/2014/main" id="{DA0D1D40-8E49-4EEE-9DD8-34DE6A87B8DA}"/>
              </a:ext>
            </a:extLst>
          </p:cNvPr>
          <p:cNvSpPr>
            <a:spLocks noGrp="1"/>
          </p:cNvSpPr>
          <p:nvPr>
            <p:ph type="subTitle" idx="1"/>
          </p:nvPr>
        </p:nvSpPr>
        <p:spPr>
          <a:xfrm>
            <a:off x="2500004" y="1428750"/>
            <a:ext cx="8915399" cy="4893991"/>
          </a:xfrm>
        </p:spPr>
        <p:txBody>
          <a:bodyPr>
            <a:normAutofit/>
          </a:bodyPr>
          <a:lstStyle/>
          <a:p>
            <a:pPr marL="285750" indent="-285750">
              <a:buFont typeface="Arial" panose="020B0604020202020204" pitchFamily="34" charset="0"/>
              <a:buChar char="•"/>
            </a:pPr>
            <a:r>
              <a:rPr lang="it-IT" sz="1400" dirty="0" err="1"/>
              <a:t>Born</a:t>
            </a:r>
            <a:r>
              <a:rPr lang="it-IT" sz="1400" dirty="0"/>
              <a:t> with the idea of </a:t>
            </a:r>
            <a:r>
              <a:rPr lang="it-IT" sz="1400" dirty="0" err="1"/>
              <a:t>increasing</a:t>
            </a:r>
            <a:r>
              <a:rPr lang="it-IT" sz="1400" dirty="0"/>
              <a:t> the </a:t>
            </a:r>
            <a:r>
              <a:rPr lang="it-IT" sz="1400" dirty="0" err="1"/>
              <a:t>flaws</a:t>
            </a:r>
            <a:r>
              <a:rPr lang="it-IT" sz="1400" dirty="0"/>
              <a:t> of Counter Mode </a:t>
            </a:r>
            <a:r>
              <a:rPr lang="it-IT" sz="1400" dirty="0" err="1"/>
              <a:t>which</a:t>
            </a:r>
            <a:r>
              <a:rPr lang="it-IT" sz="1400" dirty="0"/>
              <a:t> </a:t>
            </a:r>
            <a:r>
              <a:rPr lang="it-IT" sz="1400" dirty="0" err="1"/>
              <a:t>is</a:t>
            </a:r>
            <a:r>
              <a:rPr lang="it-IT" sz="1400" dirty="0"/>
              <a:t> </a:t>
            </a:r>
            <a:r>
              <a:rPr lang="it-IT" sz="1400" dirty="0" err="1"/>
              <a:t>considered</a:t>
            </a:r>
            <a:r>
              <a:rPr lang="it-IT" sz="1400" dirty="0"/>
              <a:t> the best for performance speed </a:t>
            </a:r>
            <a:r>
              <a:rPr lang="it-IT" sz="1400" dirty="0" err="1"/>
              <a:t>encryption</a:t>
            </a:r>
            <a:r>
              <a:rPr lang="it-IT" sz="1400" dirty="0"/>
              <a:t>. The CM </a:t>
            </a:r>
            <a:r>
              <a:rPr lang="it-IT" sz="1400" dirty="0" err="1"/>
              <a:t>provides</a:t>
            </a:r>
            <a:r>
              <a:rPr lang="it-IT" sz="1400" dirty="0"/>
              <a:t> no </a:t>
            </a:r>
            <a:r>
              <a:rPr lang="it-IT" sz="1400" dirty="0" err="1"/>
              <a:t>protetion</a:t>
            </a:r>
            <a:r>
              <a:rPr lang="it-IT" sz="1400" dirty="0"/>
              <a:t> </a:t>
            </a:r>
            <a:r>
              <a:rPr lang="it-IT" sz="1400" dirty="0" err="1"/>
              <a:t>against</a:t>
            </a:r>
            <a:r>
              <a:rPr lang="it-IT" sz="1400" dirty="0"/>
              <a:t> bit-</a:t>
            </a:r>
            <a:r>
              <a:rPr lang="it-IT" sz="1400" dirty="0" err="1"/>
              <a:t>flipping</a:t>
            </a:r>
            <a:r>
              <a:rPr lang="it-IT" sz="1400" dirty="0"/>
              <a:t> </a:t>
            </a:r>
            <a:r>
              <a:rPr lang="it-IT" sz="1400" dirty="0" err="1"/>
              <a:t>attacks</a:t>
            </a:r>
            <a:r>
              <a:rPr lang="it-IT" sz="1400" dirty="0"/>
              <a:t>.</a:t>
            </a:r>
          </a:p>
          <a:p>
            <a:pPr marL="285750" indent="-285750">
              <a:buFont typeface="Arial" panose="020B0604020202020204" pitchFamily="34" charset="0"/>
              <a:buChar char="•"/>
            </a:pPr>
            <a:r>
              <a:rPr lang="it-IT" sz="1400" dirty="0" err="1"/>
              <a:t>It’s</a:t>
            </a:r>
            <a:r>
              <a:rPr lang="it-IT" sz="1400" dirty="0"/>
              <a:t> a </a:t>
            </a:r>
            <a:r>
              <a:rPr lang="it-IT" sz="1400" dirty="0" err="1"/>
              <a:t>block</a:t>
            </a:r>
            <a:r>
              <a:rPr lang="it-IT" sz="1400" dirty="0"/>
              <a:t> </a:t>
            </a:r>
            <a:r>
              <a:rPr lang="it-IT" sz="1400" dirty="0" err="1"/>
              <a:t>cipher</a:t>
            </a:r>
            <a:r>
              <a:rPr lang="it-IT" sz="1400" dirty="0"/>
              <a:t> mode </a:t>
            </a:r>
            <a:r>
              <a:rPr lang="it-IT" sz="1400" dirty="0" err="1"/>
              <a:t>which</a:t>
            </a:r>
            <a:r>
              <a:rPr lang="it-IT" sz="1400" dirty="0"/>
              <a:t> use </a:t>
            </a:r>
            <a:r>
              <a:rPr lang="it-IT" sz="1400" dirty="0" err="1"/>
              <a:t>Galois</a:t>
            </a:r>
            <a:r>
              <a:rPr lang="it-IT" sz="1400" dirty="0"/>
              <a:t> Field to </a:t>
            </a:r>
            <a:r>
              <a:rPr lang="it-IT" sz="1400" dirty="0" err="1"/>
              <a:t>provide</a:t>
            </a:r>
            <a:r>
              <a:rPr lang="it-IT" sz="1400" dirty="0"/>
              <a:t> </a:t>
            </a:r>
            <a:r>
              <a:rPr lang="it-IT" sz="1400" dirty="0" err="1"/>
              <a:t>authenticated</a:t>
            </a:r>
            <a:r>
              <a:rPr lang="it-IT" sz="1400" dirty="0"/>
              <a:t> </a:t>
            </a:r>
            <a:r>
              <a:rPr lang="it-IT" sz="1400" dirty="0" err="1"/>
              <a:t>encryption</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err="1"/>
              <a:t>Implementations</a:t>
            </a:r>
            <a:r>
              <a:rPr lang="it-IT" sz="1400" dirty="0"/>
              <a:t>:</a:t>
            </a:r>
          </a:p>
          <a:p>
            <a:pPr marL="342900" indent="-342900">
              <a:buFont typeface="+mj-lt"/>
              <a:buAutoNum type="arabicParenR"/>
            </a:pPr>
            <a:r>
              <a:rPr lang="it-IT" sz="1400" dirty="0"/>
              <a:t> hardware → high performance in speed(low cost-low </a:t>
            </a:r>
            <a:r>
              <a:rPr lang="it-IT" sz="1400" dirty="0" err="1"/>
              <a:t>latency</a:t>
            </a:r>
            <a:r>
              <a:rPr lang="it-IT" sz="1400" dirty="0"/>
              <a:t>)</a:t>
            </a:r>
          </a:p>
          <a:p>
            <a:pPr marL="342900" indent="-342900">
              <a:buFont typeface="+mj-lt"/>
              <a:buAutoNum type="arabicParenR"/>
            </a:pPr>
            <a:r>
              <a:rPr lang="it-IT" sz="1400" dirty="0"/>
              <a:t>Software → high performance </a:t>
            </a:r>
            <a:r>
              <a:rPr lang="it-IT" sz="1400" dirty="0" err="1"/>
              <a:t>only</a:t>
            </a:r>
            <a:r>
              <a:rPr lang="it-IT" sz="1400" dirty="0"/>
              <a:t> </a:t>
            </a:r>
            <a:r>
              <a:rPr lang="it-IT" sz="1400" dirty="0" err="1"/>
              <a:t>if</a:t>
            </a:r>
            <a:r>
              <a:rPr lang="it-IT" sz="1400" dirty="0"/>
              <a:t> </a:t>
            </a:r>
            <a:r>
              <a:rPr lang="it-IT" sz="1400" dirty="0" err="1"/>
              <a:t>we</a:t>
            </a:r>
            <a:r>
              <a:rPr lang="it-IT" sz="1400" dirty="0"/>
              <a:t> use </a:t>
            </a:r>
            <a:r>
              <a:rPr lang="it-IT" sz="1400" dirty="0" err="1"/>
              <a:t>table-driven</a:t>
            </a:r>
            <a:r>
              <a:rPr lang="it-IT" sz="1400" dirty="0"/>
              <a:t> field </a:t>
            </a:r>
            <a:r>
              <a:rPr lang="it-IT" sz="1400" dirty="0" err="1"/>
              <a:t>operation</a:t>
            </a:r>
            <a:endParaRPr lang="it-IT" sz="1400" dirty="0"/>
          </a:p>
          <a:p>
            <a:endParaRPr lang="it-IT" sz="1400" dirty="0"/>
          </a:p>
          <a:p>
            <a:pPr marL="285750" indent="-285750">
              <a:buFont typeface="Arial" panose="020B0604020202020204" pitchFamily="34" charset="0"/>
              <a:buChar char="•"/>
            </a:pPr>
            <a:r>
              <a:rPr lang="it-IT" sz="1400" dirty="0"/>
              <a:t>GCM </a:t>
            </a:r>
            <a:r>
              <a:rPr lang="it-IT" sz="1400" dirty="0" err="1"/>
              <a:t>admits</a:t>
            </a:r>
            <a:r>
              <a:rPr lang="it-IT" sz="1400" dirty="0"/>
              <a:t> </a:t>
            </a:r>
            <a:r>
              <a:rPr lang="it-IT" sz="1400" dirty="0" err="1"/>
              <a:t>pipelined</a:t>
            </a:r>
            <a:r>
              <a:rPr lang="it-IT" sz="1400" dirty="0"/>
              <a:t> and </a:t>
            </a:r>
            <a:r>
              <a:rPr lang="it-IT" sz="1400" dirty="0" err="1"/>
              <a:t>parallelized</a:t>
            </a:r>
            <a:r>
              <a:rPr lang="it-IT" sz="1400" dirty="0"/>
              <a:t> </a:t>
            </a:r>
            <a:r>
              <a:rPr lang="it-IT" sz="1400" dirty="0" err="1"/>
              <a:t>implementations</a:t>
            </a:r>
            <a:endParaRPr lang="it-IT" sz="1400" dirty="0"/>
          </a:p>
          <a:p>
            <a:pPr marL="285750" indent="-285750">
              <a:buFont typeface="Arial" panose="020B0604020202020204" pitchFamily="34" charset="0"/>
              <a:buChar char="•"/>
            </a:pPr>
            <a:r>
              <a:rPr lang="it-IT" sz="1400" dirty="0"/>
              <a:t>GCM </a:t>
            </a:r>
            <a:r>
              <a:rPr lang="it-IT" sz="1400" dirty="0" err="1"/>
              <a:t>is</a:t>
            </a:r>
            <a:r>
              <a:rPr lang="it-IT" sz="1400" dirty="0"/>
              <a:t> </a:t>
            </a:r>
            <a:r>
              <a:rPr lang="it-IT" sz="1400" dirty="0" err="1"/>
              <a:t>capable</a:t>
            </a:r>
            <a:r>
              <a:rPr lang="it-IT" sz="1400" dirty="0"/>
              <a:t> of </a:t>
            </a:r>
            <a:r>
              <a:rPr lang="it-IT" sz="1400" dirty="0" err="1"/>
              <a:t>acting</a:t>
            </a:r>
            <a:r>
              <a:rPr lang="it-IT" sz="1400" dirty="0"/>
              <a:t> </a:t>
            </a:r>
            <a:r>
              <a:rPr lang="it-IT" sz="1400" dirty="0" err="1"/>
              <a:t>as</a:t>
            </a:r>
            <a:r>
              <a:rPr lang="it-IT" sz="1400" dirty="0"/>
              <a:t> MAC </a:t>
            </a:r>
            <a:r>
              <a:rPr lang="it-IT" sz="1400" dirty="0" err="1"/>
              <a:t>which</a:t>
            </a:r>
            <a:r>
              <a:rPr lang="it-IT" sz="1400" dirty="0"/>
              <a:t> </a:t>
            </a:r>
            <a:r>
              <a:rPr lang="it-IT" sz="1400" dirty="0" err="1"/>
              <a:t>let</a:t>
            </a:r>
            <a:r>
              <a:rPr lang="it-IT" sz="1400" dirty="0"/>
              <a:t> to </a:t>
            </a:r>
            <a:r>
              <a:rPr lang="it-IT" sz="1400" dirty="0" err="1"/>
              <a:t>protect</a:t>
            </a:r>
            <a:r>
              <a:rPr lang="it-IT" sz="1400" dirty="0"/>
              <a:t> </a:t>
            </a:r>
            <a:r>
              <a:rPr lang="it-IT" sz="1400" dirty="0" err="1"/>
              <a:t>both</a:t>
            </a:r>
            <a:r>
              <a:rPr lang="it-IT" sz="1400" dirty="0"/>
              <a:t> a </a:t>
            </a:r>
            <a:r>
              <a:rPr lang="it-IT" sz="1400" dirty="0" err="1"/>
              <a:t>message’s</a:t>
            </a:r>
            <a:r>
              <a:rPr lang="it-IT" sz="1400" dirty="0"/>
              <a:t> data </a:t>
            </a:r>
            <a:r>
              <a:rPr lang="it-IT" sz="1400" dirty="0" err="1"/>
              <a:t>integrity</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a:t>
            </a:r>
            <a:r>
              <a:rPr lang="it-IT" sz="1400" dirty="0" err="1"/>
              <a:t>authenticity</a:t>
            </a:r>
            <a:endParaRPr lang="it-IT" sz="1400" dirty="0"/>
          </a:p>
          <a:p>
            <a:pPr marL="285750" indent="-285750">
              <a:buFont typeface="Arial" panose="020B0604020202020204" pitchFamily="34" charset="0"/>
              <a:buChar char="•"/>
            </a:pPr>
            <a:r>
              <a:rPr lang="it-IT" sz="1400" dirty="0"/>
              <a:t>GCM supports the </a:t>
            </a:r>
            <a:r>
              <a:rPr lang="it-IT" sz="1400" dirty="0" err="1"/>
              <a:t>usage</a:t>
            </a:r>
            <a:r>
              <a:rPr lang="it-IT" sz="1400" dirty="0"/>
              <a:t> of IV of </a:t>
            </a:r>
            <a:r>
              <a:rPr lang="it-IT" sz="1400" dirty="0" err="1"/>
              <a:t>arbitrary</a:t>
            </a:r>
            <a:r>
              <a:rPr lang="it-IT" sz="1400" dirty="0"/>
              <a:t> </a:t>
            </a:r>
            <a:r>
              <a:rPr lang="it-IT" sz="1400" dirty="0" err="1"/>
              <a:t>length</a:t>
            </a:r>
            <a:r>
              <a:rPr lang="it-IT" sz="1400" dirty="0"/>
              <a:t>.</a:t>
            </a:r>
            <a:endParaRPr lang="it-IT" dirty="0"/>
          </a:p>
        </p:txBody>
      </p:sp>
    </p:spTree>
    <p:extLst>
      <p:ext uri="{BB962C8B-B14F-4D97-AF65-F5344CB8AC3E}">
        <p14:creationId xmlns:p14="http://schemas.microsoft.com/office/powerpoint/2010/main" val="298507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624058-5321-4E2F-B370-386AB8D2253A}"/>
              </a:ext>
            </a:extLst>
          </p:cNvPr>
          <p:cNvSpPr>
            <a:spLocks noGrp="1"/>
          </p:cNvSpPr>
          <p:nvPr>
            <p:ph type="title"/>
          </p:nvPr>
        </p:nvSpPr>
        <p:spPr>
          <a:xfrm>
            <a:off x="2417762" y="-742950"/>
            <a:ext cx="8915399" cy="3117040"/>
          </a:xfrm>
        </p:spPr>
        <p:txBody>
          <a:bodyPr>
            <a:normAutofit/>
          </a:bodyPr>
          <a:lstStyle/>
          <a:p>
            <a:r>
              <a:rPr lang="it-IT" sz="3300" dirty="0" err="1"/>
              <a:t>Implementation</a:t>
            </a:r>
            <a:endParaRPr lang="it-IT" sz="3300" dirty="0"/>
          </a:p>
        </p:txBody>
      </p:sp>
      <p:sp>
        <p:nvSpPr>
          <p:cNvPr id="3" name="Segnaposto testo 2">
            <a:extLst>
              <a:ext uri="{FF2B5EF4-FFF2-40B4-BE49-F238E27FC236}">
                <a16:creationId xmlns:a16="http://schemas.microsoft.com/office/drawing/2014/main" id="{5C9CC82A-7DA1-451C-B23A-FA6C8ED07724}"/>
              </a:ext>
            </a:extLst>
          </p:cNvPr>
          <p:cNvSpPr>
            <a:spLocks noGrp="1"/>
          </p:cNvSpPr>
          <p:nvPr>
            <p:ph type="body" idx="1"/>
          </p:nvPr>
        </p:nvSpPr>
        <p:spPr>
          <a:xfrm>
            <a:off x="2417761" y="1405657"/>
            <a:ext cx="8915399" cy="5125771"/>
          </a:xfrm>
        </p:spPr>
        <p:txBody>
          <a:bodyPr>
            <a:normAutofit fontScale="92500" lnSpcReduction="20000"/>
          </a:bodyPr>
          <a:lstStyle/>
          <a:p>
            <a:r>
              <a:rPr lang="it-IT" dirty="0" err="1"/>
              <a:t>It</a:t>
            </a:r>
            <a:r>
              <a:rPr lang="it-IT" dirty="0"/>
              <a:t> </a:t>
            </a:r>
            <a:r>
              <a:rPr lang="it-IT" dirty="0" err="1"/>
              <a:t>give</a:t>
            </a:r>
            <a:r>
              <a:rPr lang="it-IT" dirty="0"/>
              <a:t> in input 4 </a:t>
            </a:r>
            <a:r>
              <a:rPr lang="it-IT" dirty="0" err="1"/>
              <a:t>elements</a:t>
            </a:r>
            <a:r>
              <a:rPr lang="it-IT" dirty="0"/>
              <a:t> in </a:t>
            </a:r>
            <a:r>
              <a:rPr lang="it-IT" dirty="0" err="1"/>
              <a:t>Encryption</a:t>
            </a:r>
            <a:r>
              <a:rPr lang="it-IT" dirty="0"/>
              <a:t> :</a:t>
            </a:r>
          </a:p>
          <a:p>
            <a:pPr marL="342900" indent="-342900">
              <a:buFont typeface="+mj-lt"/>
              <a:buAutoNum type="arabicPeriod"/>
            </a:pPr>
            <a:r>
              <a:rPr lang="it-IT" dirty="0"/>
              <a:t>Secret key k with a size </a:t>
            </a:r>
            <a:r>
              <a:rPr lang="it-IT" dirty="0" err="1"/>
              <a:t>appropriete</a:t>
            </a:r>
            <a:r>
              <a:rPr lang="it-IT" dirty="0"/>
              <a:t> for the </a:t>
            </a:r>
            <a:r>
              <a:rPr lang="it-IT" dirty="0" err="1"/>
              <a:t>underlying</a:t>
            </a:r>
            <a:r>
              <a:rPr lang="it-IT" dirty="0"/>
              <a:t> </a:t>
            </a:r>
            <a:r>
              <a:rPr lang="it-IT" dirty="0" err="1"/>
              <a:t>block</a:t>
            </a:r>
            <a:r>
              <a:rPr lang="it-IT" dirty="0"/>
              <a:t> </a:t>
            </a:r>
            <a:r>
              <a:rPr lang="it-IT" dirty="0" err="1"/>
              <a:t>cipher</a:t>
            </a:r>
            <a:endParaRPr lang="it-IT" dirty="0"/>
          </a:p>
          <a:p>
            <a:pPr marL="342900" indent="-342900">
              <a:buFont typeface="+mj-lt"/>
              <a:buAutoNum type="arabicPeriod"/>
            </a:pPr>
            <a:r>
              <a:rPr lang="it-IT" dirty="0"/>
              <a:t>IV-</a:t>
            </a:r>
            <a:r>
              <a:rPr lang="it-IT" dirty="0" err="1"/>
              <a:t>Initialization</a:t>
            </a:r>
            <a:r>
              <a:rPr lang="it-IT" dirty="0"/>
              <a:t> </a:t>
            </a:r>
            <a:r>
              <a:rPr lang="it-IT" dirty="0" err="1"/>
              <a:t>Vector</a:t>
            </a:r>
            <a:r>
              <a:rPr lang="it-IT" dirty="0"/>
              <a:t> </a:t>
            </a:r>
          </a:p>
          <a:p>
            <a:pPr marL="342900" indent="-342900">
              <a:buFont typeface="+mj-lt"/>
              <a:buAutoNum type="arabicPeriod"/>
            </a:pPr>
            <a:r>
              <a:rPr lang="it-IT" dirty="0" err="1"/>
              <a:t>Plaintext</a:t>
            </a:r>
            <a:r>
              <a:rPr lang="it-IT" dirty="0"/>
              <a:t> P</a:t>
            </a:r>
          </a:p>
          <a:p>
            <a:pPr marL="342900" indent="-342900">
              <a:buFont typeface="+mj-lt"/>
              <a:buAutoNum type="arabicPeriod"/>
            </a:pPr>
            <a:r>
              <a:rPr lang="it-IT" dirty="0" err="1"/>
              <a:t>Additional</a:t>
            </a:r>
            <a:r>
              <a:rPr lang="it-IT" dirty="0"/>
              <a:t> </a:t>
            </a:r>
            <a:r>
              <a:rPr lang="it-IT" dirty="0" err="1"/>
              <a:t>authentiated</a:t>
            </a:r>
            <a:r>
              <a:rPr lang="it-IT" dirty="0"/>
              <a:t> data(AAD) → </a:t>
            </a:r>
            <a:r>
              <a:rPr lang="it-IT" dirty="0" err="1"/>
              <a:t>not</a:t>
            </a:r>
            <a:r>
              <a:rPr lang="it-IT" dirty="0"/>
              <a:t> </a:t>
            </a:r>
            <a:r>
              <a:rPr lang="it-IT" dirty="0" err="1"/>
              <a:t>encrypted</a:t>
            </a:r>
            <a:endParaRPr lang="it-IT" dirty="0"/>
          </a:p>
          <a:p>
            <a:r>
              <a:rPr lang="it-IT" dirty="0"/>
              <a:t>Output are: </a:t>
            </a:r>
            <a:r>
              <a:rPr lang="it-IT" dirty="0" err="1"/>
              <a:t>Ciphertext</a:t>
            </a:r>
            <a:r>
              <a:rPr lang="it-IT" dirty="0"/>
              <a:t> with </a:t>
            </a:r>
            <a:r>
              <a:rPr lang="it-IT" dirty="0" err="1"/>
              <a:t>same</a:t>
            </a:r>
            <a:r>
              <a:rPr lang="it-IT" dirty="0"/>
              <a:t> size of P, an authentication tag T with a </a:t>
            </a:r>
            <a:r>
              <a:rPr lang="it-IT" dirty="0" err="1"/>
              <a:t>variabel</a:t>
            </a:r>
            <a:r>
              <a:rPr lang="it-IT" dirty="0"/>
              <a:t> </a:t>
            </a:r>
            <a:r>
              <a:rPr lang="it-IT" dirty="0" err="1"/>
              <a:t>lenght</a:t>
            </a:r>
            <a:endParaRPr lang="it-IT" dirty="0"/>
          </a:p>
          <a:p>
            <a:endParaRPr lang="it-IT" dirty="0"/>
          </a:p>
          <a:p>
            <a:r>
              <a:rPr lang="it-IT" dirty="0"/>
              <a:t>In </a:t>
            </a:r>
            <a:r>
              <a:rPr lang="it-IT" dirty="0" err="1"/>
              <a:t>decryption</a:t>
            </a:r>
            <a:r>
              <a:rPr lang="it-IT" dirty="0"/>
              <a:t> </a:t>
            </a:r>
            <a:r>
              <a:rPr lang="it-IT" dirty="0" err="1"/>
              <a:t>function</a:t>
            </a:r>
            <a:r>
              <a:rPr lang="it-IT" dirty="0"/>
              <a:t> </a:t>
            </a:r>
            <a:r>
              <a:rPr lang="it-IT" dirty="0" err="1"/>
              <a:t>we</a:t>
            </a:r>
            <a:r>
              <a:rPr lang="it-IT" dirty="0"/>
              <a:t> </a:t>
            </a:r>
            <a:r>
              <a:rPr lang="it-IT" dirty="0" err="1"/>
              <a:t>add</a:t>
            </a:r>
            <a:r>
              <a:rPr lang="it-IT" dirty="0"/>
              <a:t> </a:t>
            </a:r>
            <a:r>
              <a:rPr lang="it-IT" dirty="0" err="1"/>
              <a:t>also</a:t>
            </a:r>
            <a:r>
              <a:rPr lang="it-IT" dirty="0"/>
              <a:t> the authentication tag in input. The output </a:t>
            </a:r>
            <a:r>
              <a:rPr lang="it-IT" dirty="0" err="1"/>
              <a:t>could</a:t>
            </a:r>
            <a:r>
              <a:rPr lang="it-IT" dirty="0"/>
              <a:t> be the </a:t>
            </a:r>
            <a:r>
              <a:rPr lang="it-IT" dirty="0" err="1"/>
              <a:t>right</a:t>
            </a:r>
            <a:r>
              <a:rPr lang="it-IT" dirty="0"/>
              <a:t> </a:t>
            </a:r>
            <a:r>
              <a:rPr lang="it-IT" dirty="0" err="1"/>
              <a:t>Plaintext</a:t>
            </a:r>
            <a:r>
              <a:rPr lang="it-IT" dirty="0"/>
              <a:t> or a </a:t>
            </a:r>
            <a:r>
              <a:rPr lang="it-IT" dirty="0" err="1"/>
              <a:t>fail</a:t>
            </a:r>
            <a:r>
              <a:rPr lang="it-IT" dirty="0"/>
              <a:t> symbol </a:t>
            </a:r>
            <a:r>
              <a:rPr lang="it-IT" dirty="0" err="1"/>
              <a:t>which</a:t>
            </a:r>
            <a:r>
              <a:rPr lang="it-IT" dirty="0"/>
              <a:t> </a:t>
            </a:r>
            <a:r>
              <a:rPr lang="it-IT" dirty="0" err="1"/>
              <a:t>indicates</a:t>
            </a:r>
            <a:r>
              <a:rPr lang="it-IT" dirty="0"/>
              <a:t> </a:t>
            </a:r>
            <a:r>
              <a:rPr lang="it-IT" dirty="0" err="1"/>
              <a:t>that</a:t>
            </a:r>
            <a:r>
              <a:rPr lang="it-IT" dirty="0"/>
              <a:t> the input are </a:t>
            </a:r>
            <a:r>
              <a:rPr lang="it-IT" dirty="0" err="1"/>
              <a:t>not</a:t>
            </a:r>
            <a:r>
              <a:rPr lang="it-IT" dirty="0"/>
              <a:t> </a:t>
            </a:r>
            <a:r>
              <a:rPr lang="it-IT" dirty="0" err="1"/>
              <a:t>authentic</a:t>
            </a:r>
            <a:r>
              <a:rPr lang="it-IT" dirty="0"/>
              <a:t>.</a:t>
            </a:r>
          </a:p>
          <a:p>
            <a:r>
              <a:rPr lang="it-IT" dirty="0"/>
              <a:t>GCM </a:t>
            </a:r>
            <a:r>
              <a:rPr lang="it-IT" dirty="0" err="1"/>
              <a:t>functions</a:t>
            </a:r>
            <a:r>
              <a:rPr lang="it-IT" dirty="0"/>
              <a:t> are </a:t>
            </a:r>
            <a:r>
              <a:rPr lang="it-IT" dirty="0" err="1"/>
              <a:t>block</a:t>
            </a:r>
            <a:r>
              <a:rPr lang="it-IT" dirty="0"/>
              <a:t> </a:t>
            </a:r>
            <a:r>
              <a:rPr lang="it-IT" dirty="0" err="1"/>
              <a:t>cipher</a:t>
            </a:r>
            <a:r>
              <a:rPr lang="it-IT" dirty="0"/>
              <a:t> </a:t>
            </a:r>
            <a:r>
              <a:rPr lang="it-IT" dirty="0" err="1"/>
              <a:t>encryption</a:t>
            </a:r>
            <a:r>
              <a:rPr lang="it-IT" dirty="0"/>
              <a:t> E(</a:t>
            </a:r>
            <a:r>
              <a:rPr lang="it-IT" dirty="0" err="1"/>
              <a:t>k,P</a:t>
            </a:r>
            <a:r>
              <a:rPr lang="it-IT" dirty="0"/>
              <a:t>) and </a:t>
            </a:r>
            <a:r>
              <a:rPr lang="it-IT" dirty="0" err="1"/>
              <a:t>multipliation</a:t>
            </a:r>
            <a:r>
              <a:rPr lang="it-IT" dirty="0"/>
              <a:t> X∙Y over the field GF(2^128), </a:t>
            </a:r>
            <a:r>
              <a:rPr lang="it-IT" dirty="0" err="1"/>
              <a:t>means</a:t>
            </a:r>
            <a:r>
              <a:rPr lang="it-IT" dirty="0"/>
              <a:t> X,Y€GF(2^128) and the </a:t>
            </a:r>
            <a:r>
              <a:rPr lang="it-IT" dirty="0" err="1"/>
              <a:t>addition</a:t>
            </a:r>
            <a:r>
              <a:rPr lang="it-IT" dirty="0"/>
              <a:t> </a:t>
            </a:r>
            <a:r>
              <a:rPr lang="it-IT" dirty="0" err="1"/>
              <a:t>is</a:t>
            </a:r>
            <a:r>
              <a:rPr lang="it-IT" dirty="0"/>
              <a:t> the </a:t>
            </a:r>
            <a:r>
              <a:rPr lang="it-IT" dirty="0" err="1"/>
              <a:t>xor</a:t>
            </a:r>
            <a:r>
              <a:rPr lang="it-IT" dirty="0"/>
              <a:t> </a:t>
            </a:r>
            <a:r>
              <a:rPr lang="it-IT" dirty="0" err="1"/>
              <a:t>operation</a:t>
            </a:r>
            <a:r>
              <a:rPr lang="it-IT" dirty="0"/>
              <a:t>..</a:t>
            </a:r>
          </a:p>
          <a:p>
            <a:endParaRPr lang="it-IT" dirty="0"/>
          </a:p>
          <a:p>
            <a:r>
              <a:rPr lang="en-US" dirty="0"/>
              <a:t>The result is then encrypted, producing an authentication tag that can be used to verify the integrity of the data. The encrypted text then contains the IV, ciphertext, and authentication tag.</a:t>
            </a:r>
            <a:endParaRPr lang="it-IT" dirty="0"/>
          </a:p>
          <a:p>
            <a:endParaRPr lang="it-IT" dirty="0"/>
          </a:p>
          <a:p>
            <a:endParaRPr lang="it-IT" dirty="0"/>
          </a:p>
        </p:txBody>
      </p:sp>
    </p:spTree>
    <p:extLst>
      <p:ext uri="{BB962C8B-B14F-4D97-AF65-F5344CB8AC3E}">
        <p14:creationId xmlns:p14="http://schemas.microsoft.com/office/powerpoint/2010/main" val="130748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BCA825-22AD-4910-A335-EE265B9BC284}"/>
              </a:ext>
            </a:extLst>
          </p:cNvPr>
          <p:cNvSpPr>
            <a:spLocks noGrp="1"/>
          </p:cNvSpPr>
          <p:nvPr>
            <p:ph sz="half" idx="2"/>
          </p:nvPr>
        </p:nvSpPr>
        <p:spPr>
          <a:xfrm>
            <a:off x="2108409" y="914401"/>
            <a:ext cx="4387641" cy="5720575"/>
          </a:xfrm>
        </p:spPr>
        <p:txBody>
          <a:bodyPr>
            <a:normAutofit fontScale="92500" lnSpcReduction="20000"/>
          </a:bodyPr>
          <a:lstStyle/>
          <a:p>
            <a:r>
              <a:rPr lang="en-US" dirty="0">
                <a:solidFill>
                  <a:schemeClr val="accent2">
                    <a:lumMod val="75000"/>
                  </a:schemeClr>
                </a:solidFill>
              </a:rPr>
              <a:t>ENCRYPTION SCHEMA→</a:t>
            </a:r>
          </a:p>
          <a:p>
            <a:endParaRPr lang="en-US" dirty="0"/>
          </a:p>
          <a:p>
            <a:endParaRPr lang="en-US" dirty="0"/>
          </a:p>
          <a:p>
            <a:endParaRPr lang="en-US" dirty="0"/>
          </a:p>
          <a:p>
            <a:endParaRPr lang="en-US" dirty="0"/>
          </a:p>
          <a:p>
            <a:pPr marL="0" indent="0">
              <a:buNone/>
            </a:pPr>
            <a:endParaRPr lang="en-US" dirty="0"/>
          </a:p>
          <a:p>
            <a:r>
              <a:rPr lang="en-US" dirty="0"/>
              <a:t>GCM combines CM of encryption with the new Galois mode of authentication. The key feature is that the Galois field multiplication used for authentication.</a:t>
            </a:r>
            <a:endParaRPr lang="it-IT" dirty="0"/>
          </a:p>
          <a:p>
            <a:endParaRPr lang="it-IT" dirty="0"/>
          </a:p>
          <a:p>
            <a:endParaRPr lang="it-IT" dirty="0"/>
          </a:p>
          <a:p>
            <a:endParaRPr lang="it-IT" dirty="0"/>
          </a:p>
          <a:p>
            <a:r>
              <a:rPr lang="it-IT" dirty="0" err="1"/>
              <a:t>Each</a:t>
            </a:r>
            <a:r>
              <a:rPr lang="it-IT" dirty="0"/>
              <a:t> </a:t>
            </a:r>
            <a:r>
              <a:rPr lang="it-IT" dirty="0" err="1"/>
              <a:t>blok</a:t>
            </a:r>
            <a:r>
              <a:rPr lang="it-IT" dirty="0"/>
              <a:t> </a:t>
            </a:r>
            <a:r>
              <a:rPr lang="it-IT" dirty="0" err="1"/>
              <a:t>is</a:t>
            </a:r>
            <a:r>
              <a:rPr lang="it-IT" dirty="0"/>
              <a:t> </a:t>
            </a:r>
            <a:r>
              <a:rPr lang="it-IT" dirty="0" err="1"/>
              <a:t>identify</a:t>
            </a:r>
            <a:r>
              <a:rPr lang="it-IT" dirty="0"/>
              <a:t> </a:t>
            </a:r>
            <a:r>
              <a:rPr lang="it-IT" dirty="0" err="1"/>
              <a:t>as</a:t>
            </a:r>
            <a:r>
              <a:rPr lang="it-IT" dirty="0"/>
              <a:t> a </a:t>
            </a:r>
            <a:r>
              <a:rPr lang="it-IT" dirty="0" err="1"/>
              <a:t>sequence</a:t>
            </a:r>
            <a:r>
              <a:rPr lang="it-IT" dirty="0"/>
              <a:t> </a:t>
            </a:r>
            <a:r>
              <a:rPr lang="it-IT" dirty="0" err="1"/>
              <a:t>number</a:t>
            </a:r>
            <a:r>
              <a:rPr lang="it-IT" dirty="0"/>
              <a:t>, </a:t>
            </a:r>
            <a:r>
              <a:rPr lang="it-IT" dirty="0" err="1"/>
              <a:t>then</a:t>
            </a:r>
            <a:r>
              <a:rPr lang="it-IT" dirty="0"/>
              <a:t> the first </a:t>
            </a:r>
            <a:r>
              <a:rPr lang="it-IT" dirty="0" err="1"/>
              <a:t>is</a:t>
            </a:r>
            <a:r>
              <a:rPr lang="it-IT" dirty="0"/>
              <a:t> </a:t>
            </a:r>
            <a:r>
              <a:rPr lang="it-IT" dirty="0" err="1"/>
              <a:t>combined</a:t>
            </a:r>
            <a:r>
              <a:rPr lang="it-IT" dirty="0"/>
              <a:t> with IV and </a:t>
            </a:r>
            <a:r>
              <a:rPr lang="it-IT" dirty="0" err="1"/>
              <a:t>enrypted</a:t>
            </a:r>
            <a:r>
              <a:rPr lang="it-IT" dirty="0"/>
              <a:t> with a </a:t>
            </a:r>
            <a:r>
              <a:rPr lang="it-IT" dirty="0" err="1"/>
              <a:t>blok</a:t>
            </a:r>
            <a:r>
              <a:rPr lang="it-IT" dirty="0"/>
              <a:t> </a:t>
            </a:r>
            <a:r>
              <a:rPr lang="it-IT" dirty="0" err="1"/>
              <a:t>cipher</a:t>
            </a:r>
            <a:r>
              <a:rPr lang="it-IT" dirty="0"/>
              <a:t> E </a:t>
            </a:r>
            <a:r>
              <a:rPr lang="it-IT" dirty="0" err="1"/>
              <a:t>usually</a:t>
            </a:r>
            <a:r>
              <a:rPr lang="it-IT" dirty="0"/>
              <a:t> </a:t>
            </a:r>
            <a:r>
              <a:rPr lang="it-IT" dirty="0" err="1"/>
              <a:t>Aes</a:t>
            </a:r>
            <a:r>
              <a:rPr lang="it-IT" dirty="0"/>
              <a:t>. </a:t>
            </a:r>
            <a:r>
              <a:rPr lang="it-IT" dirty="0" err="1"/>
              <a:t>Result</a:t>
            </a:r>
            <a:r>
              <a:rPr lang="it-IT" dirty="0"/>
              <a:t> </a:t>
            </a:r>
            <a:r>
              <a:rPr lang="it-IT" dirty="0" err="1"/>
              <a:t>is</a:t>
            </a:r>
            <a:r>
              <a:rPr lang="it-IT" dirty="0"/>
              <a:t> </a:t>
            </a:r>
            <a:r>
              <a:rPr lang="it-IT" dirty="0" err="1"/>
              <a:t>xored</a:t>
            </a:r>
            <a:r>
              <a:rPr lang="it-IT" dirty="0"/>
              <a:t> with  </a:t>
            </a:r>
            <a:r>
              <a:rPr lang="it-IT" dirty="0" err="1"/>
              <a:t>plaintext</a:t>
            </a:r>
            <a:r>
              <a:rPr lang="it-IT" dirty="0"/>
              <a:t> to </a:t>
            </a:r>
            <a:r>
              <a:rPr lang="it-IT" dirty="0" err="1"/>
              <a:t>produe</a:t>
            </a:r>
            <a:r>
              <a:rPr lang="it-IT" dirty="0"/>
              <a:t> </a:t>
            </a:r>
            <a:r>
              <a:rPr lang="it-IT" dirty="0" err="1"/>
              <a:t>ciphertext</a:t>
            </a:r>
            <a:endParaRPr lang="it-IT" dirty="0"/>
          </a:p>
          <a:p>
            <a:endParaRPr lang="it-IT" dirty="0"/>
          </a:p>
          <a:p>
            <a:pPr marL="0" indent="0">
              <a:buNone/>
            </a:pPr>
            <a:endParaRPr lang="it-IT" dirty="0"/>
          </a:p>
        </p:txBody>
      </p:sp>
      <p:pic>
        <p:nvPicPr>
          <p:cNvPr id="10" name="Segnaposto contenuto 9">
            <a:extLst>
              <a:ext uri="{FF2B5EF4-FFF2-40B4-BE49-F238E27FC236}">
                <a16:creationId xmlns:a16="http://schemas.microsoft.com/office/drawing/2014/main" id="{206B34E0-8D59-44DE-9882-3550A08FC372}"/>
              </a:ext>
            </a:extLst>
          </p:cNvPr>
          <p:cNvPicPr>
            <a:picLocks noGrp="1" noChangeAspect="1"/>
          </p:cNvPicPr>
          <p:nvPr>
            <p:ph sz="half" idx="1"/>
          </p:nvPr>
        </p:nvPicPr>
        <p:blipFill>
          <a:blip r:embed="rId2"/>
          <a:stretch>
            <a:fillRect/>
          </a:stretch>
        </p:blipFill>
        <p:spPr>
          <a:xfrm>
            <a:off x="6300439" y="0"/>
            <a:ext cx="5891561" cy="6858000"/>
          </a:xfrm>
          <a:prstGeom prst="rect">
            <a:avLst/>
          </a:prstGeom>
        </p:spPr>
      </p:pic>
    </p:spTree>
    <p:extLst>
      <p:ext uri="{BB962C8B-B14F-4D97-AF65-F5344CB8AC3E}">
        <p14:creationId xmlns:p14="http://schemas.microsoft.com/office/powerpoint/2010/main" val="127590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986805F-F0CD-4B82-9740-C9B658BA48C8}"/>
              </a:ext>
            </a:extLst>
          </p:cNvPr>
          <p:cNvSpPr>
            <a:spLocks noGrp="1"/>
          </p:cNvSpPr>
          <p:nvPr>
            <p:ph sz="half" idx="1"/>
          </p:nvPr>
        </p:nvSpPr>
        <p:spPr>
          <a:xfrm>
            <a:off x="2801085" y="613317"/>
            <a:ext cx="4313864" cy="7015173"/>
          </a:xfrm>
        </p:spPr>
        <p:txBody>
          <a:bodyPr/>
          <a:lstStyle/>
          <a:p>
            <a:r>
              <a:rPr lang="en-US" dirty="0">
                <a:solidFill>
                  <a:schemeClr val="accent2">
                    <a:lumMod val="75000"/>
                  </a:schemeClr>
                </a:solidFill>
              </a:rPr>
              <a:t>PSEUDO-CODE ENRYPTION→</a:t>
            </a:r>
          </a:p>
          <a:p>
            <a:endParaRPr lang="en-US" dirty="0"/>
          </a:p>
          <a:p>
            <a:pPr marL="0" indent="0">
              <a:buNone/>
            </a:pPr>
            <a:endParaRPr lang="en-US" dirty="0"/>
          </a:p>
          <a:p>
            <a:r>
              <a:rPr lang="en-US" dirty="0"/>
              <a:t>Its security relies on the fact that the underlying block cipher cannot be distinguished from a random permutation, an assumption which is common in cryptographic designs and which appears to be valid for the AES.</a:t>
            </a:r>
          </a:p>
          <a:p>
            <a:pPr marL="0" indent="0">
              <a:buNone/>
            </a:pPr>
            <a:endParaRPr lang="en-US" dirty="0"/>
          </a:p>
          <a:p>
            <a:r>
              <a:rPr lang="en-US" dirty="0"/>
              <a:t> </a:t>
            </a:r>
            <a:r>
              <a:rPr lang="en-US" dirty="0">
                <a:solidFill>
                  <a:schemeClr val="accent2">
                    <a:lumMod val="75000"/>
                  </a:schemeClr>
                </a:solidFill>
              </a:rPr>
              <a:t>PSEUDO-CODE GHASH ROUTINE→</a:t>
            </a:r>
          </a:p>
          <a:p>
            <a:endParaRPr lang="it-IT" dirty="0"/>
          </a:p>
        </p:txBody>
      </p:sp>
      <p:pic>
        <p:nvPicPr>
          <p:cNvPr id="5" name="Segnaposto contenuto 4">
            <a:extLst>
              <a:ext uri="{FF2B5EF4-FFF2-40B4-BE49-F238E27FC236}">
                <a16:creationId xmlns:a16="http://schemas.microsoft.com/office/drawing/2014/main" id="{CE476236-9EC7-42A1-BCF1-47C16C3F6618}"/>
              </a:ext>
            </a:extLst>
          </p:cNvPr>
          <p:cNvPicPr>
            <a:picLocks noGrp="1" noChangeAspect="1"/>
          </p:cNvPicPr>
          <p:nvPr>
            <p:ph sz="half" idx="2"/>
          </p:nvPr>
        </p:nvPicPr>
        <p:blipFill>
          <a:blip r:embed="rId2"/>
          <a:stretch>
            <a:fillRect/>
          </a:stretch>
        </p:blipFill>
        <p:spPr>
          <a:xfrm>
            <a:off x="7401675" y="501804"/>
            <a:ext cx="4790324" cy="3429000"/>
          </a:xfrm>
          <a:prstGeom prst="rect">
            <a:avLst/>
          </a:prstGeom>
        </p:spPr>
      </p:pic>
      <p:pic>
        <p:nvPicPr>
          <p:cNvPr id="6" name="Immagine 5">
            <a:extLst>
              <a:ext uri="{FF2B5EF4-FFF2-40B4-BE49-F238E27FC236}">
                <a16:creationId xmlns:a16="http://schemas.microsoft.com/office/drawing/2014/main" id="{E6935AB9-D725-4D18-97FE-0CD46C7B0BE5}"/>
              </a:ext>
            </a:extLst>
          </p:cNvPr>
          <p:cNvPicPr>
            <a:picLocks noChangeAspect="1"/>
          </p:cNvPicPr>
          <p:nvPr/>
        </p:nvPicPr>
        <p:blipFill>
          <a:blip r:embed="rId3"/>
          <a:stretch>
            <a:fillRect/>
          </a:stretch>
        </p:blipFill>
        <p:spPr>
          <a:xfrm>
            <a:off x="7401675" y="4047893"/>
            <a:ext cx="4790325" cy="2810107"/>
          </a:xfrm>
          <a:prstGeom prst="rect">
            <a:avLst/>
          </a:prstGeom>
        </p:spPr>
      </p:pic>
    </p:spTree>
    <p:extLst>
      <p:ext uri="{BB962C8B-B14F-4D97-AF65-F5344CB8AC3E}">
        <p14:creationId xmlns:p14="http://schemas.microsoft.com/office/powerpoint/2010/main" val="3896238864"/>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293</TotalTime>
  <Words>381</Words>
  <Application>Microsoft Office PowerPoint</Application>
  <PresentationFormat>Widescreen</PresentationFormat>
  <Paragraphs>40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Century Gothic</vt:lpstr>
      <vt:lpstr>Wingdings 3</vt:lpstr>
      <vt:lpstr>Filo</vt:lpstr>
      <vt:lpstr>Galois Counter Mode(GCM) </vt:lpstr>
      <vt:lpstr>Implementation</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Galois/Counter Mode</dc:title>
  <dc:creator>andrea lombardo</dc:creator>
  <cp:lastModifiedBy>andrea lombardo</cp:lastModifiedBy>
  <cp:revision>16</cp:revision>
  <dcterms:created xsi:type="dcterms:W3CDTF">2019-11-17T20:15:50Z</dcterms:created>
  <dcterms:modified xsi:type="dcterms:W3CDTF">2019-11-18T01:13:33Z</dcterms:modified>
</cp:coreProperties>
</file>