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1" r:id="rId6"/>
    <p:sldId id="262" r:id="rId7"/>
    <p:sldId id="263" r:id="rId8"/>
    <p:sldId id="265" r:id="rId9"/>
    <p:sldId id="264" r:id="rId10"/>
    <p:sldId id="266" r:id="rId11"/>
    <p:sldId id="267" r:id="rId12"/>
    <p:sldId id="272" r:id="rId13"/>
    <p:sldId id="273"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82CE8-60E0-4C98-9F2E-940858D4D825}" v="114" dt="2020-01-12T11:02:58.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6" autoAdjust="0"/>
    <p:restoredTop sz="94624" autoAdjust="0"/>
  </p:normalViewPr>
  <p:slideViewPr>
    <p:cSldViewPr snapToGrid="0">
      <p:cViewPr varScale="1">
        <p:scale>
          <a:sx n="109" d="100"/>
          <a:sy n="109" d="100"/>
        </p:scale>
        <p:origin x="108" y="10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6582CE8-60E0-4C98-9F2E-940858D4D825}"/>
    <pc:docChg chg="modSld">
      <pc:chgData name="" userId="" providerId="" clId="Web-{06582CE8-60E0-4C98-9F2E-940858D4D825}" dt="2020-01-12T11:02:55.875" v="112" actId="20577"/>
      <pc:docMkLst>
        <pc:docMk/>
      </pc:docMkLst>
      <pc:sldChg chg="modSp">
        <pc:chgData name="" userId="" providerId="" clId="Web-{06582CE8-60E0-4C98-9F2E-940858D4D825}" dt="2020-01-12T11:02:48" v="102" actId="20577"/>
        <pc:sldMkLst>
          <pc:docMk/>
          <pc:sldMk cId="286945072" sldId="260"/>
        </pc:sldMkLst>
        <pc:spChg chg="mod">
          <ac:chgData name="" userId="" providerId="" clId="Web-{06582CE8-60E0-4C98-9F2E-940858D4D825}" dt="2020-01-12T11:02:48" v="102" actId="20577"/>
          <ac:spMkLst>
            <pc:docMk/>
            <pc:sldMk cId="286945072" sldId="260"/>
            <ac:spMk id="3" creationId="{76B0E799-98DF-45A0-9CD7-BAFB36FBFDD6}"/>
          </ac:spMkLst>
        </pc:spChg>
      </pc:sldChg>
      <pc:sldChg chg="modSp">
        <pc:chgData name="" userId="" providerId="" clId="Web-{06582CE8-60E0-4C98-9F2E-940858D4D825}" dt="2020-01-12T11:02:54.219" v="110" actId="20577"/>
        <pc:sldMkLst>
          <pc:docMk/>
          <pc:sldMk cId="1011365270" sldId="261"/>
        </pc:sldMkLst>
        <pc:spChg chg="mod">
          <ac:chgData name="" userId="" providerId="" clId="Web-{06582CE8-60E0-4C98-9F2E-940858D4D825}" dt="2020-01-12T11:02:54.219" v="110" actId="20577"/>
          <ac:spMkLst>
            <pc:docMk/>
            <pc:sldMk cId="1011365270" sldId="261"/>
            <ac:spMk id="3" creationId="{181A5B94-BF10-4D15-82B5-EFA8284FA7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59F16-E075-46EA-9430-278A6D2F0D2B}" type="datetimeFigureOut">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2694C-1476-4F95-A349-0A4850673954}" type="slidenum">
              <a:rPr lang="en-US" smtClean="0"/>
              <a:t>‹#›</a:t>
            </a:fld>
            <a:endParaRPr lang="en-US"/>
          </a:p>
        </p:txBody>
      </p:sp>
    </p:spTree>
    <p:extLst>
      <p:ext uri="{BB962C8B-B14F-4D97-AF65-F5344CB8AC3E}">
        <p14:creationId xmlns:p14="http://schemas.microsoft.com/office/powerpoint/2010/main" val="46845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the general benefits of using a CMS: No need to reinvent common user-facing features like content/user/media management and else, a framework contains developer features and gives you guidelines how to write your code, a community focused on the same thing you do can help and support you a lot.</a:t>
            </a:r>
          </a:p>
        </p:txBody>
      </p:sp>
      <p:sp>
        <p:nvSpPr>
          <p:cNvPr id="4" name="Slide Number Placeholder 3"/>
          <p:cNvSpPr>
            <a:spLocks noGrp="1"/>
          </p:cNvSpPr>
          <p:nvPr>
            <p:ph type="sldNum" sz="quarter" idx="5"/>
          </p:nvPr>
        </p:nvSpPr>
        <p:spPr/>
        <p:txBody>
          <a:bodyPr/>
          <a:lstStyle/>
          <a:p>
            <a:fld id="{F5D2694C-1476-4F95-A349-0A4850673954}" type="slidenum">
              <a:rPr lang="en-US" smtClean="0"/>
              <a:t>2</a:t>
            </a:fld>
            <a:endParaRPr lang="en-US" dirty="0"/>
          </a:p>
        </p:txBody>
      </p:sp>
    </p:spTree>
    <p:extLst>
      <p:ext uri="{BB962C8B-B14F-4D97-AF65-F5344CB8AC3E}">
        <p14:creationId xmlns:p14="http://schemas.microsoft.com/office/powerpoint/2010/main" val="233775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See the “</a:t>
            </a:r>
            <a:r>
              <a:rPr lang="en-US" noProof="0"/>
              <a:t>Demo outline” </a:t>
            </a:r>
            <a:r>
              <a:rPr lang="en-US" noProof="0" dirty="0"/>
              <a:t>document for tips on conducting the demo.</a:t>
            </a:r>
          </a:p>
        </p:txBody>
      </p:sp>
      <p:sp>
        <p:nvSpPr>
          <p:cNvPr id="4" name="Slide Number Placeholder 3"/>
          <p:cNvSpPr>
            <a:spLocks noGrp="1"/>
          </p:cNvSpPr>
          <p:nvPr>
            <p:ph type="sldNum" sz="quarter" idx="5"/>
          </p:nvPr>
        </p:nvSpPr>
        <p:spPr/>
        <p:txBody>
          <a:bodyPr/>
          <a:lstStyle/>
          <a:p>
            <a:fld id="{F5D2694C-1476-4F95-A349-0A4850673954}" type="slidenum">
              <a:rPr lang="en-US" smtClean="0"/>
              <a:t>11</a:t>
            </a:fld>
            <a:endParaRPr lang="en-US"/>
          </a:p>
        </p:txBody>
      </p:sp>
    </p:spTree>
    <p:extLst>
      <p:ext uri="{BB962C8B-B14F-4D97-AF65-F5344CB8AC3E}">
        <p14:creationId xmlns:p14="http://schemas.microsoft.com/office/powerpoint/2010/main" val="309226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the various options and how do they compare.</a:t>
            </a:r>
          </a:p>
        </p:txBody>
      </p:sp>
      <p:sp>
        <p:nvSpPr>
          <p:cNvPr id="4" name="Slide Number Placeholder 3"/>
          <p:cNvSpPr>
            <a:spLocks noGrp="1"/>
          </p:cNvSpPr>
          <p:nvPr>
            <p:ph type="sldNum" sz="quarter" idx="5"/>
          </p:nvPr>
        </p:nvSpPr>
        <p:spPr/>
        <p:txBody>
          <a:bodyPr/>
          <a:lstStyle/>
          <a:p>
            <a:fld id="{F5D2694C-1476-4F95-A349-0A4850673954}" type="slidenum">
              <a:rPr lang="en-US" smtClean="0"/>
              <a:t>12</a:t>
            </a:fld>
            <a:endParaRPr lang="en-US"/>
          </a:p>
        </p:txBody>
      </p:sp>
    </p:spTree>
    <p:extLst>
      <p:ext uri="{BB962C8B-B14F-4D97-AF65-F5344CB8AC3E}">
        <p14:creationId xmlns:p14="http://schemas.microsoft.com/office/powerpoint/2010/main" val="25049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is on each of these: The official website with links to everywhere, Orchard Dojo containing further resources like the Dojo Course tutorial series and the “This week in Orchard” blog posts (which are also sent out in newsletter form), and the Training Demo module that guides you with code to become and Orchard developer.</a:t>
            </a:r>
          </a:p>
        </p:txBody>
      </p:sp>
      <p:sp>
        <p:nvSpPr>
          <p:cNvPr id="4" name="Slide Number Placeholder 3"/>
          <p:cNvSpPr>
            <a:spLocks noGrp="1"/>
          </p:cNvSpPr>
          <p:nvPr>
            <p:ph type="sldNum" sz="quarter" idx="5"/>
          </p:nvPr>
        </p:nvSpPr>
        <p:spPr/>
        <p:txBody>
          <a:bodyPr/>
          <a:lstStyle/>
          <a:p>
            <a:fld id="{F5D2694C-1476-4F95-A349-0A4850673954}" type="slidenum">
              <a:rPr lang="en-US" smtClean="0"/>
              <a:t>13</a:t>
            </a:fld>
            <a:endParaRPr lang="en-US"/>
          </a:p>
        </p:txBody>
      </p:sp>
    </p:spTree>
    <p:extLst>
      <p:ext uri="{BB962C8B-B14F-4D97-AF65-F5344CB8AC3E}">
        <p14:creationId xmlns:p14="http://schemas.microsoft.com/office/powerpoint/2010/main" val="3362870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the audience for their attention and have some links and your </a:t>
            </a:r>
            <a:r>
              <a:rPr lang="en-US"/>
              <a:t>e-mail address </a:t>
            </a:r>
            <a:r>
              <a:rPr lang="en-US" dirty="0"/>
              <a:t>here where they can reach you.</a:t>
            </a:r>
          </a:p>
        </p:txBody>
      </p:sp>
      <p:sp>
        <p:nvSpPr>
          <p:cNvPr id="4" name="Slide Number Placeholder 3"/>
          <p:cNvSpPr>
            <a:spLocks noGrp="1"/>
          </p:cNvSpPr>
          <p:nvPr>
            <p:ph type="sldNum" sz="quarter" idx="5"/>
          </p:nvPr>
        </p:nvSpPr>
        <p:spPr/>
        <p:txBody>
          <a:bodyPr/>
          <a:lstStyle/>
          <a:p>
            <a:fld id="{F5D2694C-1476-4F95-A349-0A4850673954}" type="slidenum">
              <a:rPr lang="en-US" smtClean="0"/>
              <a:t>14</a:t>
            </a:fld>
            <a:endParaRPr lang="en-US"/>
          </a:p>
        </p:txBody>
      </p:sp>
    </p:spTree>
    <p:extLst>
      <p:ext uri="{BB962C8B-B14F-4D97-AF65-F5344CB8AC3E}">
        <p14:creationId xmlns:p14="http://schemas.microsoft.com/office/powerpoint/2010/main" val="1517583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each of these mean. I.e. what’s open-source and why is it good, what does modular and multi-tenancy mean…</a:t>
            </a:r>
          </a:p>
        </p:txBody>
      </p:sp>
      <p:sp>
        <p:nvSpPr>
          <p:cNvPr id="4" name="Slide Number Placeholder 3"/>
          <p:cNvSpPr>
            <a:spLocks noGrp="1"/>
          </p:cNvSpPr>
          <p:nvPr>
            <p:ph type="sldNum" sz="quarter" idx="5"/>
          </p:nvPr>
        </p:nvSpPr>
        <p:spPr/>
        <p:txBody>
          <a:bodyPr/>
          <a:lstStyle/>
          <a:p>
            <a:fld id="{F5D2694C-1476-4F95-A349-0A4850673954}" type="slidenum">
              <a:rPr lang="en-US" smtClean="0"/>
              <a:t>3</a:t>
            </a:fld>
            <a:endParaRPr lang="en-US" dirty="0"/>
          </a:p>
        </p:txBody>
      </p:sp>
    </p:spTree>
    <p:extLst>
      <p:ext uri="{BB962C8B-B14F-4D97-AF65-F5344CB8AC3E}">
        <p14:creationId xmlns:p14="http://schemas.microsoft.com/office/powerpoint/2010/main" val="1174565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 quick overview of the project.</a:t>
            </a:r>
          </a:p>
        </p:txBody>
      </p:sp>
      <p:sp>
        <p:nvSpPr>
          <p:cNvPr id="4" name="Slide Number Placeholder 3"/>
          <p:cNvSpPr>
            <a:spLocks noGrp="1"/>
          </p:cNvSpPr>
          <p:nvPr>
            <p:ph type="sldNum" sz="quarter" idx="5"/>
          </p:nvPr>
        </p:nvSpPr>
        <p:spPr/>
        <p:txBody>
          <a:bodyPr/>
          <a:lstStyle/>
          <a:p>
            <a:fld id="{F5D2694C-1476-4F95-A349-0A4850673954}" type="slidenum">
              <a:rPr lang="en-US" smtClean="0"/>
              <a:t>4</a:t>
            </a:fld>
            <a:endParaRPr lang="en-US"/>
          </a:p>
        </p:txBody>
      </p:sp>
    </p:spTree>
    <p:extLst>
      <p:ext uri="{BB962C8B-B14F-4D97-AF65-F5344CB8AC3E}">
        <p14:creationId xmlns:p14="http://schemas.microsoft.com/office/powerpoint/2010/main" val="309204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Mention that Orchard 1 exists as well and is still supported. Explain the differences to Core and that a lot of apps still use it.</a:t>
            </a:r>
          </a:p>
        </p:txBody>
      </p:sp>
      <p:sp>
        <p:nvSpPr>
          <p:cNvPr id="4" name="Slide Number Placeholder 3"/>
          <p:cNvSpPr>
            <a:spLocks noGrp="1"/>
          </p:cNvSpPr>
          <p:nvPr>
            <p:ph type="sldNum" sz="quarter" idx="5"/>
          </p:nvPr>
        </p:nvSpPr>
        <p:spPr/>
        <p:txBody>
          <a:bodyPr/>
          <a:lstStyle/>
          <a:p>
            <a:fld id="{F5D2694C-1476-4F95-A349-0A4850673954}" type="slidenum">
              <a:rPr lang="en-US" smtClean="0"/>
              <a:t>5</a:t>
            </a:fld>
            <a:endParaRPr lang="en-US"/>
          </a:p>
        </p:txBody>
      </p:sp>
    </p:spTree>
    <p:extLst>
      <p:ext uri="{BB962C8B-B14F-4D97-AF65-F5344CB8AC3E}">
        <p14:creationId xmlns:p14="http://schemas.microsoft.com/office/powerpoint/2010/main" val="1110909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an overview of how Orchard progressed. You can add your personal milestones as well (like when did you start with Orchard). Explain why it took </a:t>
            </a:r>
            <a:r>
              <a:rPr lang="hu-HU" noProof="0"/>
              <a:t>almost 6</a:t>
            </a:r>
            <a:r>
              <a:rPr lang="en-US" noProof="0"/>
              <a:t> </a:t>
            </a:r>
            <a:r>
              <a:rPr lang="en-US" noProof="0" dirty="0"/>
              <a:t>years for Core to reach 1.0 (including how .NET Core changed all the time).</a:t>
            </a:r>
          </a:p>
        </p:txBody>
      </p:sp>
      <p:sp>
        <p:nvSpPr>
          <p:cNvPr id="4" name="Slide Number Placeholder 3"/>
          <p:cNvSpPr>
            <a:spLocks noGrp="1"/>
          </p:cNvSpPr>
          <p:nvPr>
            <p:ph type="sldNum" sz="quarter" idx="5"/>
          </p:nvPr>
        </p:nvSpPr>
        <p:spPr/>
        <p:txBody>
          <a:bodyPr/>
          <a:lstStyle/>
          <a:p>
            <a:fld id="{F5D2694C-1476-4F95-A349-0A4850673954}" type="slidenum">
              <a:rPr lang="en-US" smtClean="0"/>
              <a:t>6</a:t>
            </a:fld>
            <a:endParaRPr lang="en-US"/>
          </a:p>
        </p:txBody>
      </p:sp>
    </p:spTree>
    <p:extLst>
      <p:ext uri="{BB962C8B-B14F-4D97-AF65-F5344CB8AC3E}">
        <p14:creationId xmlns:p14="http://schemas.microsoft.com/office/powerpoint/2010/main" val="449328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for introducing yourself and how you relate to Orchard, and to establish your credibility (i.e. why is it that you talk about Orchard?). Add your profile picture or company logo to the right.</a:t>
            </a:r>
          </a:p>
        </p:txBody>
      </p:sp>
      <p:sp>
        <p:nvSpPr>
          <p:cNvPr id="4" name="Slide Number Placeholder 3"/>
          <p:cNvSpPr>
            <a:spLocks noGrp="1"/>
          </p:cNvSpPr>
          <p:nvPr>
            <p:ph type="sldNum" sz="quarter" idx="5"/>
          </p:nvPr>
        </p:nvSpPr>
        <p:spPr/>
        <p:txBody>
          <a:bodyPr/>
          <a:lstStyle/>
          <a:p>
            <a:fld id="{F5D2694C-1476-4F95-A349-0A4850673954}" type="slidenum">
              <a:rPr lang="en-US" smtClean="0"/>
              <a:t>7</a:t>
            </a:fld>
            <a:endParaRPr lang="en-US"/>
          </a:p>
        </p:txBody>
      </p:sp>
    </p:spTree>
    <p:extLst>
      <p:ext uri="{BB962C8B-B14F-4D97-AF65-F5344CB8AC3E}">
        <p14:creationId xmlns:p14="http://schemas.microsoft.com/office/powerpoint/2010/main" val="224026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Orchard is ASP.NET Core MVC + all the goodies (and what you know about ASP.NET Core all still applies), explain how Orchard has a lot of features but all are also extensible and flexible, explain how you can improve a lot as a developer by getting involved with a quality open-source project like Orchard.</a:t>
            </a:r>
          </a:p>
        </p:txBody>
      </p:sp>
      <p:sp>
        <p:nvSpPr>
          <p:cNvPr id="4" name="Slide Number Placeholder 3"/>
          <p:cNvSpPr>
            <a:spLocks noGrp="1"/>
          </p:cNvSpPr>
          <p:nvPr>
            <p:ph type="sldNum" sz="quarter" idx="5"/>
          </p:nvPr>
        </p:nvSpPr>
        <p:spPr/>
        <p:txBody>
          <a:bodyPr/>
          <a:lstStyle/>
          <a:p>
            <a:fld id="{F5D2694C-1476-4F95-A349-0A4850673954}" type="slidenum">
              <a:rPr lang="en-US" smtClean="0"/>
              <a:t>8</a:t>
            </a:fld>
            <a:endParaRPr lang="en-US"/>
          </a:p>
        </p:txBody>
      </p:sp>
    </p:spTree>
    <p:extLst>
      <p:ext uri="{BB962C8B-B14F-4D97-AF65-F5344CB8AC3E}">
        <p14:creationId xmlns:p14="http://schemas.microsoft.com/office/powerpoint/2010/main" val="40697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community. Add your own personal stories.</a:t>
            </a:r>
          </a:p>
        </p:txBody>
      </p:sp>
      <p:sp>
        <p:nvSpPr>
          <p:cNvPr id="4" name="Slide Number Placeholder 3"/>
          <p:cNvSpPr>
            <a:spLocks noGrp="1"/>
          </p:cNvSpPr>
          <p:nvPr>
            <p:ph type="sldNum" sz="quarter" idx="5"/>
          </p:nvPr>
        </p:nvSpPr>
        <p:spPr/>
        <p:txBody>
          <a:bodyPr/>
          <a:lstStyle/>
          <a:p>
            <a:fld id="{F5D2694C-1476-4F95-A349-0A4850673954}" type="slidenum">
              <a:rPr lang="en-US" smtClean="0"/>
              <a:t>9</a:t>
            </a:fld>
            <a:endParaRPr lang="en-US"/>
          </a:p>
        </p:txBody>
      </p:sp>
    </p:spTree>
    <p:extLst>
      <p:ext uri="{BB962C8B-B14F-4D97-AF65-F5344CB8AC3E}">
        <p14:creationId xmlns:p14="http://schemas.microsoft.com/office/powerpoint/2010/main" val="3128079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These are Orchard 1 and Core sites too, so make this clear. Have these open before the presentation so you just need to show them in the browser (you can bookmark them to a bookmark folder so you can easily open them at once).</a:t>
            </a:r>
          </a:p>
        </p:txBody>
      </p:sp>
      <p:sp>
        <p:nvSpPr>
          <p:cNvPr id="4" name="Slide Number Placeholder 3"/>
          <p:cNvSpPr>
            <a:spLocks noGrp="1"/>
          </p:cNvSpPr>
          <p:nvPr>
            <p:ph type="sldNum" sz="quarter" idx="5"/>
          </p:nvPr>
        </p:nvSpPr>
        <p:spPr/>
        <p:txBody>
          <a:bodyPr/>
          <a:lstStyle/>
          <a:p>
            <a:fld id="{F5D2694C-1476-4F95-A349-0A4850673954}" type="slidenum">
              <a:rPr lang="en-US" smtClean="0"/>
              <a:t>10</a:t>
            </a:fld>
            <a:endParaRPr lang="en-US"/>
          </a:p>
        </p:txBody>
      </p:sp>
    </p:spTree>
    <p:extLst>
      <p:ext uri="{BB962C8B-B14F-4D97-AF65-F5344CB8AC3E}">
        <p14:creationId xmlns:p14="http://schemas.microsoft.com/office/powerpoint/2010/main" val="395535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8CA1-0882-4F3B-96F3-73CDD11D3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648CAE-7829-41F7-9D9E-87A8349AC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97C146-B5FB-4C59-84FB-1F43EE1688E2}"/>
              </a:ext>
            </a:extLst>
          </p:cNvPr>
          <p:cNvSpPr>
            <a:spLocks noGrp="1"/>
          </p:cNvSpPr>
          <p:nvPr>
            <p:ph type="dt" sz="half" idx="10"/>
          </p:nvPr>
        </p:nvSpPr>
        <p:spPr/>
        <p:txBody>
          <a:bodyPr/>
          <a:lstStyle/>
          <a:p>
            <a:fld id="{20A66C5D-9C61-42DD-99EE-FB9C623F065C}" type="datetimeFigureOut">
              <a:rPr lang="en-US" smtClean="0"/>
              <a:t>5/16/2023</a:t>
            </a:fld>
            <a:endParaRPr lang="en-US"/>
          </a:p>
        </p:txBody>
      </p:sp>
      <p:sp>
        <p:nvSpPr>
          <p:cNvPr id="5" name="Footer Placeholder 4">
            <a:extLst>
              <a:ext uri="{FF2B5EF4-FFF2-40B4-BE49-F238E27FC236}">
                <a16:creationId xmlns:a16="http://schemas.microsoft.com/office/drawing/2014/main" id="{C473C9CD-E0EC-45A6-832B-A456D52D6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8FC66-F586-4E5C-9773-BF079B1ADA9C}"/>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6121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CC4F-C76C-4C7B-A335-EBE2B8D5E3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180AC1-C23F-46B7-889A-BAD8427FE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FBE00-3BDF-41D4-8054-81CA5A98F691}"/>
              </a:ext>
            </a:extLst>
          </p:cNvPr>
          <p:cNvSpPr>
            <a:spLocks noGrp="1"/>
          </p:cNvSpPr>
          <p:nvPr>
            <p:ph type="dt" sz="half" idx="10"/>
          </p:nvPr>
        </p:nvSpPr>
        <p:spPr/>
        <p:txBody>
          <a:bodyPr/>
          <a:lstStyle/>
          <a:p>
            <a:fld id="{20A66C5D-9C61-42DD-99EE-FB9C623F065C}" type="datetimeFigureOut">
              <a:rPr lang="en-US" smtClean="0"/>
              <a:t>5/16/2023</a:t>
            </a:fld>
            <a:endParaRPr lang="en-US"/>
          </a:p>
        </p:txBody>
      </p:sp>
      <p:sp>
        <p:nvSpPr>
          <p:cNvPr id="5" name="Footer Placeholder 4">
            <a:extLst>
              <a:ext uri="{FF2B5EF4-FFF2-40B4-BE49-F238E27FC236}">
                <a16:creationId xmlns:a16="http://schemas.microsoft.com/office/drawing/2014/main" id="{8DB67109-6BB9-447C-A124-C2A9B2984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36609-CA7B-458D-B91E-EEC3F07E83D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7866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EDE43-48AE-470B-8037-FFD6157B4E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A6D3B4-0D51-43F4-8359-B7E3E7D7C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410B0-2173-4BB8-8068-B366E9EEB1EC}"/>
              </a:ext>
            </a:extLst>
          </p:cNvPr>
          <p:cNvSpPr>
            <a:spLocks noGrp="1"/>
          </p:cNvSpPr>
          <p:nvPr>
            <p:ph type="dt" sz="half" idx="10"/>
          </p:nvPr>
        </p:nvSpPr>
        <p:spPr/>
        <p:txBody>
          <a:bodyPr/>
          <a:lstStyle/>
          <a:p>
            <a:fld id="{20A66C5D-9C61-42DD-99EE-FB9C623F065C}" type="datetimeFigureOut">
              <a:rPr lang="en-US" smtClean="0"/>
              <a:t>5/16/2023</a:t>
            </a:fld>
            <a:endParaRPr lang="en-US"/>
          </a:p>
        </p:txBody>
      </p:sp>
      <p:sp>
        <p:nvSpPr>
          <p:cNvPr id="5" name="Footer Placeholder 4">
            <a:extLst>
              <a:ext uri="{FF2B5EF4-FFF2-40B4-BE49-F238E27FC236}">
                <a16:creationId xmlns:a16="http://schemas.microsoft.com/office/drawing/2014/main" id="{9EE771DE-9738-4F5A-B287-C150D19D1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39D38-9833-4F5E-BDD7-B67594353047}"/>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04432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A397-AADA-4530-8A19-D9EDFFB451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D2AA-8BAB-4689-B562-956ED6783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5EECA-0B8F-461B-BEE7-49EB269F827E}"/>
              </a:ext>
            </a:extLst>
          </p:cNvPr>
          <p:cNvSpPr>
            <a:spLocks noGrp="1"/>
          </p:cNvSpPr>
          <p:nvPr>
            <p:ph type="dt" sz="half" idx="10"/>
          </p:nvPr>
        </p:nvSpPr>
        <p:spPr/>
        <p:txBody>
          <a:bodyPr/>
          <a:lstStyle/>
          <a:p>
            <a:fld id="{20A66C5D-9C61-42DD-99EE-FB9C623F065C}" type="datetimeFigureOut">
              <a:rPr lang="en-US" smtClean="0"/>
              <a:t>5/16/2023</a:t>
            </a:fld>
            <a:endParaRPr lang="en-US"/>
          </a:p>
        </p:txBody>
      </p:sp>
      <p:sp>
        <p:nvSpPr>
          <p:cNvPr id="5" name="Footer Placeholder 4">
            <a:extLst>
              <a:ext uri="{FF2B5EF4-FFF2-40B4-BE49-F238E27FC236}">
                <a16:creationId xmlns:a16="http://schemas.microsoft.com/office/drawing/2014/main" id="{25FECCB7-328B-421E-9944-22368D396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C20EF-1109-4EE1-8E9D-0E4F6E933303}"/>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3870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95C0-4FC1-4CED-A212-F0AD9C3C9D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7458CD-DF6B-48A5-ABCD-8798FF9AA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0EA4D6-9391-4FC2-A3BA-864C3D847D12}"/>
              </a:ext>
            </a:extLst>
          </p:cNvPr>
          <p:cNvSpPr>
            <a:spLocks noGrp="1"/>
          </p:cNvSpPr>
          <p:nvPr>
            <p:ph type="dt" sz="half" idx="10"/>
          </p:nvPr>
        </p:nvSpPr>
        <p:spPr/>
        <p:txBody>
          <a:bodyPr/>
          <a:lstStyle/>
          <a:p>
            <a:fld id="{20A66C5D-9C61-42DD-99EE-FB9C623F065C}" type="datetimeFigureOut">
              <a:rPr lang="en-US" smtClean="0"/>
              <a:t>5/16/2023</a:t>
            </a:fld>
            <a:endParaRPr lang="en-US"/>
          </a:p>
        </p:txBody>
      </p:sp>
      <p:sp>
        <p:nvSpPr>
          <p:cNvPr id="5" name="Footer Placeholder 4">
            <a:extLst>
              <a:ext uri="{FF2B5EF4-FFF2-40B4-BE49-F238E27FC236}">
                <a16:creationId xmlns:a16="http://schemas.microsoft.com/office/drawing/2014/main" id="{65E8D275-1586-4B9C-BA81-97F31B136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0BF2A-27A4-4673-974B-D09B68608E52}"/>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0301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C530-1D81-420A-88C8-66CAA60F5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35E96-6207-4DE1-AE2A-38D856CE1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5EC11-22FC-47BB-8E84-F1C12F0E0F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E44565-C2DE-47AE-BE2E-B1CFF6AFBA3B}"/>
              </a:ext>
            </a:extLst>
          </p:cNvPr>
          <p:cNvSpPr>
            <a:spLocks noGrp="1"/>
          </p:cNvSpPr>
          <p:nvPr>
            <p:ph type="dt" sz="half" idx="10"/>
          </p:nvPr>
        </p:nvSpPr>
        <p:spPr/>
        <p:txBody>
          <a:bodyPr/>
          <a:lstStyle/>
          <a:p>
            <a:fld id="{20A66C5D-9C61-42DD-99EE-FB9C623F065C}" type="datetimeFigureOut">
              <a:rPr lang="en-US" smtClean="0"/>
              <a:t>5/16/2023</a:t>
            </a:fld>
            <a:endParaRPr lang="en-US"/>
          </a:p>
        </p:txBody>
      </p:sp>
      <p:sp>
        <p:nvSpPr>
          <p:cNvPr id="6" name="Footer Placeholder 5">
            <a:extLst>
              <a:ext uri="{FF2B5EF4-FFF2-40B4-BE49-F238E27FC236}">
                <a16:creationId xmlns:a16="http://schemas.microsoft.com/office/drawing/2014/main" id="{6ABAEB04-F076-4574-94C1-A23BD2E6A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D4AAB-3BB9-4FC5-9ED2-8B09E8FB939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348522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7790-7A73-40DD-A689-E43FACC88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EA0B7-9468-4CCB-BF09-496E968ED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A7F40-0FDC-44E1-8D98-294F6D2300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30CCB0-C741-4935-B490-686B25A1D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FBFF4-1BBD-409D-97FF-B2EF284D2C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A74DE9-78BC-42A7-A7E2-CB061BC6E150}"/>
              </a:ext>
            </a:extLst>
          </p:cNvPr>
          <p:cNvSpPr>
            <a:spLocks noGrp="1"/>
          </p:cNvSpPr>
          <p:nvPr>
            <p:ph type="dt" sz="half" idx="10"/>
          </p:nvPr>
        </p:nvSpPr>
        <p:spPr/>
        <p:txBody>
          <a:bodyPr/>
          <a:lstStyle/>
          <a:p>
            <a:fld id="{20A66C5D-9C61-42DD-99EE-FB9C623F065C}" type="datetimeFigureOut">
              <a:rPr lang="en-US" smtClean="0"/>
              <a:t>5/16/2023</a:t>
            </a:fld>
            <a:endParaRPr lang="en-US"/>
          </a:p>
        </p:txBody>
      </p:sp>
      <p:sp>
        <p:nvSpPr>
          <p:cNvPr id="8" name="Footer Placeholder 7">
            <a:extLst>
              <a:ext uri="{FF2B5EF4-FFF2-40B4-BE49-F238E27FC236}">
                <a16:creationId xmlns:a16="http://schemas.microsoft.com/office/drawing/2014/main" id="{C115FB7F-68E4-4AD5-B157-D861A7B45C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5065C-59FE-4B10-B07D-C126909CBDC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55274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A6C8-6AB1-467F-A7B8-9813C31F1C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0751A3-311E-4D05-8C65-E17DAA592F19}"/>
              </a:ext>
            </a:extLst>
          </p:cNvPr>
          <p:cNvSpPr>
            <a:spLocks noGrp="1"/>
          </p:cNvSpPr>
          <p:nvPr>
            <p:ph type="dt" sz="half" idx="10"/>
          </p:nvPr>
        </p:nvSpPr>
        <p:spPr/>
        <p:txBody>
          <a:bodyPr/>
          <a:lstStyle/>
          <a:p>
            <a:fld id="{20A66C5D-9C61-42DD-99EE-FB9C623F065C}" type="datetimeFigureOut">
              <a:rPr lang="en-US" smtClean="0"/>
              <a:t>5/16/2023</a:t>
            </a:fld>
            <a:endParaRPr lang="en-US"/>
          </a:p>
        </p:txBody>
      </p:sp>
      <p:sp>
        <p:nvSpPr>
          <p:cNvPr id="4" name="Footer Placeholder 3">
            <a:extLst>
              <a:ext uri="{FF2B5EF4-FFF2-40B4-BE49-F238E27FC236}">
                <a16:creationId xmlns:a16="http://schemas.microsoft.com/office/drawing/2014/main" id="{C4F12108-5D52-4838-BC2A-64C09B169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7BA58B-891F-46DA-B4DB-617FE205F90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8868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162A5-C6AD-4344-A3C5-59C8021C3458}"/>
              </a:ext>
            </a:extLst>
          </p:cNvPr>
          <p:cNvSpPr>
            <a:spLocks noGrp="1"/>
          </p:cNvSpPr>
          <p:nvPr>
            <p:ph type="dt" sz="half" idx="10"/>
          </p:nvPr>
        </p:nvSpPr>
        <p:spPr/>
        <p:txBody>
          <a:bodyPr/>
          <a:lstStyle/>
          <a:p>
            <a:fld id="{20A66C5D-9C61-42DD-99EE-FB9C623F065C}" type="datetimeFigureOut">
              <a:rPr lang="en-US" smtClean="0"/>
              <a:t>5/16/2023</a:t>
            </a:fld>
            <a:endParaRPr lang="en-US"/>
          </a:p>
        </p:txBody>
      </p:sp>
      <p:sp>
        <p:nvSpPr>
          <p:cNvPr id="3" name="Footer Placeholder 2">
            <a:extLst>
              <a:ext uri="{FF2B5EF4-FFF2-40B4-BE49-F238E27FC236}">
                <a16:creationId xmlns:a16="http://schemas.microsoft.com/office/drawing/2014/main" id="{C0C6B71C-ACB2-4D4A-9F47-C71233C8CA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D52B27-5CF9-447F-BD7A-FF9CAB32AED6}"/>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94319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009D-D590-410B-9A4B-91D218630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9BC21-E106-46D9-BA55-B7834CC51D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011C52-B4BF-4F4C-B5E7-7A048D781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1B249-2843-4A76-AF3D-65732958931D}"/>
              </a:ext>
            </a:extLst>
          </p:cNvPr>
          <p:cNvSpPr>
            <a:spLocks noGrp="1"/>
          </p:cNvSpPr>
          <p:nvPr>
            <p:ph type="dt" sz="half" idx="10"/>
          </p:nvPr>
        </p:nvSpPr>
        <p:spPr/>
        <p:txBody>
          <a:bodyPr/>
          <a:lstStyle/>
          <a:p>
            <a:fld id="{20A66C5D-9C61-42DD-99EE-FB9C623F065C}" type="datetimeFigureOut">
              <a:rPr lang="en-US" smtClean="0"/>
              <a:t>5/16/2023</a:t>
            </a:fld>
            <a:endParaRPr lang="en-US"/>
          </a:p>
        </p:txBody>
      </p:sp>
      <p:sp>
        <p:nvSpPr>
          <p:cNvPr id="6" name="Footer Placeholder 5">
            <a:extLst>
              <a:ext uri="{FF2B5EF4-FFF2-40B4-BE49-F238E27FC236}">
                <a16:creationId xmlns:a16="http://schemas.microsoft.com/office/drawing/2014/main" id="{91ADCE50-C8A4-4600-81AA-D03000209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88994-D75A-4796-9AAD-E1A3B83B4CA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7159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E0DE-6204-4143-A272-0E1FC9AA0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E84B72-9609-4339-BE73-F89B371F0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773427-2DE9-4663-8B8F-94643A8E9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977B6-9244-43CC-A833-C44F30C662BA}"/>
              </a:ext>
            </a:extLst>
          </p:cNvPr>
          <p:cNvSpPr>
            <a:spLocks noGrp="1"/>
          </p:cNvSpPr>
          <p:nvPr>
            <p:ph type="dt" sz="half" idx="10"/>
          </p:nvPr>
        </p:nvSpPr>
        <p:spPr/>
        <p:txBody>
          <a:bodyPr/>
          <a:lstStyle/>
          <a:p>
            <a:fld id="{20A66C5D-9C61-42DD-99EE-FB9C623F065C}" type="datetimeFigureOut">
              <a:rPr lang="en-US" smtClean="0"/>
              <a:t>5/16/2023</a:t>
            </a:fld>
            <a:endParaRPr lang="en-US"/>
          </a:p>
        </p:txBody>
      </p:sp>
      <p:sp>
        <p:nvSpPr>
          <p:cNvPr id="6" name="Footer Placeholder 5">
            <a:extLst>
              <a:ext uri="{FF2B5EF4-FFF2-40B4-BE49-F238E27FC236}">
                <a16:creationId xmlns:a16="http://schemas.microsoft.com/office/drawing/2014/main" id="{C7FFCB78-050C-4A13-B390-D3935E285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EEB94-4180-4491-A80B-DDA1A1D265B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51368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8E969-DD06-4E26-BF69-68226A098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5A2ED-9ABF-46B1-B4F7-D166DFE25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8EA45-10C0-4223-9032-C6FAF5F1C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66C5D-9C61-42DD-99EE-FB9C623F065C}" type="datetimeFigureOut">
              <a:rPr lang="en-US" smtClean="0"/>
              <a:t>5/16/2023</a:t>
            </a:fld>
            <a:endParaRPr lang="en-US"/>
          </a:p>
        </p:txBody>
      </p:sp>
      <p:sp>
        <p:nvSpPr>
          <p:cNvPr id="5" name="Footer Placeholder 4">
            <a:extLst>
              <a:ext uri="{FF2B5EF4-FFF2-40B4-BE49-F238E27FC236}">
                <a16:creationId xmlns:a16="http://schemas.microsoft.com/office/drawing/2014/main" id="{CF53810A-BB0C-44B1-AFF6-C715DC3E2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7F626A-8C60-4FB4-922E-6523C3994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1151E-C7F6-4401-9408-54FAAF105DB7}" type="slidenum">
              <a:rPr lang="en-US" smtClean="0"/>
              <a:t>‹#›</a:t>
            </a:fld>
            <a:endParaRPr lang="en-US"/>
          </a:p>
        </p:txBody>
      </p:sp>
    </p:spTree>
    <p:extLst>
      <p:ext uri="{BB962C8B-B14F-4D97-AF65-F5344CB8AC3E}">
        <p14:creationId xmlns:p14="http://schemas.microsoft.com/office/powerpoint/2010/main" val="128391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folkways.si.edu/" TargetMode="External"/><Relationship Id="rId3" Type="http://schemas.openxmlformats.org/officeDocument/2006/relationships/hyperlink" Target="https://www.playtfr.com/" TargetMode="External"/><Relationship Id="rId7" Type="http://schemas.openxmlformats.org/officeDocument/2006/relationships/hyperlink" Target="https://santamonica.gov/"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houseofblues.com/" TargetMode="External"/><Relationship Id="rId5" Type="http://schemas.openxmlformats.org/officeDocument/2006/relationships/hyperlink" Target="https://fly.eg/" TargetMode="External"/><Relationship Id="rId10" Type="http://schemas.openxmlformats.org/officeDocument/2006/relationships/hyperlink" Target="https://showorchard.com/" TargetMode="External"/><Relationship Id="rId4" Type="http://schemas.openxmlformats.org/officeDocument/2006/relationships/hyperlink" Target="https://www.rvc.ac.uk/" TargetMode="External"/><Relationship Id="rId9" Type="http://schemas.openxmlformats.org/officeDocument/2006/relationships/hyperlink" Target="https://esd.wa.gov/"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dotnest.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rchardcore.ne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github.com/Lombiq/Orchard-Training-Demo-Module" TargetMode="External"/><Relationship Id="rId4" Type="http://schemas.openxmlformats.org/officeDocument/2006/relationships/hyperlink" Target="https://orcharddojo.ne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B5F-B9E4-4423-9205-02367C5ABED9}"/>
              </a:ext>
            </a:extLst>
          </p:cNvPr>
          <p:cNvSpPr>
            <a:spLocks noGrp="1"/>
          </p:cNvSpPr>
          <p:nvPr>
            <p:ph type="ctrTitle"/>
          </p:nvPr>
        </p:nvSpPr>
        <p:spPr/>
        <p:txBody>
          <a:bodyPr>
            <a:normAutofit fontScale="90000"/>
          </a:bodyPr>
          <a:lstStyle/>
          <a:p>
            <a:r>
              <a:rPr lang="en-US" dirty="0"/>
              <a:t>Modern .NET web development with batteries included Showcasing Orchard Core CMS</a:t>
            </a:r>
          </a:p>
        </p:txBody>
      </p:sp>
      <p:sp>
        <p:nvSpPr>
          <p:cNvPr id="3" name="Subtitle 2">
            <a:extLst>
              <a:ext uri="{FF2B5EF4-FFF2-40B4-BE49-F238E27FC236}">
                <a16:creationId xmlns:a16="http://schemas.microsoft.com/office/drawing/2014/main" id="{2483D5D6-8322-4C8C-95A7-34AB7E41DD2C}"/>
              </a:ext>
            </a:extLst>
          </p:cNvPr>
          <p:cNvSpPr>
            <a:spLocks noGrp="1"/>
          </p:cNvSpPr>
          <p:nvPr>
            <p:ph type="subTitle" idx="1"/>
          </p:nvPr>
        </p:nvSpPr>
        <p:spPr/>
        <p:txBody>
          <a:bodyPr/>
          <a:lstStyle/>
          <a:p>
            <a:r>
              <a:rPr lang="en-US" noProof="0" dirty="0"/>
              <a:t>Your Name</a:t>
            </a:r>
          </a:p>
          <a:p>
            <a:r>
              <a:rPr lang="en-US" noProof="0" dirty="0"/>
              <a:t>Event, date</a:t>
            </a:r>
          </a:p>
        </p:txBody>
      </p:sp>
    </p:spTree>
    <p:extLst>
      <p:ext uri="{BB962C8B-B14F-4D97-AF65-F5344CB8AC3E}">
        <p14:creationId xmlns:p14="http://schemas.microsoft.com/office/powerpoint/2010/main" val="232460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DA6A-0811-4027-AC32-E0724978158C}"/>
              </a:ext>
            </a:extLst>
          </p:cNvPr>
          <p:cNvSpPr>
            <a:spLocks noGrp="1"/>
          </p:cNvSpPr>
          <p:nvPr>
            <p:ph type="title"/>
          </p:nvPr>
        </p:nvSpPr>
        <p:spPr/>
        <p:txBody>
          <a:bodyPr/>
          <a:lstStyle/>
          <a:p>
            <a:r>
              <a:rPr lang="en-US" dirty="0"/>
              <a:t>This is also Orchard</a:t>
            </a:r>
          </a:p>
        </p:txBody>
      </p:sp>
      <p:sp>
        <p:nvSpPr>
          <p:cNvPr id="3" name="Content Placeholder 2">
            <a:extLst>
              <a:ext uri="{FF2B5EF4-FFF2-40B4-BE49-F238E27FC236}">
                <a16:creationId xmlns:a16="http://schemas.microsoft.com/office/drawing/2014/main" id="{17339D56-930D-40CE-B0C7-1CB1642EF36C}"/>
              </a:ext>
            </a:extLst>
          </p:cNvPr>
          <p:cNvSpPr>
            <a:spLocks noGrp="1"/>
          </p:cNvSpPr>
          <p:nvPr>
            <p:ph idx="1"/>
          </p:nvPr>
        </p:nvSpPr>
        <p:spPr/>
        <p:txBody>
          <a:bodyPr>
            <a:normAutofit/>
          </a:bodyPr>
          <a:lstStyle/>
          <a:p>
            <a:r>
              <a:rPr lang="en-US" dirty="0">
                <a:hlinkClick r:id="rId3"/>
              </a:rPr>
              <a:t>https://www.playtfr.com/</a:t>
            </a:r>
            <a:endParaRPr lang="en-US" dirty="0"/>
          </a:p>
          <a:p>
            <a:r>
              <a:rPr lang="en-US" dirty="0">
                <a:hlinkClick r:id="rId4"/>
              </a:rPr>
              <a:t>https://www.rvc.ac.uk/</a:t>
            </a:r>
            <a:endParaRPr lang="en-US" dirty="0"/>
          </a:p>
          <a:p>
            <a:r>
              <a:rPr lang="en-US" dirty="0">
                <a:hlinkClick r:id="rId5"/>
              </a:rPr>
              <a:t>https://fly.eg/</a:t>
            </a:r>
            <a:endParaRPr lang="en-US" dirty="0"/>
          </a:p>
          <a:p>
            <a:r>
              <a:rPr lang="en-US" dirty="0">
                <a:hlinkClick r:id="rId6"/>
              </a:rPr>
              <a:t>https://www.houseofblues.com/</a:t>
            </a:r>
            <a:endParaRPr lang="en-US" dirty="0"/>
          </a:p>
          <a:p>
            <a:r>
              <a:rPr lang="en-US" dirty="0">
                <a:hlinkClick r:id="rId7"/>
              </a:rPr>
              <a:t>https://santamonica.gov/</a:t>
            </a:r>
            <a:endParaRPr lang="en-US" dirty="0"/>
          </a:p>
          <a:p>
            <a:r>
              <a:rPr lang="en-US" dirty="0">
                <a:hlinkClick r:id="rId8"/>
              </a:rPr>
              <a:t>https://folkways.si.edu/</a:t>
            </a:r>
            <a:endParaRPr lang="en-US" dirty="0"/>
          </a:p>
          <a:p>
            <a:r>
              <a:rPr lang="en-US" dirty="0">
                <a:hlinkClick r:id="rId9"/>
              </a:rPr>
              <a:t>https://esd.wa.gov/</a:t>
            </a:r>
            <a:endParaRPr lang="en-US" dirty="0"/>
          </a:p>
          <a:p>
            <a:r>
              <a:rPr lang="en-US" dirty="0"/>
              <a:t>Also see </a:t>
            </a:r>
            <a:r>
              <a:rPr lang="en-US" dirty="0">
                <a:hlinkClick r:id="rId10"/>
              </a:rPr>
              <a:t>https://showorchard.com/</a:t>
            </a:r>
            <a:r>
              <a:rPr lang="en-US" dirty="0"/>
              <a:t> </a:t>
            </a:r>
          </a:p>
        </p:txBody>
      </p:sp>
    </p:spTree>
    <p:extLst>
      <p:ext uri="{BB962C8B-B14F-4D97-AF65-F5344CB8AC3E}">
        <p14:creationId xmlns:p14="http://schemas.microsoft.com/office/powerpoint/2010/main" val="115517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en-US" sz="3200" dirty="0">
                <a:latin typeface="HelveticaNeueLT Com 45 Lt" panose="020B0403020202020204" pitchFamily="34" charset="-18"/>
              </a:rPr>
              <a:t>Demo</a:t>
            </a:r>
            <a:endParaRPr lang="en-US" sz="3200" dirty="0"/>
          </a:p>
        </p:txBody>
      </p:sp>
    </p:spTree>
    <p:extLst>
      <p:ext uri="{BB962C8B-B14F-4D97-AF65-F5344CB8AC3E}">
        <p14:creationId xmlns:p14="http://schemas.microsoft.com/office/powerpoint/2010/main" val="373126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2F90-6080-49CC-A76D-8247BAD30A63}"/>
              </a:ext>
            </a:extLst>
          </p:cNvPr>
          <p:cNvSpPr>
            <a:spLocks noGrp="1"/>
          </p:cNvSpPr>
          <p:nvPr>
            <p:ph type="title"/>
          </p:nvPr>
        </p:nvSpPr>
        <p:spPr/>
        <p:txBody>
          <a:bodyPr/>
          <a:lstStyle/>
          <a:p>
            <a:r>
              <a:rPr lang="en-US" dirty="0"/>
              <a:t>Where to host?</a:t>
            </a:r>
          </a:p>
        </p:txBody>
      </p:sp>
      <p:sp>
        <p:nvSpPr>
          <p:cNvPr id="3" name="Content Placeholder 2">
            <a:extLst>
              <a:ext uri="{FF2B5EF4-FFF2-40B4-BE49-F238E27FC236}">
                <a16:creationId xmlns:a16="http://schemas.microsoft.com/office/drawing/2014/main" id="{8261AB18-D0D7-47E1-9A36-43A2533E0B84}"/>
              </a:ext>
            </a:extLst>
          </p:cNvPr>
          <p:cNvSpPr>
            <a:spLocks noGrp="1"/>
          </p:cNvSpPr>
          <p:nvPr>
            <p:ph idx="1"/>
          </p:nvPr>
        </p:nvSpPr>
        <p:spPr/>
        <p:txBody>
          <a:bodyPr/>
          <a:lstStyle/>
          <a:p>
            <a:r>
              <a:rPr lang="en-US" dirty="0"/>
              <a:t>Anywhere where .NET runs</a:t>
            </a:r>
          </a:p>
          <a:p>
            <a:r>
              <a:rPr lang="en-US" dirty="0"/>
              <a:t>IIS, Azure App Service</a:t>
            </a:r>
          </a:p>
          <a:p>
            <a:r>
              <a:rPr lang="en-US" dirty="0"/>
              <a:t>Docker</a:t>
            </a:r>
          </a:p>
          <a:p>
            <a:r>
              <a:rPr lang="en-US" dirty="0"/>
              <a:t>DotNest SaaS (</a:t>
            </a:r>
            <a:r>
              <a:rPr lang="en-US" dirty="0">
                <a:hlinkClick r:id="rId3"/>
              </a:rPr>
              <a:t>https://dotnest.com/</a:t>
            </a:r>
            <a:r>
              <a:rPr lang="en-US" dirty="0"/>
              <a:t>)</a:t>
            </a:r>
          </a:p>
        </p:txBody>
      </p:sp>
    </p:spTree>
    <p:extLst>
      <p:ext uri="{BB962C8B-B14F-4D97-AF65-F5344CB8AC3E}">
        <p14:creationId xmlns:p14="http://schemas.microsoft.com/office/powerpoint/2010/main" val="794973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1847-42A7-4C8A-8DAB-9388FD5E2059}"/>
              </a:ext>
            </a:extLst>
          </p:cNvPr>
          <p:cNvSpPr>
            <a:spLocks noGrp="1"/>
          </p:cNvSpPr>
          <p:nvPr>
            <p:ph type="title"/>
          </p:nvPr>
        </p:nvSpPr>
        <p:spPr/>
        <p:txBody>
          <a:bodyPr/>
          <a:lstStyle/>
          <a:p>
            <a:r>
              <a:rPr lang="en-US" dirty="0"/>
              <a:t>I like this! Where do I start?</a:t>
            </a:r>
          </a:p>
        </p:txBody>
      </p:sp>
      <p:sp>
        <p:nvSpPr>
          <p:cNvPr id="3" name="Content Placeholder 2">
            <a:extLst>
              <a:ext uri="{FF2B5EF4-FFF2-40B4-BE49-F238E27FC236}">
                <a16:creationId xmlns:a16="http://schemas.microsoft.com/office/drawing/2014/main" id="{A1CD6DCF-55F7-4F34-8DE5-917837A4E30A}"/>
              </a:ext>
            </a:extLst>
          </p:cNvPr>
          <p:cNvSpPr>
            <a:spLocks noGrp="1"/>
          </p:cNvSpPr>
          <p:nvPr>
            <p:ph idx="1"/>
          </p:nvPr>
        </p:nvSpPr>
        <p:spPr/>
        <p:txBody>
          <a:bodyPr/>
          <a:lstStyle/>
          <a:p>
            <a:r>
              <a:rPr lang="en-US" dirty="0">
                <a:hlinkClick r:id="rId3"/>
              </a:rPr>
              <a:t>https://orchardcore.net/</a:t>
            </a:r>
            <a:endParaRPr lang="en-US" dirty="0"/>
          </a:p>
          <a:p>
            <a:r>
              <a:rPr lang="en-US" dirty="0">
                <a:hlinkClick r:id="rId4"/>
              </a:rPr>
              <a:t>https://orcharddojo.net/</a:t>
            </a:r>
            <a:r>
              <a:rPr lang="en-US" dirty="0"/>
              <a:t> (newsletter</a:t>
            </a:r>
            <a:r>
              <a:rPr lang="hu-HU" dirty="0"/>
              <a:t>, </a:t>
            </a:r>
            <a:r>
              <a:rPr lang="hu-HU" dirty="0" err="1"/>
              <a:t>Dojo</a:t>
            </a:r>
            <a:r>
              <a:rPr lang="hu-HU" dirty="0"/>
              <a:t> </a:t>
            </a:r>
            <a:r>
              <a:rPr lang="hu-HU" dirty="0" err="1"/>
              <a:t>Course</a:t>
            </a:r>
            <a:r>
              <a:rPr lang="en-US" dirty="0"/>
              <a:t> 3)</a:t>
            </a:r>
          </a:p>
          <a:p>
            <a:r>
              <a:rPr lang="en-US" dirty="0">
                <a:hlinkClick r:id="rId5"/>
              </a:rPr>
              <a:t>https://github.com/Lombiq/Orchard-Training-Demo-Module</a:t>
            </a:r>
            <a:endParaRPr lang="en-US" dirty="0"/>
          </a:p>
        </p:txBody>
      </p:sp>
    </p:spTree>
    <p:extLst>
      <p:ext uri="{BB962C8B-B14F-4D97-AF65-F5344CB8AC3E}">
        <p14:creationId xmlns:p14="http://schemas.microsoft.com/office/powerpoint/2010/main" val="154440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4E1B-07B9-48A5-8E69-B974156DAB1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E3DDAB0-8778-4CA6-AFD9-CD65B0698474}"/>
              </a:ext>
            </a:extLst>
          </p:cNvPr>
          <p:cNvSpPr>
            <a:spLocks noGrp="1"/>
          </p:cNvSpPr>
          <p:nvPr>
            <p:ph idx="1"/>
          </p:nvPr>
        </p:nvSpPr>
        <p:spPr/>
        <p:txBody>
          <a:bodyPr/>
          <a:lstStyle/>
          <a:p>
            <a:r>
              <a:rPr lang="en-US" dirty="0"/>
              <a:t>Add your contact details here</a:t>
            </a:r>
          </a:p>
        </p:txBody>
      </p:sp>
    </p:spTree>
    <p:extLst>
      <p:ext uri="{BB962C8B-B14F-4D97-AF65-F5344CB8AC3E}">
        <p14:creationId xmlns:p14="http://schemas.microsoft.com/office/powerpoint/2010/main" val="342037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1C80-A956-4C96-B1D8-28BDCB1B5DDA}"/>
              </a:ext>
            </a:extLst>
          </p:cNvPr>
          <p:cNvSpPr>
            <a:spLocks noGrp="1"/>
          </p:cNvSpPr>
          <p:nvPr>
            <p:ph type="title"/>
          </p:nvPr>
        </p:nvSpPr>
        <p:spPr/>
        <p:txBody>
          <a:bodyPr/>
          <a:lstStyle/>
          <a:p>
            <a:r>
              <a:rPr lang="en-US" noProof="0" dirty="0"/>
              <a:t>Why use a CMS?</a:t>
            </a:r>
          </a:p>
        </p:txBody>
      </p:sp>
      <p:sp>
        <p:nvSpPr>
          <p:cNvPr id="3" name="Content Placeholder 2">
            <a:extLst>
              <a:ext uri="{FF2B5EF4-FFF2-40B4-BE49-F238E27FC236}">
                <a16:creationId xmlns:a16="http://schemas.microsoft.com/office/drawing/2014/main" id="{BC89DAE7-AD1C-41D5-B66A-DE66EFAF27B8}"/>
              </a:ext>
            </a:extLst>
          </p:cNvPr>
          <p:cNvSpPr>
            <a:spLocks noGrp="1"/>
          </p:cNvSpPr>
          <p:nvPr>
            <p:ph idx="1"/>
          </p:nvPr>
        </p:nvSpPr>
        <p:spPr/>
        <p:txBody>
          <a:bodyPr/>
          <a:lstStyle/>
          <a:p>
            <a:r>
              <a:rPr lang="en-US" noProof="0" dirty="0"/>
              <a:t>No need to reinvent the wheel</a:t>
            </a:r>
          </a:p>
          <a:p>
            <a:r>
              <a:rPr lang="en-US" dirty="0"/>
              <a:t>It’s also a framework</a:t>
            </a:r>
          </a:p>
          <a:p>
            <a:r>
              <a:rPr lang="en-US" dirty="0"/>
              <a:t>You get support and a community</a:t>
            </a:r>
            <a:endParaRPr lang="en-US" noProof="0" dirty="0"/>
          </a:p>
        </p:txBody>
      </p:sp>
    </p:spTree>
    <p:extLst>
      <p:ext uri="{BB962C8B-B14F-4D97-AF65-F5344CB8AC3E}">
        <p14:creationId xmlns:p14="http://schemas.microsoft.com/office/powerpoint/2010/main" val="145384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hu-HU" sz="3200" dirty="0">
                <a:latin typeface="+mn-lt"/>
              </a:rPr>
              <a:t>„</a:t>
            </a:r>
            <a:r>
              <a:rPr lang="en-US" sz="3200" dirty="0">
                <a:latin typeface="+mn-lt"/>
              </a:rPr>
              <a:t>Open-source, modular, multi-tenant application framework and CMS for ASP.NET Core</a:t>
            </a:r>
            <a:r>
              <a:rPr lang="hu-HU" sz="3200" dirty="0">
                <a:latin typeface="+mn-lt"/>
              </a:rPr>
              <a:t>”</a:t>
            </a:r>
            <a:endParaRPr lang="en-US" sz="3200" dirty="0">
              <a:latin typeface="+mn-lt"/>
            </a:endParaRPr>
          </a:p>
        </p:txBody>
      </p:sp>
    </p:spTree>
    <p:extLst>
      <p:ext uri="{BB962C8B-B14F-4D97-AF65-F5344CB8AC3E}">
        <p14:creationId xmlns:p14="http://schemas.microsoft.com/office/powerpoint/2010/main" val="305000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ACF5-E419-4AA7-9D08-426BBA3989C6}"/>
              </a:ext>
            </a:extLst>
          </p:cNvPr>
          <p:cNvSpPr>
            <a:spLocks noGrp="1"/>
          </p:cNvSpPr>
          <p:nvPr>
            <p:ph type="title"/>
          </p:nvPr>
        </p:nvSpPr>
        <p:spPr/>
        <p:txBody>
          <a:bodyPr/>
          <a:lstStyle/>
          <a:p>
            <a:r>
              <a:rPr lang="en-US" dirty="0"/>
              <a:t>Then let’s see Orchard Core!</a:t>
            </a:r>
          </a:p>
        </p:txBody>
      </p:sp>
      <p:sp>
        <p:nvSpPr>
          <p:cNvPr id="3" name="Content Placeholder 2">
            <a:extLst>
              <a:ext uri="{FF2B5EF4-FFF2-40B4-BE49-F238E27FC236}">
                <a16:creationId xmlns:a16="http://schemas.microsoft.com/office/drawing/2014/main" id="{76B0E799-98DF-45A0-9CD7-BAFB36FBFDD6}"/>
              </a:ext>
            </a:extLst>
          </p:cNvPr>
          <p:cNvSpPr>
            <a:spLocks noGrp="1"/>
          </p:cNvSpPr>
          <p:nvPr>
            <p:ph idx="1"/>
          </p:nvPr>
        </p:nvSpPr>
        <p:spPr/>
        <p:txBody>
          <a:bodyPr vert="horz" lIns="91440" tIns="45720" rIns="91440" bIns="45720" rtlCol="0" anchor="t">
            <a:normAutofit/>
          </a:bodyPr>
          <a:lstStyle/>
          <a:p>
            <a:r>
              <a:rPr lang="en-US" dirty="0"/>
              <a:t>.NET 6/7</a:t>
            </a:r>
            <a:r>
              <a:rPr lang="hu-HU" dirty="0"/>
              <a:t>, ASP.NET </a:t>
            </a:r>
            <a:r>
              <a:rPr lang="en-US" dirty="0"/>
              <a:t>Core</a:t>
            </a:r>
            <a:r>
              <a:rPr lang="hu-HU" dirty="0"/>
              <a:t> MVC</a:t>
            </a:r>
            <a:endParaRPr lang="en-US" dirty="0"/>
          </a:p>
          <a:p>
            <a:r>
              <a:rPr lang="en-US" dirty="0"/>
              <a:t>Open-source (.NET Foundation)</a:t>
            </a:r>
          </a:p>
          <a:p>
            <a:r>
              <a:rPr lang="en-US" dirty="0">
                <a:cs typeface="Calibri"/>
              </a:rPr>
              <a:t>67</a:t>
            </a:r>
            <a:r>
              <a:rPr lang="hu-HU" dirty="0">
                <a:cs typeface="Calibri"/>
              </a:rPr>
              <a:t>00 </a:t>
            </a:r>
            <a:r>
              <a:rPr lang="en-US" dirty="0">
                <a:cs typeface="Calibri"/>
              </a:rPr>
              <a:t>commits</a:t>
            </a:r>
            <a:r>
              <a:rPr lang="hu-HU" dirty="0">
                <a:cs typeface="Calibri"/>
              </a:rPr>
              <a:t>, </a:t>
            </a:r>
            <a:r>
              <a:rPr lang="en-US" dirty="0">
                <a:cs typeface="Calibri"/>
              </a:rPr>
              <a:t>240</a:t>
            </a:r>
            <a:r>
              <a:rPr lang="hu-HU" dirty="0">
                <a:cs typeface="Calibri"/>
              </a:rPr>
              <a:t> </a:t>
            </a:r>
            <a:r>
              <a:rPr lang="en-US" dirty="0">
                <a:cs typeface="Calibri"/>
              </a:rPr>
              <a:t>contributors</a:t>
            </a:r>
            <a:r>
              <a:rPr lang="hu-HU" dirty="0">
                <a:cs typeface="Calibri"/>
              </a:rPr>
              <a:t>, </a:t>
            </a:r>
            <a:r>
              <a:rPr lang="en-US" dirty="0">
                <a:cs typeface="Calibri"/>
              </a:rPr>
              <a:t>60</a:t>
            </a:r>
            <a:r>
              <a:rPr lang="hu-HU" dirty="0">
                <a:cs typeface="Calibri"/>
              </a:rPr>
              <a:t>00 </a:t>
            </a:r>
            <a:r>
              <a:rPr lang="en-US" dirty="0">
                <a:cs typeface="Calibri"/>
              </a:rPr>
              <a:t>issues</a:t>
            </a:r>
            <a:r>
              <a:rPr lang="hu-HU" dirty="0">
                <a:cs typeface="Calibri"/>
              </a:rPr>
              <a:t> (</a:t>
            </a:r>
            <a:r>
              <a:rPr lang="en-US" dirty="0">
                <a:cs typeface="Calibri"/>
              </a:rPr>
              <a:t>48</a:t>
            </a:r>
            <a:r>
              <a:rPr lang="hu-HU" dirty="0">
                <a:cs typeface="Calibri"/>
              </a:rPr>
              <a:t>00 </a:t>
            </a:r>
            <a:r>
              <a:rPr lang="en-US" dirty="0">
                <a:cs typeface="Calibri"/>
              </a:rPr>
              <a:t>closed</a:t>
            </a:r>
            <a:r>
              <a:rPr lang="hu-HU" dirty="0">
                <a:cs typeface="Calibri"/>
              </a:rPr>
              <a:t>)</a:t>
            </a:r>
            <a:endParaRPr lang="hu-HU" dirty="0">
              <a:ea typeface="+mn-lt"/>
              <a:cs typeface="+mn-lt"/>
            </a:endParaRPr>
          </a:p>
        </p:txBody>
      </p:sp>
    </p:spTree>
    <p:extLst>
      <p:ext uri="{BB962C8B-B14F-4D97-AF65-F5344CB8AC3E}">
        <p14:creationId xmlns:p14="http://schemas.microsoft.com/office/powerpoint/2010/main" val="28694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81DC-3C19-497A-822C-594712C3A7EF}"/>
              </a:ext>
            </a:extLst>
          </p:cNvPr>
          <p:cNvSpPr>
            <a:spLocks noGrp="1"/>
          </p:cNvSpPr>
          <p:nvPr>
            <p:ph type="title"/>
          </p:nvPr>
        </p:nvSpPr>
        <p:spPr/>
        <p:txBody>
          <a:bodyPr/>
          <a:lstStyle/>
          <a:p>
            <a:r>
              <a:rPr lang="en-US" dirty="0"/>
              <a:t>Orchard 1.x?</a:t>
            </a:r>
          </a:p>
        </p:txBody>
      </p:sp>
      <p:sp>
        <p:nvSpPr>
          <p:cNvPr id="3" name="Content Placeholder 2">
            <a:extLst>
              <a:ext uri="{FF2B5EF4-FFF2-40B4-BE49-F238E27FC236}">
                <a16:creationId xmlns:a16="http://schemas.microsoft.com/office/drawing/2014/main" id="{181A5B94-BF10-4D15-82B5-EFA8284FA70B}"/>
              </a:ext>
            </a:extLst>
          </p:cNvPr>
          <p:cNvSpPr>
            <a:spLocks noGrp="1"/>
          </p:cNvSpPr>
          <p:nvPr>
            <p:ph idx="1"/>
          </p:nvPr>
        </p:nvSpPr>
        <p:spPr/>
        <p:txBody>
          <a:bodyPr vert="horz" lIns="91440" tIns="45720" rIns="91440" bIns="45720" rtlCol="0" anchor="t">
            <a:normAutofit/>
          </a:bodyPr>
          <a:lstStyle/>
          <a:p>
            <a:r>
              <a:rPr lang="en-US" dirty="0"/>
              <a:t>.NET Framework, ASP.NET MVC</a:t>
            </a:r>
          </a:p>
          <a:p>
            <a:r>
              <a:rPr lang="en-US" dirty="0"/>
              <a:t>11500 commits, 1</a:t>
            </a:r>
            <a:r>
              <a:rPr lang="hu-HU" dirty="0"/>
              <a:t>80</a:t>
            </a:r>
            <a:r>
              <a:rPr lang="en-US" dirty="0"/>
              <a:t> contributors, 7</a:t>
            </a:r>
            <a:r>
              <a:rPr lang="hu-HU" dirty="0"/>
              <a:t>3</a:t>
            </a:r>
            <a:r>
              <a:rPr lang="en-US" dirty="0"/>
              <a:t>00 issues (5500 closed)</a:t>
            </a:r>
          </a:p>
          <a:p>
            <a:r>
              <a:rPr lang="en-US" dirty="0"/>
              <a:t>Still alive and kicking!</a:t>
            </a:r>
          </a:p>
        </p:txBody>
      </p:sp>
    </p:spTree>
    <p:extLst>
      <p:ext uri="{BB962C8B-B14F-4D97-AF65-F5344CB8AC3E}">
        <p14:creationId xmlns:p14="http://schemas.microsoft.com/office/powerpoint/2010/main" val="101136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3C31-5A0E-4E79-8297-4725488537CC}"/>
              </a:ext>
            </a:extLst>
          </p:cNvPr>
          <p:cNvSpPr>
            <a:spLocks noGrp="1"/>
          </p:cNvSpPr>
          <p:nvPr>
            <p:ph type="title"/>
          </p:nvPr>
        </p:nvSpPr>
        <p:spPr/>
        <p:txBody>
          <a:bodyPr/>
          <a:lstStyle/>
          <a:p>
            <a:r>
              <a:rPr lang="en-US" dirty="0"/>
              <a:t>A little bit of history</a:t>
            </a:r>
          </a:p>
        </p:txBody>
      </p:sp>
      <p:sp>
        <p:nvSpPr>
          <p:cNvPr id="3" name="Content Placeholder 2">
            <a:extLst>
              <a:ext uri="{FF2B5EF4-FFF2-40B4-BE49-F238E27FC236}">
                <a16:creationId xmlns:a16="http://schemas.microsoft.com/office/drawing/2014/main" id="{2BD57C16-14CC-49DF-B10D-0D8AC9BED652}"/>
              </a:ext>
            </a:extLst>
          </p:cNvPr>
          <p:cNvSpPr>
            <a:spLocks noGrp="1"/>
          </p:cNvSpPr>
          <p:nvPr>
            <p:ph idx="1"/>
          </p:nvPr>
        </p:nvSpPr>
        <p:spPr/>
        <p:txBody>
          <a:bodyPr/>
          <a:lstStyle/>
          <a:p>
            <a:r>
              <a:rPr lang="en-US" dirty="0"/>
              <a:t>2009: First commit on </a:t>
            </a:r>
            <a:r>
              <a:rPr lang="en-US" dirty="0" err="1"/>
              <a:t>CodePlex</a:t>
            </a:r>
            <a:endParaRPr lang="en-US" dirty="0"/>
          </a:p>
          <a:p>
            <a:r>
              <a:rPr lang="en-US" dirty="0"/>
              <a:t>2011: Orchard v1.0</a:t>
            </a:r>
          </a:p>
          <a:p>
            <a:r>
              <a:rPr lang="en-US" dirty="0"/>
              <a:t>2014: First Orchard Core commit</a:t>
            </a:r>
          </a:p>
          <a:p>
            <a:r>
              <a:rPr lang="en-US" dirty="0"/>
              <a:t>20</a:t>
            </a:r>
            <a:r>
              <a:rPr lang="hu-HU" dirty="0"/>
              <a:t>2</a:t>
            </a:r>
            <a:r>
              <a:rPr lang="en-US" dirty="0"/>
              <a:t>1: Orchard Core v1.0</a:t>
            </a:r>
          </a:p>
        </p:txBody>
      </p:sp>
    </p:spTree>
    <p:extLst>
      <p:ext uri="{BB962C8B-B14F-4D97-AF65-F5344CB8AC3E}">
        <p14:creationId xmlns:p14="http://schemas.microsoft.com/office/powerpoint/2010/main" val="239030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522C8C-9BA4-4E47-B7E0-3BCBF5E39C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77645" y="1292604"/>
            <a:ext cx="3810000" cy="3810000"/>
          </a:xfrm>
          <a:prstGeom prst="rect">
            <a:avLst/>
          </a:prstGeom>
        </p:spPr>
      </p:pic>
      <p:sp>
        <p:nvSpPr>
          <p:cNvPr id="3" name="TextBox 2">
            <a:extLst>
              <a:ext uri="{FF2B5EF4-FFF2-40B4-BE49-F238E27FC236}">
                <a16:creationId xmlns:a16="http://schemas.microsoft.com/office/drawing/2014/main" id="{9FBFCF02-0C16-4168-B999-02A90427D239}"/>
              </a:ext>
            </a:extLst>
          </p:cNvPr>
          <p:cNvSpPr txBox="1"/>
          <p:nvPr/>
        </p:nvSpPr>
        <p:spPr>
          <a:xfrm>
            <a:off x="5722340" y="2266278"/>
            <a:ext cx="747320" cy="1446550"/>
          </a:xfrm>
          <a:prstGeom prst="rect">
            <a:avLst/>
          </a:prstGeom>
          <a:noFill/>
        </p:spPr>
        <p:txBody>
          <a:bodyPr wrap="none" rtlCol="0">
            <a:spAutoFit/>
          </a:bodyPr>
          <a:lstStyle/>
          <a:p>
            <a:r>
              <a:rPr lang="hu-HU" sz="8800" b="1" dirty="0"/>
              <a:t>+</a:t>
            </a:r>
            <a:endParaRPr lang="en-US" b="1" dirty="0"/>
          </a:p>
        </p:txBody>
      </p:sp>
    </p:spTree>
    <p:extLst>
      <p:ext uri="{BB962C8B-B14F-4D97-AF65-F5344CB8AC3E}">
        <p14:creationId xmlns:p14="http://schemas.microsoft.com/office/powerpoint/2010/main" val="134892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98F3-CC00-4BA9-BFCC-9701DA022C60}"/>
              </a:ext>
            </a:extLst>
          </p:cNvPr>
          <p:cNvSpPr>
            <a:spLocks noGrp="1"/>
          </p:cNvSpPr>
          <p:nvPr>
            <p:ph type="title"/>
          </p:nvPr>
        </p:nvSpPr>
        <p:spPr/>
        <p:txBody>
          <a:bodyPr/>
          <a:lstStyle/>
          <a:p>
            <a:r>
              <a:rPr lang="en-US" dirty="0"/>
              <a:t>Why Orchard?</a:t>
            </a:r>
          </a:p>
        </p:txBody>
      </p:sp>
      <p:sp>
        <p:nvSpPr>
          <p:cNvPr id="3" name="Content Placeholder 2">
            <a:extLst>
              <a:ext uri="{FF2B5EF4-FFF2-40B4-BE49-F238E27FC236}">
                <a16:creationId xmlns:a16="http://schemas.microsoft.com/office/drawing/2014/main" id="{01A8C9C7-252B-493F-A4D3-0BEBF87B76B9}"/>
              </a:ext>
            </a:extLst>
          </p:cNvPr>
          <p:cNvSpPr>
            <a:spLocks noGrp="1"/>
          </p:cNvSpPr>
          <p:nvPr>
            <p:ph idx="1"/>
          </p:nvPr>
        </p:nvSpPr>
        <p:spPr>
          <a:xfrm>
            <a:off x="838200" y="1825625"/>
            <a:ext cx="10515600" cy="4351338"/>
          </a:xfrm>
        </p:spPr>
        <p:txBody>
          <a:bodyPr/>
          <a:lstStyle/>
          <a:p>
            <a:r>
              <a:rPr lang="en-US" dirty="0"/>
              <a:t>ASP.NET Core MVC supercharged</a:t>
            </a:r>
          </a:p>
          <a:p>
            <a:r>
              <a:rPr lang="en-US" dirty="0"/>
              <a:t>Flexible/extensible content/user/media management, multi-tenancy…</a:t>
            </a:r>
          </a:p>
          <a:p>
            <a:r>
              <a:rPr lang="en-US" dirty="0"/>
              <a:t>You’ll become a better developer (it’s also written by those who write ASP.NET itself)</a:t>
            </a:r>
          </a:p>
        </p:txBody>
      </p:sp>
    </p:spTree>
    <p:extLst>
      <p:ext uri="{BB962C8B-B14F-4D97-AF65-F5344CB8AC3E}">
        <p14:creationId xmlns:p14="http://schemas.microsoft.com/office/powerpoint/2010/main" val="157965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A5B7-EF7D-43C6-ACB8-62D8CE38CD1D}"/>
              </a:ext>
            </a:extLst>
          </p:cNvPr>
          <p:cNvSpPr>
            <a:spLocks noGrp="1"/>
          </p:cNvSpPr>
          <p:nvPr>
            <p:ph type="title"/>
          </p:nvPr>
        </p:nvSpPr>
        <p:spPr/>
        <p:txBody>
          <a:bodyPr/>
          <a:lstStyle/>
          <a:p>
            <a:r>
              <a:rPr lang="en-US" dirty="0"/>
              <a:t>More than software</a:t>
            </a:r>
          </a:p>
        </p:txBody>
      </p:sp>
      <p:pic>
        <p:nvPicPr>
          <p:cNvPr id="4" name="Picture 3" descr="A group of people posing for a photo&#10;&#10;Description automatically generated">
            <a:extLst>
              <a:ext uri="{FF2B5EF4-FFF2-40B4-BE49-F238E27FC236}">
                <a16:creationId xmlns:a16="http://schemas.microsoft.com/office/drawing/2014/main" id="{D47FB301-ECCA-4BC2-91A0-A9E645BF09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1887" y="1329563"/>
            <a:ext cx="7128225" cy="5346169"/>
          </a:xfrm>
          <a:prstGeom prst="rect">
            <a:avLst/>
          </a:prstGeom>
        </p:spPr>
      </p:pic>
    </p:spTree>
    <p:extLst>
      <p:ext uri="{BB962C8B-B14F-4D97-AF65-F5344CB8AC3E}">
        <p14:creationId xmlns:p14="http://schemas.microsoft.com/office/powerpoint/2010/main" val="1877827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783</Words>
  <Application>Microsoft Office PowerPoint</Application>
  <PresentationFormat>Widescreen</PresentationFormat>
  <Paragraphs>74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HelveticaNeueLT Com 45 Lt</vt:lpstr>
      <vt:lpstr>Office Theme</vt:lpstr>
      <vt:lpstr>Modern .NET web development with batteries included Showcasing Orchard Core CMS</vt:lpstr>
      <vt:lpstr>Why use a CMS?</vt:lpstr>
      <vt:lpstr>„Open-source, modular, multi-tenant application framework and CMS for ASP.NET Core”</vt:lpstr>
      <vt:lpstr>Then let’s see Orchard Core!</vt:lpstr>
      <vt:lpstr>Orchard 1.x?</vt:lpstr>
      <vt:lpstr>A little bit of history</vt:lpstr>
      <vt:lpstr>PowerPoint Presentation</vt:lpstr>
      <vt:lpstr>Why Orchard?</vt:lpstr>
      <vt:lpstr>More than software</vt:lpstr>
      <vt:lpstr>This is also Orchard</vt:lpstr>
      <vt:lpstr>Demo</vt:lpstr>
      <vt:lpstr>Where to host?</vt:lpstr>
      <vt:lpstr>I like this! Where do I start?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the orchard Orchard CMS</dc:title>
  <dc:creator>Zoltán Lehóczky</dc:creator>
  <cp:lastModifiedBy>Zoltán Lehóczky</cp:lastModifiedBy>
  <cp:revision>71</cp:revision>
  <dcterms:created xsi:type="dcterms:W3CDTF">2019-11-23T13:27:02Z</dcterms:created>
  <dcterms:modified xsi:type="dcterms:W3CDTF">2023-05-16T16:59:46Z</dcterms:modified>
</cp:coreProperties>
</file>