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57" r:id="rId3"/>
    <p:sldId id="259" r:id="rId4"/>
    <p:sldId id="258" r:id="rId5"/>
    <p:sldId id="274" r:id="rId6"/>
    <p:sldId id="260" r:id="rId7"/>
    <p:sldId id="275" r:id="rId8"/>
    <p:sldId id="263" r:id="rId9"/>
    <p:sldId id="276" r:id="rId10"/>
    <p:sldId id="264" r:id="rId11"/>
    <p:sldId id="265" r:id="rId12"/>
    <p:sldId id="266" r:id="rId13"/>
    <p:sldId id="268" r:id="rId14"/>
    <p:sldId id="277" r:id="rId15"/>
    <p:sldId id="273" r:id="rId16"/>
    <p:sldId id="262" r:id="rId17"/>
    <p:sldId id="26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32E93BE-B61B-1D42-A5CC-54922397A2A9}">
          <p14:sldIdLst>
            <p14:sldId id="256"/>
          </p14:sldIdLst>
        </p14:section>
        <p14:section name="Introduction" id="{F1CF3C6F-C507-7E43-A844-0C1D94A1A275}">
          <p14:sldIdLst>
            <p14:sldId id="257"/>
            <p14:sldId id="259"/>
            <p14:sldId id="258"/>
          </p14:sldIdLst>
        </p14:section>
        <p14:section name="What is Coaching?" id="{EB781B68-5598-5940-80D5-541B53400833}">
          <p14:sldIdLst>
            <p14:sldId id="274"/>
            <p14:sldId id="260"/>
            <p14:sldId id="275"/>
            <p14:sldId id="263"/>
          </p14:sldIdLst>
        </p14:section>
        <p14:section name="Stages of Development" id="{BE583DB6-B5FF-E148-8ABF-75216D2F846B}">
          <p14:sldIdLst>
            <p14:sldId id="276"/>
            <p14:sldId id="264"/>
            <p14:sldId id="265"/>
            <p14:sldId id="266"/>
            <p14:sldId id="268"/>
            <p14:sldId id="277"/>
          </p14:sldIdLst>
        </p14:section>
        <p14:section name="Conclusion" id="{3FA825AA-64CC-F041-8FB3-76AB92F26879}">
          <p14:sldIdLst>
            <p14:sldId id="273"/>
            <p14:sldId id="262"/>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E2B9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22"/>
    <p:restoredTop sz="67711"/>
  </p:normalViewPr>
  <p:slideViewPr>
    <p:cSldViewPr snapToGrid="0" snapToObjects="1">
      <p:cViewPr varScale="1">
        <p:scale>
          <a:sx n="102" d="100"/>
          <a:sy n="102" d="100"/>
        </p:scale>
        <p:origin x="176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37F11E-E22F-734A-9661-37C1ED403DD5}" type="datetimeFigureOut">
              <a:rPr lang="en-US" smtClean="0"/>
              <a:t>3/1/18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61090C-16AB-134D-926A-11365CC7FABD}" type="slidenum">
              <a:rPr lang="en-US" smtClean="0"/>
              <a:t>‹#›</a:t>
            </a:fld>
            <a:endParaRPr lang="en-US"/>
          </a:p>
        </p:txBody>
      </p:sp>
    </p:spTree>
    <p:extLst>
      <p:ext uri="{BB962C8B-B14F-4D97-AF65-F5344CB8AC3E}">
        <p14:creationId xmlns:p14="http://schemas.microsoft.com/office/powerpoint/2010/main" val="2182966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a:t>
            </a:r>
          </a:p>
          <a:p>
            <a:endParaRPr lang="en-US" dirty="0"/>
          </a:p>
          <a:p>
            <a:r>
              <a:rPr lang="en-US" dirty="0"/>
              <a:t>Today I will be introducing </a:t>
            </a:r>
            <a:r>
              <a:rPr lang="en-US" dirty="0" err="1"/>
              <a:t>y’all</a:t>
            </a:r>
            <a:r>
              <a:rPr lang="en-US" dirty="0"/>
              <a:t> to some of what it takes to build a technical coaching program. My goal is to ensure </a:t>
            </a:r>
            <a:r>
              <a:rPr lang="en-US" dirty="0" err="1"/>
              <a:t>y’all</a:t>
            </a:r>
            <a:r>
              <a:rPr lang="en-US" dirty="0"/>
              <a:t> leave with at least a few practical steps that you can take back to your respective employers to help you discover whether a coaching program is a good idea, and to develop the basic framework to build on if it looks like your organization may benefit from a coaching program.</a:t>
            </a:r>
          </a:p>
        </p:txBody>
      </p:sp>
      <p:sp>
        <p:nvSpPr>
          <p:cNvPr id="4" name="Slide Number Placeholder 3"/>
          <p:cNvSpPr>
            <a:spLocks noGrp="1"/>
          </p:cNvSpPr>
          <p:nvPr>
            <p:ph type="sldNum" sz="quarter" idx="10"/>
          </p:nvPr>
        </p:nvSpPr>
        <p:spPr/>
        <p:txBody>
          <a:bodyPr/>
          <a:lstStyle/>
          <a:p>
            <a:fld id="{4A61090C-16AB-134D-926A-11365CC7FABD}" type="slidenum">
              <a:rPr lang="en-US" smtClean="0"/>
              <a:t>1</a:t>
            </a:fld>
            <a:endParaRPr lang="en-US"/>
          </a:p>
        </p:txBody>
      </p:sp>
    </p:spTree>
    <p:extLst>
      <p:ext uri="{BB962C8B-B14F-4D97-AF65-F5344CB8AC3E}">
        <p14:creationId xmlns:p14="http://schemas.microsoft.com/office/powerpoint/2010/main" val="3050320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stage in developing a coaching program is to learn about your organization and its needs.</a:t>
            </a:r>
          </a:p>
          <a:p>
            <a:endParaRPr lang="en-US" dirty="0"/>
          </a:p>
          <a:p>
            <a:r>
              <a:rPr lang="en-US" dirty="0"/>
              <a:t>At my current employer I have a survey out among our engineering team asking them about how they feel they are doing individually, how their manager is doing in helping them, and how the company is doing in supporting their professional development. I’ve also asked them to identify areas where we are doing well and poorly in helping them grow specific skill competencies like technology, architecture, leadership, and the like. There’s also room in the survey for explanation of their answers. The final question asks what one thing could the company do to improve how we enable professional development.</a:t>
            </a:r>
          </a:p>
          <a:p>
            <a:endParaRPr lang="en-US" dirty="0"/>
          </a:p>
          <a:p>
            <a:r>
              <a:rPr lang="en-US" dirty="0"/>
              <a:t>The goal is to determine what our team needs and whether coaching is a good fit for our company’s current stage.</a:t>
            </a:r>
          </a:p>
          <a:p>
            <a:endParaRPr lang="en-US" dirty="0"/>
          </a:p>
          <a:p>
            <a:r>
              <a:rPr lang="en-US" dirty="0"/>
              <a:t>Before investing the effort in building a coaching program it is important to ensure that what your team needs aligns with what coaching can provide. Some things to look for are [CLICK] how many team members express uncertainty about where they want to go with their careers. Coaching can help give shape to that. And, [CLICK] do your team members identify coaching or mentoring outright as something they want?</a:t>
            </a:r>
          </a:p>
          <a:p>
            <a:endParaRPr lang="en-US" dirty="0"/>
          </a:p>
          <a:p>
            <a:r>
              <a:rPr lang="en-US" dirty="0"/>
              <a:t>The cues to look for are gaps with regard to relationships and learning from one another. Coaching works best in contexts where people recognize the value in learning from one another, rather than say reading a book or being told what to do.</a:t>
            </a:r>
          </a:p>
        </p:txBody>
      </p:sp>
      <p:sp>
        <p:nvSpPr>
          <p:cNvPr id="4" name="Slide Number Placeholder 3"/>
          <p:cNvSpPr>
            <a:spLocks noGrp="1"/>
          </p:cNvSpPr>
          <p:nvPr>
            <p:ph type="sldNum" sz="quarter" idx="10"/>
          </p:nvPr>
        </p:nvSpPr>
        <p:spPr/>
        <p:txBody>
          <a:bodyPr/>
          <a:lstStyle/>
          <a:p>
            <a:fld id="{4A61090C-16AB-134D-926A-11365CC7FABD}" type="slidenum">
              <a:rPr lang="en-US" smtClean="0"/>
              <a:t>10</a:t>
            </a:fld>
            <a:endParaRPr lang="en-US"/>
          </a:p>
        </p:txBody>
      </p:sp>
    </p:spTree>
    <p:extLst>
      <p:ext uri="{BB962C8B-B14F-4D97-AF65-F5344CB8AC3E}">
        <p14:creationId xmlns:p14="http://schemas.microsoft.com/office/powerpoint/2010/main" val="14956757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phase is the actual building phase. I call it the trial phase because there is still a need to prove that coaching is a good idea in your context.</a:t>
            </a:r>
          </a:p>
          <a:p>
            <a:endParaRPr lang="en-US" dirty="0"/>
          </a:p>
          <a:p>
            <a:r>
              <a:rPr lang="en-US" dirty="0"/>
              <a:t>The first step, before establishing any coaching relationships is to identify what your measure of value is. One option is to just gauge [CLICK] satisfaction or sentiment. You want to maintain a control of some sort, and you want to start with a baseline that spans everyone both inside and outside the coaching trial.</a:t>
            </a:r>
          </a:p>
          <a:p>
            <a:endParaRPr lang="en-US" dirty="0"/>
          </a:p>
          <a:p>
            <a:r>
              <a:rPr lang="en-US" dirty="0"/>
              <a:t>Next, [CLICK] identify one or two more senior team members, preferably with some coaching experience and match them with team members outside their direct line of report who are on similar development paths, or who have self-identified as wanting coaching. In the trial phase I believe it is best to have participants self-select as much as possible to ensure adequate engagement. Then provide some guidance to the coaches and the coachees regarding how to conduct one-on-one sessions and encourage them to set their schedule. Then, let it go.</a:t>
            </a:r>
          </a:p>
          <a:p>
            <a:endParaRPr lang="en-US" dirty="0"/>
          </a:p>
          <a:p>
            <a:r>
              <a:rPr lang="en-US" dirty="0"/>
              <a:t>Finally, [CLICK] I would target a six month initial trial with repeated assessments across the technical team to help asses whether the coaching program is causing any desirable change in the assessed metrics. The goal is to see whether coaching actually provides the desired improvement among the trial participants when compared to everyone else. If so, then you can move on to the next phase, and if not you can conduct a retrospective on the trial to identify any weaknesses and decide whether a retrial is warranted.</a:t>
            </a:r>
          </a:p>
        </p:txBody>
      </p:sp>
      <p:sp>
        <p:nvSpPr>
          <p:cNvPr id="4" name="Slide Number Placeholder 3"/>
          <p:cNvSpPr>
            <a:spLocks noGrp="1"/>
          </p:cNvSpPr>
          <p:nvPr>
            <p:ph type="sldNum" sz="quarter" idx="10"/>
          </p:nvPr>
        </p:nvSpPr>
        <p:spPr/>
        <p:txBody>
          <a:bodyPr/>
          <a:lstStyle/>
          <a:p>
            <a:fld id="{4A61090C-16AB-134D-926A-11365CC7FABD}" type="slidenum">
              <a:rPr lang="en-US" smtClean="0"/>
              <a:t>11</a:t>
            </a:fld>
            <a:endParaRPr lang="en-US"/>
          </a:p>
        </p:txBody>
      </p:sp>
    </p:spTree>
    <p:extLst>
      <p:ext uri="{BB962C8B-B14F-4D97-AF65-F5344CB8AC3E}">
        <p14:creationId xmlns:p14="http://schemas.microsoft.com/office/powerpoint/2010/main" val="41446694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phase, once a trial is complete is to grow the program.</a:t>
            </a:r>
          </a:p>
          <a:p>
            <a:endParaRPr lang="en-US" dirty="0"/>
          </a:p>
          <a:p>
            <a:r>
              <a:rPr lang="en-US" dirty="0"/>
              <a:t>How you will want to grow you coaching program will be based on your team’s resources, eagerness and other factors. What I want to give you is just advice on how to grow in a measured way. Only the first piece of advice is really something I would say you should not skip.</a:t>
            </a:r>
          </a:p>
          <a:p>
            <a:endParaRPr lang="en-US" dirty="0"/>
          </a:p>
          <a:p>
            <a:r>
              <a:rPr lang="en-US" dirty="0"/>
              <a:t>First, [CLICK] train your coaches. Talk with the coaches and the coachees from your trials and distill the essential knowledge for new coaches regarding how to conduct one-on-one meetings, as well as other tools and resources they can use. Make this information and any support as easy to access as possible.</a:t>
            </a:r>
          </a:p>
          <a:p>
            <a:endParaRPr lang="en-US" dirty="0"/>
          </a:p>
          <a:p>
            <a:r>
              <a:rPr lang="en-US" dirty="0"/>
              <a:t>Second, [CLICK] grow slowly — I would not look to add more than 50% more coaches every other month unless you have an influx of folks with good experience coaching others. By growing slow you prevent overwhelming people’s schedules and disrupting the flow they’ve become accustomed to too much.</a:t>
            </a:r>
          </a:p>
          <a:p>
            <a:endParaRPr lang="en-US" dirty="0"/>
          </a:p>
          <a:p>
            <a:r>
              <a:rPr lang="en-US" dirty="0"/>
              <a:t>Third, [CLICK] refine your tools and processes. In the trial, use Google Forms, Word documents, or whatever is convenient for assessments, one-on-one support, and the like. Now that you are growing, look at tools like 15five and others designed for coaching and assessment and start working on making parts of the coaching experience consistent.</a:t>
            </a:r>
          </a:p>
          <a:p>
            <a:endParaRPr lang="en-US" dirty="0"/>
          </a:p>
          <a:p>
            <a:r>
              <a:rPr lang="en-US" dirty="0"/>
              <a:t>Finally, [CLICK] establish periodic opportunities for reviews. Get coaches together and conduct retrospectives on what is working and what is not. Talk with coachees about the value they are getting. Go a bit beyond the basic assessments and ensure participants are receiving value and benefit from the program.</a:t>
            </a:r>
          </a:p>
        </p:txBody>
      </p:sp>
      <p:sp>
        <p:nvSpPr>
          <p:cNvPr id="4" name="Slide Number Placeholder 3"/>
          <p:cNvSpPr>
            <a:spLocks noGrp="1"/>
          </p:cNvSpPr>
          <p:nvPr>
            <p:ph type="sldNum" sz="quarter" idx="10"/>
          </p:nvPr>
        </p:nvSpPr>
        <p:spPr/>
        <p:txBody>
          <a:bodyPr/>
          <a:lstStyle/>
          <a:p>
            <a:fld id="{4A61090C-16AB-134D-926A-11365CC7FABD}" type="slidenum">
              <a:rPr lang="en-US" smtClean="0"/>
              <a:t>12</a:t>
            </a:fld>
            <a:endParaRPr lang="en-US"/>
          </a:p>
        </p:txBody>
      </p:sp>
    </p:spTree>
    <p:extLst>
      <p:ext uri="{BB962C8B-B14F-4D97-AF65-F5344CB8AC3E}">
        <p14:creationId xmlns:p14="http://schemas.microsoft.com/office/powerpoint/2010/main" val="17491814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Sustaining a coaching program will be the work you undertake in between periods of expansion and contraction. The key feature of sustaining a coaching program in my mind is about ensuring participants and the organization continue to recognize value from the program. Assessments will still be a regular factor, but they can become less frequent.</a:t>
            </a:r>
          </a:p>
          <a:p>
            <a:endParaRPr lang="en-US" dirty="0"/>
          </a:p>
          <a:p>
            <a:r>
              <a:rPr lang="en-US" dirty="0"/>
              <a:t>The two key questions to address when you reach the point of sustaining a coaching culture are [CLICK] how you on-board new team members, and [CLICK] how do you redistribute coachees when those changes are warranted.</a:t>
            </a:r>
          </a:p>
          <a:p>
            <a:endParaRPr lang="en-US" dirty="0"/>
          </a:p>
          <a:p>
            <a:r>
              <a:rPr lang="en-US" dirty="0"/>
              <a:t>At a previous employer there came a point where because of a change in my career path I was no longer the best coach for one of my coachees. So, we talked through the change of him receiving his regular coaching from one of our directors of engineering. It took three one-on-one’s to accomplish the transition and it went great. First, the </a:t>
            </a:r>
            <a:r>
              <a:rPr lang="en-US" dirty="0" err="1"/>
              <a:t>coachee</a:t>
            </a:r>
            <a:r>
              <a:rPr lang="en-US" dirty="0"/>
              <a:t> and I talked through why the transition made sense given the change in my ambitions, then we came back later to talk about good coaches could be for them, and finally we had a session with their new coach included to discuss current areas of on-going discussion.</a:t>
            </a:r>
          </a:p>
          <a:p>
            <a:endParaRPr lang="en-US" dirty="0"/>
          </a:p>
          <a:p>
            <a:r>
              <a:rPr lang="en-US" dirty="0"/>
              <a:t>At that same employer I also had hand-offs when I chose to leave and while those were very different, they still went well.</a:t>
            </a:r>
          </a:p>
          <a:p>
            <a:endParaRPr lang="en-US" dirty="0"/>
          </a:p>
          <a:p>
            <a:r>
              <a:rPr lang="en-US" dirty="0"/>
              <a:t>At the stage of sustaining a coaching program, the work is about managing change well.</a:t>
            </a:r>
          </a:p>
        </p:txBody>
      </p:sp>
      <p:sp>
        <p:nvSpPr>
          <p:cNvPr id="4" name="Slide Number Placeholder 3"/>
          <p:cNvSpPr>
            <a:spLocks noGrp="1"/>
          </p:cNvSpPr>
          <p:nvPr>
            <p:ph type="sldNum" sz="quarter" idx="10"/>
          </p:nvPr>
        </p:nvSpPr>
        <p:spPr/>
        <p:txBody>
          <a:bodyPr/>
          <a:lstStyle/>
          <a:p>
            <a:fld id="{4A61090C-16AB-134D-926A-11365CC7FABD}" type="slidenum">
              <a:rPr lang="en-US" smtClean="0"/>
              <a:t>13</a:t>
            </a:fld>
            <a:endParaRPr lang="en-US"/>
          </a:p>
        </p:txBody>
      </p:sp>
    </p:spTree>
    <p:extLst>
      <p:ext uri="{BB962C8B-B14F-4D97-AF65-F5344CB8AC3E}">
        <p14:creationId xmlns:p14="http://schemas.microsoft.com/office/powerpoint/2010/main" val="17341281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covered what to do to build a coaching program, and I have a couple resources that will delve into some more details regarding one-on-one sessions. But I do want to mention a few things that I think are specifically valuable for discussion within a coaching session on technical teams.</a:t>
            </a:r>
          </a:p>
          <a:p>
            <a:endParaRPr lang="en-US" dirty="0"/>
          </a:p>
          <a:p>
            <a:r>
              <a:rPr lang="en-US" dirty="0"/>
              <a:t>First, with junior team members, I like to keep the focus on what technologies interest them and be more passive about what kind of responsibilities they want to develop. Often the technology is daunting enough without also trying to get them to think about whether they want to pursue a management or technical career path. Often in 9 to 12 months they are better able to think about what they want to be doing in terms of broader career paths.</a:t>
            </a:r>
          </a:p>
          <a:p>
            <a:endParaRPr lang="en-US" dirty="0"/>
          </a:p>
          <a:p>
            <a:r>
              <a:rPr lang="en-US" dirty="0"/>
              <a:t>Second, if you company has lunch and learns, or other internal training sessions I always like to listen for ways that I can get my coachees leading those sorts of things. This can be intimidating to even more senior team members, but I think that being able to communicate well in these kinds of contexts is a skill worth cultivating.</a:t>
            </a:r>
          </a:p>
          <a:p>
            <a:endParaRPr lang="en-US" dirty="0"/>
          </a:p>
          <a:p>
            <a:r>
              <a:rPr lang="en-US" dirty="0"/>
              <a:t>Finally, I always try to share a little about what other teams are working on and where I think my coachees may be able to contribute to those efforts. It usually comes back to whether they have any interest in the work, but pointing out to a </a:t>
            </a:r>
            <a:r>
              <a:rPr lang="en-US" dirty="0" err="1"/>
              <a:t>coachee</a:t>
            </a:r>
            <a:r>
              <a:rPr lang="en-US" dirty="0"/>
              <a:t> where I as a coach see them having particular strengths tends to motivate them regardless of what they are working on.</a:t>
            </a:r>
          </a:p>
          <a:p>
            <a:endParaRPr lang="en-US" dirty="0"/>
          </a:p>
          <a:p>
            <a:r>
              <a:rPr lang="en-US" dirty="0"/>
              <a:t>Again, I want to go back to how I like to think about coaching: it’s about cultivating individual skills and talent, motivating individuals towards action for a common goal, and integrating the diversity that exists within the team for greatest possible impact on our collective goal.  </a:t>
            </a:r>
          </a:p>
        </p:txBody>
      </p:sp>
      <p:sp>
        <p:nvSpPr>
          <p:cNvPr id="4" name="Slide Number Placeholder 3"/>
          <p:cNvSpPr>
            <a:spLocks noGrp="1"/>
          </p:cNvSpPr>
          <p:nvPr>
            <p:ph type="sldNum" sz="quarter" idx="10"/>
          </p:nvPr>
        </p:nvSpPr>
        <p:spPr/>
        <p:txBody>
          <a:bodyPr/>
          <a:lstStyle/>
          <a:p>
            <a:fld id="{4A61090C-16AB-134D-926A-11365CC7FABD}" type="slidenum">
              <a:rPr lang="en-US" smtClean="0"/>
              <a:t>14</a:t>
            </a:fld>
            <a:endParaRPr lang="en-US"/>
          </a:p>
        </p:txBody>
      </p:sp>
    </p:spTree>
    <p:extLst>
      <p:ext uri="{BB962C8B-B14F-4D97-AF65-F5344CB8AC3E}">
        <p14:creationId xmlns:p14="http://schemas.microsoft.com/office/powerpoint/2010/main" val="38590390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three resources I recommend to help continue your exploration of coaching. The two on the right overlap a good bit, but I think they are complimentary in many respects. Also, all of these are available on Safari Books Online, so be sure to take advantage of the 90-day free access you can get by visiting the O’Reilly booth across from the exhibitors hall.</a:t>
            </a:r>
          </a:p>
        </p:txBody>
      </p:sp>
      <p:sp>
        <p:nvSpPr>
          <p:cNvPr id="4" name="Slide Number Placeholder 3"/>
          <p:cNvSpPr>
            <a:spLocks noGrp="1"/>
          </p:cNvSpPr>
          <p:nvPr>
            <p:ph type="sldNum" sz="quarter" idx="10"/>
          </p:nvPr>
        </p:nvSpPr>
        <p:spPr/>
        <p:txBody>
          <a:bodyPr/>
          <a:lstStyle/>
          <a:p>
            <a:fld id="{4A61090C-16AB-134D-926A-11365CC7FABD}" type="slidenum">
              <a:rPr lang="en-US" smtClean="0"/>
              <a:t>15</a:t>
            </a:fld>
            <a:endParaRPr lang="en-US"/>
          </a:p>
        </p:txBody>
      </p:sp>
    </p:spTree>
    <p:extLst>
      <p:ext uri="{BB962C8B-B14F-4D97-AF65-F5344CB8AC3E}">
        <p14:creationId xmlns:p14="http://schemas.microsoft.com/office/powerpoint/2010/main" val="2563592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way of introduction, I am James Thompson. I am a Staff Software Engineer with Nav. We are building solutions to help decrease the death rate of small businesses in the U.S.. If you want to learn more about that come find me afterwards. During my talk, or afterwards, you can reach me via Twitter at plainprogrammer. And, of course, be sure to use the official conference tag for any social media interactions.</a:t>
            </a:r>
          </a:p>
        </p:txBody>
      </p:sp>
      <p:sp>
        <p:nvSpPr>
          <p:cNvPr id="4" name="Slide Number Placeholder 3"/>
          <p:cNvSpPr>
            <a:spLocks noGrp="1"/>
          </p:cNvSpPr>
          <p:nvPr>
            <p:ph type="sldNum" sz="quarter" idx="10"/>
          </p:nvPr>
        </p:nvSpPr>
        <p:spPr/>
        <p:txBody>
          <a:bodyPr/>
          <a:lstStyle/>
          <a:p>
            <a:fld id="{4A61090C-16AB-134D-926A-11365CC7FABD}" type="slidenum">
              <a:rPr lang="en-US" smtClean="0"/>
              <a:t>2</a:t>
            </a:fld>
            <a:endParaRPr lang="en-US"/>
          </a:p>
        </p:txBody>
      </p:sp>
    </p:spTree>
    <p:extLst>
      <p:ext uri="{BB962C8B-B14F-4D97-AF65-F5344CB8AC3E}">
        <p14:creationId xmlns:p14="http://schemas.microsoft.com/office/powerpoint/2010/main" val="670692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who here feels like their company struggles with professional development?</a:t>
            </a:r>
          </a:p>
          <a:p>
            <a:endParaRPr lang="en-US" dirty="0"/>
          </a:p>
          <a:p>
            <a:r>
              <a:rPr lang="en-US" dirty="0"/>
              <a:t>Sometimes it may be around developing junior team members. Sometimes it is providing sufficiently interesting technical development for more senior team members. Sometimes it can look like not knowing how to train up new managers.</a:t>
            </a:r>
          </a:p>
        </p:txBody>
      </p:sp>
      <p:sp>
        <p:nvSpPr>
          <p:cNvPr id="4" name="Slide Number Placeholder 3"/>
          <p:cNvSpPr>
            <a:spLocks noGrp="1"/>
          </p:cNvSpPr>
          <p:nvPr>
            <p:ph type="sldNum" sz="quarter" idx="10"/>
          </p:nvPr>
        </p:nvSpPr>
        <p:spPr/>
        <p:txBody>
          <a:bodyPr/>
          <a:lstStyle/>
          <a:p>
            <a:fld id="{4A61090C-16AB-134D-926A-11365CC7FABD}" type="slidenum">
              <a:rPr lang="en-US" smtClean="0"/>
              <a:t>3</a:t>
            </a:fld>
            <a:endParaRPr lang="en-US"/>
          </a:p>
        </p:txBody>
      </p:sp>
    </p:spTree>
    <p:extLst>
      <p:ext uri="{BB962C8B-B14F-4D97-AF65-F5344CB8AC3E}">
        <p14:creationId xmlns:p14="http://schemas.microsoft.com/office/powerpoint/2010/main" val="1410206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who here already has a coaching program in place?</a:t>
            </a:r>
          </a:p>
          <a:p>
            <a:endParaRPr lang="en-US" dirty="0"/>
          </a:p>
          <a:p>
            <a:r>
              <a:rPr lang="en-US" dirty="0"/>
              <a:t>[IF ANYONE RAISES HANDS:] Great! I hope </a:t>
            </a:r>
            <a:r>
              <a:rPr lang="en-US" dirty="0" err="1"/>
              <a:t>y’all</a:t>
            </a:r>
            <a:r>
              <a:rPr lang="en-US" dirty="0"/>
              <a:t> will chime in during the Q&amp;A to offer your insights on what has worked and not in your own experiences.</a:t>
            </a:r>
          </a:p>
        </p:txBody>
      </p:sp>
      <p:sp>
        <p:nvSpPr>
          <p:cNvPr id="4" name="Slide Number Placeholder 3"/>
          <p:cNvSpPr>
            <a:spLocks noGrp="1"/>
          </p:cNvSpPr>
          <p:nvPr>
            <p:ph type="sldNum" sz="quarter" idx="10"/>
          </p:nvPr>
        </p:nvSpPr>
        <p:spPr/>
        <p:txBody>
          <a:bodyPr/>
          <a:lstStyle/>
          <a:p>
            <a:fld id="{4A61090C-16AB-134D-926A-11365CC7FABD}" type="slidenum">
              <a:rPr lang="en-US" smtClean="0"/>
              <a:t>4</a:t>
            </a:fld>
            <a:endParaRPr lang="en-US"/>
          </a:p>
        </p:txBody>
      </p:sp>
    </p:spTree>
    <p:extLst>
      <p:ext uri="{BB962C8B-B14F-4D97-AF65-F5344CB8AC3E}">
        <p14:creationId xmlns:p14="http://schemas.microsoft.com/office/powerpoint/2010/main" val="1899346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to start off it would probably be helpful to define the term Coaching.</a:t>
            </a:r>
          </a:p>
          <a:p>
            <a:endParaRPr lang="en-US" dirty="0"/>
          </a:p>
          <a:p>
            <a:r>
              <a:rPr lang="en-US" dirty="0"/>
              <a:t>Sometimes you will also hear the word Mentoring used. I like to keep these two terms distinct, but that is not something others do consistently.</a:t>
            </a:r>
          </a:p>
        </p:txBody>
      </p:sp>
      <p:sp>
        <p:nvSpPr>
          <p:cNvPr id="4" name="Slide Number Placeholder 3"/>
          <p:cNvSpPr>
            <a:spLocks noGrp="1"/>
          </p:cNvSpPr>
          <p:nvPr>
            <p:ph type="sldNum" sz="quarter" idx="10"/>
          </p:nvPr>
        </p:nvSpPr>
        <p:spPr/>
        <p:txBody>
          <a:bodyPr/>
          <a:lstStyle/>
          <a:p>
            <a:fld id="{4A61090C-16AB-134D-926A-11365CC7FABD}" type="slidenum">
              <a:rPr lang="en-US" smtClean="0"/>
              <a:t>5</a:t>
            </a:fld>
            <a:endParaRPr lang="en-US"/>
          </a:p>
        </p:txBody>
      </p:sp>
    </p:spTree>
    <p:extLst>
      <p:ext uri="{BB962C8B-B14F-4D97-AF65-F5344CB8AC3E}">
        <p14:creationId xmlns:p14="http://schemas.microsoft.com/office/powerpoint/2010/main" val="343423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One way that we can thinking about coaching is in regard to creating environments that stimulate understanding and positive change. This involves numerous facets, from mindsets and principles, to practices. But, the goal is to foster understanding and positive change.</a:t>
            </a:r>
          </a:p>
          <a:p>
            <a:endParaRPr lang="en-US" sz="1400" dirty="0"/>
          </a:p>
          <a:p>
            <a:r>
              <a:rPr lang="en-US" sz="1400" dirty="0"/>
              <a:t>Building a coaching culture begins with understanding this kind of disposition towards growth and development of the people we work with. It can have elements relating to performance and management, but they are expressed with relation to an individual’s growth and personal introspection.</a:t>
            </a:r>
          </a:p>
        </p:txBody>
      </p:sp>
      <p:sp>
        <p:nvSpPr>
          <p:cNvPr id="4" name="Slide Number Placeholder 3"/>
          <p:cNvSpPr>
            <a:spLocks noGrp="1"/>
          </p:cNvSpPr>
          <p:nvPr>
            <p:ph type="sldNum" sz="quarter" idx="10"/>
          </p:nvPr>
        </p:nvSpPr>
        <p:spPr/>
        <p:txBody>
          <a:bodyPr/>
          <a:lstStyle/>
          <a:p>
            <a:fld id="{4A61090C-16AB-134D-926A-11365CC7FABD}" type="slidenum">
              <a:rPr lang="en-US" smtClean="0"/>
              <a:t>6</a:t>
            </a:fld>
            <a:endParaRPr lang="en-US"/>
          </a:p>
        </p:txBody>
      </p:sp>
    </p:spTree>
    <p:extLst>
      <p:ext uri="{BB962C8B-B14F-4D97-AF65-F5344CB8AC3E}">
        <p14:creationId xmlns:p14="http://schemas.microsoft.com/office/powerpoint/2010/main" val="2700211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like to think of Coaching in relation to three core areas, moving from the very individual to the highly collective.</a:t>
            </a:r>
          </a:p>
          <a:p>
            <a:endParaRPr lang="en-US" dirty="0"/>
          </a:p>
          <a:p>
            <a:r>
              <a:rPr lang="en-US" dirty="0"/>
              <a:t>First, is the idea of cultivation. [CLICK] This is the basic facet of coaching. How do we develop individual talent and skills in a way that is good for the individual and good for the company. This is also the key place that Coaching differentiates itself of mentoring. Mentoring can focus on the benefit of the individual. Coaching has to take the needs of the organization into account. The sports analogy is apt here since a player who is concerned only with themselves will not be as valuable to the team as one who balances their own development with that of the team.</a:t>
            </a:r>
          </a:p>
          <a:p>
            <a:endParaRPr lang="en-US" dirty="0"/>
          </a:p>
          <a:p>
            <a:r>
              <a:rPr lang="en-US" dirty="0"/>
              <a:t>Second, is the idea of motivation. [CLICK] The coach has a key role to play in ensuring their coachees understand the common goal and are motivated to act in relation to it. This can often come down to a matter of alignment of personal with organizational goals and is another way that coaching can be seen as different from mentoring because the needs of the organization must be accounted for alongside the needs to the individual.</a:t>
            </a:r>
          </a:p>
          <a:p>
            <a:endParaRPr lang="en-US" dirty="0"/>
          </a:p>
          <a:p>
            <a:r>
              <a:rPr lang="en-US" dirty="0"/>
              <a:t>Finally, is the idea of integration. [CLICK] Coaching has to seek to bring together the various individuals, with their own goals and desires, into a cohesive whole. Coaching, thus, ought to lead us towards more highly valuing diversity since there is a need to step back, take in the big picture and identify how many can come together to act as one unit. And, that applies at the level of teams, departments and whole organizations.</a:t>
            </a:r>
          </a:p>
          <a:p>
            <a:endParaRPr lang="en-US" dirty="0"/>
          </a:p>
          <a:p>
            <a:endParaRPr lang="en-US" dirty="0"/>
          </a:p>
        </p:txBody>
      </p:sp>
      <p:sp>
        <p:nvSpPr>
          <p:cNvPr id="4" name="Slide Number Placeholder 3"/>
          <p:cNvSpPr>
            <a:spLocks noGrp="1"/>
          </p:cNvSpPr>
          <p:nvPr>
            <p:ph type="sldNum" sz="quarter" idx="10"/>
          </p:nvPr>
        </p:nvSpPr>
        <p:spPr/>
        <p:txBody>
          <a:bodyPr/>
          <a:lstStyle/>
          <a:p>
            <a:fld id="{4A61090C-16AB-134D-926A-11365CC7FABD}" type="slidenum">
              <a:rPr lang="en-US" smtClean="0"/>
              <a:t>7</a:t>
            </a:fld>
            <a:endParaRPr lang="en-US"/>
          </a:p>
        </p:txBody>
      </p:sp>
    </p:spTree>
    <p:extLst>
      <p:ext uri="{BB962C8B-B14F-4D97-AF65-F5344CB8AC3E}">
        <p14:creationId xmlns:p14="http://schemas.microsoft.com/office/powerpoint/2010/main" val="23740404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think about the ways in which Traditional Management is differentiated from the keys to a coaching mindset.</a:t>
            </a:r>
          </a:p>
          <a:p>
            <a:endParaRPr lang="en-US" dirty="0"/>
          </a:p>
          <a:p>
            <a:r>
              <a:rPr lang="en-US" dirty="0"/>
              <a:t>Right from the outset I want to be clear that these two broad approaches should not be seen as adversarial. These areas of comparison exist along a continuum. And, so there is a lot a room to move along these continuums and to blend aspects and approaches within an organization.</a:t>
            </a:r>
          </a:p>
          <a:p>
            <a:endParaRPr lang="en-US" dirty="0"/>
          </a:p>
          <a:p>
            <a:r>
              <a:rPr lang="en-US" dirty="0"/>
              <a:t>The first contrast is between management’s tendency towards hierarchal structures that can emphasize command-and-control visions of leadership. In contrast, coaching emphasizes relational notions of leadership which are must less inclined towards giving direction, and more towards providing guidance.</a:t>
            </a:r>
          </a:p>
          <a:p>
            <a:endParaRPr lang="en-US" dirty="0"/>
          </a:p>
          <a:p>
            <a:r>
              <a:rPr lang="en-US" dirty="0"/>
              <a:t>Second, management tends to emphasize the importance of expertise amongst successive layers of managers. Coaching, in contrast, recognizes that sometimes expertise is not reflected in an org-chart and that learning is a continuous activity throughout the organization. This shows up, again, in the tendency of managers to give direction, in contrast to encouraging discovery and exploration.</a:t>
            </a:r>
          </a:p>
          <a:p>
            <a:endParaRPr lang="en-US" dirty="0"/>
          </a:p>
          <a:p>
            <a:r>
              <a:rPr lang="en-US" dirty="0"/>
              <a:t>There are other ways in which coaching and managerial mindsets can differ, but these are the keys in my mind to understanding what it takes to start the process of building a technical coaching program.</a:t>
            </a:r>
          </a:p>
        </p:txBody>
      </p:sp>
      <p:sp>
        <p:nvSpPr>
          <p:cNvPr id="4" name="Slide Number Placeholder 3"/>
          <p:cNvSpPr>
            <a:spLocks noGrp="1"/>
          </p:cNvSpPr>
          <p:nvPr>
            <p:ph type="sldNum" sz="quarter" idx="10"/>
          </p:nvPr>
        </p:nvSpPr>
        <p:spPr/>
        <p:txBody>
          <a:bodyPr/>
          <a:lstStyle/>
          <a:p>
            <a:fld id="{4A61090C-16AB-134D-926A-11365CC7FABD}" type="slidenum">
              <a:rPr lang="en-US" smtClean="0"/>
              <a:t>8</a:t>
            </a:fld>
            <a:endParaRPr lang="en-US"/>
          </a:p>
        </p:txBody>
      </p:sp>
    </p:spTree>
    <p:extLst>
      <p:ext uri="{BB962C8B-B14F-4D97-AF65-F5344CB8AC3E}">
        <p14:creationId xmlns:p14="http://schemas.microsoft.com/office/powerpoint/2010/main" val="35025998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shift to the core subject, how do we develop a coaching program?</a:t>
            </a:r>
          </a:p>
          <a:p>
            <a:endParaRPr lang="en-US" dirty="0"/>
          </a:p>
          <a:p>
            <a:r>
              <a:rPr lang="en-US" dirty="0"/>
              <a:t>Right now, at my employer, we’re in the first of these four stages I’m about to outline. The final two also are not mutually exclusive. Once you move beyond establishing viability and value, it is likely you will be addressing various aspects of the final two stages to different degrees at different times.</a:t>
            </a:r>
          </a:p>
        </p:txBody>
      </p:sp>
      <p:sp>
        <p:nvSpPr>
          <p:cNvPr id="4" name="Slide Number Placeholder 3"/>
          <p:cNvSpPr>
            <a:spLocks noGrp="1"/>
          </p:cNvSpPr>
          <p:nvPr>
            <p:ph type="sldNum" sz="quarter" idx="10"/>
          </p:nvPr>
        </p:nvSpPr>
        <p:spPr/>
        <p:txBody>
          <a:bodyPr/>
          <a:lstStyle/>
          <a:p>
            <a:fld id="{4A61090C-16AB-134D-926A-11365CC7FABD}" type="slidenum">
              <a:rPr lang="en-US" smtClean="0"/>
              <a:t>9</a:t>
            </a:fld>
            <a:endParaRPr lang="en-US"/>
          </a:p>
        </p:txBody>
      </p:sp>
    </p:spTree>
    <p:extLst>
      <p:ext uri="{BB962C8B-B14F-4D97-AF65-F5344CB8AC3E}">
        <p14:creationId xmlns:p14="http://schemas.microsoft.com/office/powerpoint/2010/main" val="1259019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3/1/18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3/1/18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3/1/18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3/1/18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3/1/18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3/1/18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3/1/18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3/1/18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3/1/18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482708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smtClean="0"/>
              <a:t>3/1/18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3/1/18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3/1/18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3/1/18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3/1/18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3/1/18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3/1/18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6.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cstate="screen">
            <a:extLst>
              <a:ext uri="{28A0092B-C50C-407E-A947-70E740481C1C}">
                <a14:useLocalDpi xmlns:a14="http://schemas.microsoft.com/office/drawing/2010/main"/>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cstate="screen">
            <a:extLst>
              <a:ext uri="{28A0092B-C50C-407E-A947-70E740481C1C}">
                <a14:useLocalDpi xmlns:a14="http://schemas.microsoft.com/office/drawing/2010/main"/>
              </a:ext>
            </a:extLst>
          </a:blip>
          <a:src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cstate="screen">
            <a:extLst>
              <a:ext uri="{28A0092B-C50C-407E-A947-70E740481C1C}">
                <a14:useLocalDpi xmlns:a14="http://schemas.microsoft.com/office/drawing/2010/main"/>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cstate="screen">
            <a:extLst>
              <a:ext uri="{28A0092B-C50C-407E-A947-70E740481C1C}">
                <a14:useLocalDpi xmlns:a14="http://schemas.microsoft.com/office/drawing/2010/main"/>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smtClean="0"/>
              <a:t>3/1/18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
        <p:nvSpPr>
          <p:cNvPr id="13" name="Rectangle 12">
            <a:extLst>
              <a:ext uri="{FF2B5EF4-FFF2-40B4-BE49-F238E27FC236}">
                <a16:creationId xmlns:a16="http://schemas.microsoft.com/office/drawing/2014/main" id="{0B4D746B-1E10-B34A-8AF6-1C36DEFBCD52}"/>
              </a:ext>
            </a:extLst>
          </p:cNvPr>
          <p:cNvSpPr/>
          <p:nvPr userDrawn="1"/>
        </p:nvSpPr>
        <p:spPr>
          <a:xfrm rot="5400000">
            <a:off x="8353886" y="3022847"/>
            <a:ext cx="6857998" cy="812307"/>
          </a:xfrm>
          <a:prstGeom prst="rect">
            <a:avLst/>
          </a:prstGeom>
          <a:solidFill>
            <a:srgbClr val="6E2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D65EFB60-D552-B849-BB67-6C87D516C51E}"/>
              </a:ext>
            </a:extLst>
          </p:cNvPr>
          <p:cNvSpPr txBox="1"/>
          <p:nvPr userDrawn="1"/>
        </p:nvSpPr>
        <p:spPr>
          <a:xfrm rot="5400000">
            <a:off x="10196070" y="1296257"/>
            <a:ext cx="3115733" cy="523220"/>
          </a:xfrm>
          <a:prstGeom prst="rect">
            <a:avLst/>
          </a:prstGeom>
          <a:noFill/>
        </p:spPr>
        <p:txBody>
          <a:bodyPr wrap="square" rtlCol="0">
            <a:spAutoFit/>
          </a:bodyPr>
          <a:lstStyle/>
          <a:p>
            <a:r>
              <a:rPr lang="en-US" sz="2800" b="1" dirty="0">
                <a:latin typeface="Helvetica" pitchFamily="2" charset="0"/>
              </a:rPr>
              <a:t>#</a:t>
            </a:r>
            <a:r>
              <a:rPr lang="en-US" sz="2800" b="1" dirty="0" err="1">
                <a:latin typeface="Helvetica" pitchFamily="2" charset="0"/>
              </a:rPr>
              <a:t>OReillySACon</a:t>
            </a:r>
            <a:endParaRPr lang="en-US" sz="2800" b="1" dirty="0">
              <a:latin typeface="Helvetica" pitchFamily="2" charset="0"/>
            </a:endParaRPr>
          </a:p>
        </p:txBody>
      </p:sp>
      <p:pic>
        <p:nvPicPr>
          <p:cNvPr id="17" name="Picture 16">
            <a:extLst>
              <a:ext uri="{FF2B5EF4-FFF2-40B4-BE49-F238E27FC236}">
                <a16:creationId xmlns:a16="http://schemas.microsoft.com/office/drawing/2014/main" id="{4905ED0E-A86E-CC45-8CFB-C87FE9DAA1AE}"/>
              </a:ext>
            </a:extLst>
          </p:cNvPr>
          <p:cNvPicPr>
            <a:picLocks noChangeAspect="1"/>
          </p:cNvPicPr>
          <p:nvPr userDrawn="1"/>
        </p:nvPicPr>
        <p:blipFill>
          <a:blip r:embed="rId24"/>
          <a:stretch>
            <a:fillRect/>
          </a:stretch>
        </p:blipFill>
        <p:spPr>
          <a:xfrm rot="5400000">
            <a:off x="9885069" y="4551069"/>
            <a:ext cx="3793067" cy="820795"/>
          </a:xfrm>
          <a:prstGeom prst="rect">
            <a:avLst/>
          </a:prstGeom>
        </p:spPr>
      </p:pic>
      <p:sp>
        <p:nvSpPr>
          <p:cNvPr id="11" name="TextBox 10">
            <a:extLst>
              <a:ext uri="{FF2B5EF4-FFF2-40B4-BE49-F238E27FC236}">
                <a16:creationId xmlns:a16="http://schemas.microsoft.com/office/drawing/2014/main" id="{A07F128E-636E-2F42-A186-79A030B38934}"/>
              </a:ext>
            </a:extLst>
          </p:cNvPr>
          <p:cNvSpPr txBox="1"/>
          <p:nvPr userDrawn="1"/>
        </p:nvSpPr>
        <p:spPr>
          <a:xfrm>
            <a:off x="0" y="6248399"/>
            <a:ext cx="4037012" cy="584775"/>
          </a:xfrm>
          <a:prstGeom prst="rect">
            <a:avLst/>
          </a:prstGeom>
          <a:noFill/>
        </p:spPr>
        <p:txBody>
          <a:bodyPr wrap="square" rtlCol="0">
            <a:spAutoFit/>
          </a:bodyPr>
          <a:lstStyle/>
          <a:p>
            <a:r>
              <a:rPr lang="en-US" sz="3200" b="1" dirty="0">
                <a:latin typeface="Helvetica" pitchFamily="2" charset="0"/>
              </a:rPr>
              <a:t>@plainprogrammer</a:t>
            </a:r>
          </a:p>
        </p:txBody>
      </p:sp>
      <p:cxnSp>
        <p:nvCxnSpPr>
          <p:cNvPr id="18" name="Straight Connector 17">
            <a:extLst>
              <a:ext uri="{FF2B5EF4-FFF2-40B4-BE49-F238E27FC236}">
                <a16:creationId xmlns:a16="http://schemas.microsoft.com/office/drawing/2014/main" id="{451BA9A8-5D31-0143-B6F6-D5744E469902}"/>
              </a:ext>
            </a:extLst>
          </p:cNvPr>
          <p:cNvCxnSpPr/>
          <p:nvPr userDrawn="1"/>
        </p:nvCxnSpPr>
        <p:spPr>
          <a:xfrm>
            <a:off x="0" y="6259285"/>
            <a:ext cx="10049853" cy="0"/>
          </a:xfrm>
          <a:prstGeom prst="line">
            <a:avLst/>
          </a:prstGeom>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71" r:id="rId2"/>
    <p:sldLayoutId id="2147483650" r:id="rId3"/>
    <p:sldLayoutId id="2147483651" r:id="rId4"/>
    <p:sldLayoutId id="2147483652" r:id="rId5"/>
    <p:sldLayoutId id="2147483653" r:id="rId6"/>
    <p:sldLayoutId id="2147483654" r:id="rId7"/>
    <p:sldLayoutId id="2147483655" r:id="rId8"/>
    <p:sldLayoutId id="2147483656" r:id="rId9"/>
    <p:sldLayoutId id="2147483668" r:id="rId10"/>
    <p:sldLayoutId id="2147483667" r:id="rId11"/>
    <p:sldLayoutId id="2147483661" r:id="rId12"/>
    <p:sldLayoutId id="2147483664" r:id="rId13"/>
    <p:sldLayoutId id="2147483662" r:id="rId14"/>
    <p:sldLayoutId id="2147483669" r:id="rId15"/>
    <p:sldLayoutId id="2147483670" r:id="rId16"/>
    <p:sldLayoutId id="2147483658" r:id="rId17"/>
    <p:sldLayoutId id="2147483659" r:id="rId18"/>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tiff"/><Relationship Id="rId2" Type="http://schemas.openxmlformats.org/officeDocument/2006/relationships/notesSlide" Target="../notesSlides/notesSlide15.xml"/><Relationship Id="rId1" Type="http://schemas.openxmlformats.org/officeDocument/2006/relationships/slideLayout" Target="../slideLayouts/slideLayout15.xml"/><Relationship Id="rId5" Type="http://schemas.openxmlformats.org/officeDocument/2006/relationships/image" Target="../media/image14.tiff"/><Relationship Id="rId4" Type="http://schemas.openxmlformats.org/officeDocument/2006/relationships/image" Target="../media/image13.tif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16.xml"/><Relationship Id="rId5" Type="http://schemas.openxmlformats.org/officeDocument/2006/relationships/image" Target="../media/image11.jpeg"/><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A2E2C-F02D-3D45-859E-93BCC1CAF50F}"/>
              </a:ext>
            </a:extLst>
          </p:cNvPr>
          <p:cNvSpPr>
            <a:spLocks noGrp="1"/>
          </p:cNvSpPr>
          <p:nvPr>
            <p:ph type="ctrTitle"/>
          </p:nvPr>
        </p:nvSpPr>
        <p:spPr/>
        <p:txBody>
          <a:bodyPr/>
          <a:lstStyle/>
          <a:p>
            <a:r>
              <a:rPr lang="en-US" dirty="0"/>
              <a:t>Technical Coaching</a:t>
            </a:r>
          </a:p>
        </p:txBody>
      </p:sp>
      <p:sp>
        <p:nvSpPr>
          <p:cNvPr id="3" name="Subtitle 2">
            <a:extLst>
              <a:ext uri="{FF2B5EF4-FFF2-40B4-BE49-F238E27FC236}">
                <a16:creationId xmlns:a16="http://schemas.microsoft.com/office/drawing/2014/main" id="{85C04A7B-0966-4548-BA0D-4EAD188D2E34}"/>
              </a:ext>
            </a:extLst>
          </p:cNvPr>
          <p:cNvSpPr>
            <a:spLocks noGrp="1"/>
          </p:cNvSpPr>
          <p:nvPr>
            <p:ph type="subTitle" idx="1"/>
          </p:nvPr>
        </p:nvSpPr>
        <p:spPr/>
        <p:txBody>
          <a:bodyPr/>
          <a:lstStyle/>
          <a:p>
            <a:r>
              <a:rPr lang="en-US" dirty="0"/>
              <a:t>Building a technical coaching program</a:t>
            </a:r>
          </a:p>
        </p:txBody>
      </p:sp>
    </p:spTree>
    <p:extLst>
      <p:ext uri="{BB962C8B-B14F-4D97-AF65-F5344CB8AC3E}">
        <p14:creationId xmlns:p14="http://schemas.microsoft.com/office/powerpoint/2010/main" val="3700366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7EE24-B982-E64D-871E-6519C6D4F3F6}"/>
              </a:ext>
            </a:extLst>
          </p:cNvPr>
          <p:cNvSpPr>
            <a:spLocks noGrp="1"/>
          </p:cNvSpPr>
          <p:nvPr>
            <p:ph type="title"/>
          </p:nvPr>
        </p:nvSpPr>
        <p:spPr/>
        <p:txBody>
          <a:bodyPr/>
          <a:lstStyle/>
          <a:p>
            <a:r>
              <a:rPr lang="en-US" sz="4000" dirty="0"/>
              <a:t>Discovery</a:t>
            </a:r>
          </a:p>
        </p:txBody>
      </p:sp>
      <p:sp>
        <p:nvSpPr>
          <p:cNvPr id="6" name="Content Placeholder 5">
            <a:extLst>
              <a:ext uri="{FF2B5EF4-FFF2-40B4-BE49-F238E27FC236}">
                <a16:creationId xmlns:a16="http://schemas.microsoft.com/office/drawing/2014/main" id="{424C0B47-10BC-194F-AB95-FF020559FA9F}"/>
              </a:ext>
            </a:extLst>
          </p:cNvPr>
          <p:cNvSpPr>
            <a:spLocks noGrp="1"/>
          </p:cNvSpPr>
          <p:nvPr>
            <p:ph idx="1"/>
          </p:nvPr>
        </p:nvSpPr>
        <p:spPr/>
        <p:txBody>
          <a:bodyPr/>
          <a:lstStyle/>
          <a:p>
            <a:r>
              <a:rPr lang="en-US" dirty="0"/>
              <a:t>How many team members are unsure of where they’d like to grow professionally?</a:t>
            </a:r>
          </a:p>
          <a:p>
            <a:r>
              <a:rPr lang="en-US" dirty="0"/>
              <a:t>Does your team talk about coaching or mentoring in terms of things they’d like to have?</a:t>
            </a:r>
          </a:p>
        </p:txBody>
      </p:sp>
      <p:sp>
        <p:nvSpPr>
          <p:cNvPr id="7" name="Text Placeholder 6">
            <a:extLst>
              <a:ext uri="{FF2B5EF4-FFF2-40B4-BE49-F238E27FC236}">
                <a16:creationId xmlns:a16="http://schemas.microsoft.com/office/drawing/2014/main" id="{675E3D79-18F9-D442-AC8B-02D4B07ADC3B}"/>
              </a:ext>
            </a:extLst>
          </p:cNvPr>
          <p:cNvSpPr>
            <a:spLocks noGrp="1"/>
          </p:cNvSpPr>
          <p:nvPr>
            <p:ph type="body" sz="half" idx="2"/>
          </p:nvPr>
        </p:nvSpPr>
        <p:spPr/>
        <p:txBody>
          <a:bodyPr>
            <a:normAutofit/>
          </a:bodyPr>
          <a:lstStyle/>
          <a:p>
            <a:r>
              <a:rPr lang="en-US" sz="2400" dirty="0"/>
              <a:t>First determine whether your team’s needs match what coaching has to offer</a:t>
            </a:r>
          </a:p>
        </p:txBody>
      </p:sp>
    </p:spTree>
    <p:extLst>
      <p:ext uri="{BB962C8B-B14F-4D97-AF65-F5344CB8AC3E}">
        <p14:creationId xmlns:p14="http://schemas.microsoft.com/office/powerpoint/2010/main" val="1505878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dissolve">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7EE24-B982-E64D-871E-6519C6D4F3F6}"/>
              </a:ext>
            </a:extLst>
          </p:cNvPr>
          <p:cNvSpPr>
            <a:spLocks noGrp="1"/>
          </p:cNvSpPr>
          <p:nvPr>
            <p:ph type="title"/>
          </p:nvPr>
        </p:nvSpPr>
        <p:spPr/>
        <p:txBody>
          <a:bodyPr/>
          <a:lstStyle/>
          <a:p>
            <a:r>
              <a:rPr lang="en-US" sz="4000" dirty="0"/>
              <a:t>Trial</a:t>
            </a:r>
          </a:p>
        </p:txBody>
      </p:sp>
      <p:sp>
        <p:nvSpPr>
          <p:cNvPr id="4" name="Content Placeholder 3">
            <a:extLst>
              <a:ext uri="{FF2B5EF4-FFF2-40B4-BE49-F238E27FC236}">
                <a16:creationId xmlns:a16="http://schemas.microsoft.com/office/drawing/2014/main" id="{62CFFBE7-553E-7949-97DB-05FB332BDFED}"/>
              </a:ext>
            </a:extLst>
          </p:cNvPr>
          <p:cNvSpPr>
            <a:spLocks noGrp="1"/>
          </p:cNvSpPr>
          <p:nvPr>
            <p:ph idx="1"/>
          </p:nvPr>
        </p:nvSpPr>
        <p:spPr/>
        <p:txBody>
          <a:bodyPr/>
          <a:lstStyle/>
          <a:p>
            <a:r>
              <a:rPr lang="en-US" dirty="0"/>
              <a:t>Just gauging sentiment can be a good enough measure</a:t>
            </a:r>
          </a:p>
          <a:p>
            <a:r>
              <a:rPr lang="en-US" dirty="0"/>
              <a:t>Establish a trial group</a:t>
            </a:r>
          </a:p>
          <a:p>
            <a:r>
              <a:rPr lang="en-US" dirty="0"/>
              <a:t>Reassess at intervals to gauge the trial’s value</a:t>
            </a:r>
          </a:p>
          <a:p>
            <a:endParaRPr lang="en-US" dirty="0"/>
          </a:p>
        </p:txBody>
      </p:sp>
      <p:sp>
        <p:nvSpPr>
          <p:cNvPr id="5" name="Text Placeholder 4">
            <a:extLst>
              <a:ext uri="{FF2B5EF4-FFF2-40B4-BE49-F238E27FC236}">
                <a16:creationId xmlns:a16="http://schemas.microsoft.com/office/drawing/2014/main" id="{F14459BD-85E9-4741-B88E-90314502FFE6}"/>
              </a:ext>
            </a:extLst>
          </p:cNvPr>
          <p:cNvSpPr>
            <a:spLocks noGrp="1"/>
          </p:cNvSpPr>
          <p:nvPr>
            <p:ph type="body" sz="half" idx="2"/>
          </p:nvPr>
        </p:nvSpPr>
        <p:spPr/>
        <p:txBody>
          <a:bodyPr>
            <a:normAutofit/>
          </a:bodyPr>
          <a:lstStyle/>
          <a:p>
            <a:r>
              <a:rPr lang="en-US" sz="2400" dirty="0"/>
              <a:t>Use assessments to determine whether coaching is having the desired impact on the team</a:t>
            </a:r>
          </a:p>
        </p:txBody>
      </p:sp>
    </p:spTree>
    <p:extLst>
      <p:ext uri="{BB962C8B-B14F-4D97-AF65-F5344CB8AC3E}">
        <p14:creationId xmlns:p14="http://schemas.microsoft.com/office/powerpoint/2010/main" val="4021166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dissolv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7EE24-B982-E64D-871E-6519C6D4F3F6}"/>
              </a:ext>
            </a:extLst>
          </p:cNvPr>
          <p:cNvSpPr>
            <a:spLocks noGrp="1"/>
          </p:cNvSpPr>
          <p:nvPr>
            <p:ph type="title"/>
          </p:nvPr>
        </p:nvSpPr>
        <p:spPr/>
        <p:txBody>
          <a:bodyPr/>
          <a:lstStyle/>
          <a:p>
            <a:r>
              <a:rPr lang="en-US" sz="4000" dirty="0"/>
              <a:t>Growing</a:t>
            </a:r>
          </a:p>
        </p:txBody>
      </p:sp>
      <p:sp>
        <p:nvSpPr>
          <p:cNvPr id="4" name="Content Placeholder 3">
            <a:extLst>
              <a:ext uri="{FF2B5EF4-FFF2-40B4-BE49-F238E27FC236}">
                <a16:creationId xmlns:a16="http://schemas.microsoft.com/office/drawing/2014/main" id="{775ECF24-C8A3-8144-9104-DD7DAFC99C14}"/>
              </a:ext>
            </a:extLst>
          </p:cNvPr>
          <p:cNvSpPr>
            <a:spLocks noGrp="1"/>
          </p:cNvSpPr>
          <p:nvPr>
            <p:ph idx="1"/>
          </p:nvPr>
        </p:nvSpPr>
        <p:spPr/>
        <p:txBody>
          <a:bodyPr/>
          <a:lstStyle/>
          <a:p>
            <a:r>
              <a:rPr lang="en-US" dirty="0"/>
              <a:t>Train the coaches</a:t>
            </a:r>
          </a:p>
          <a:p>
            <a:r>
              <a:rPr lang="en-US" dirty="0"/>
              <a:t>Grow slowly</a:t>
            </a:r>
          </a:p>
          <a:p>
            <a:r>
              <a:rPr lang="en-US" dirty="0"/>
              <a:t>Refine the tools and processes</a:t>
            </a:r>
          </a:p>
          <a:p>
            <a:r>
              <a:rPr lang="en-US" dirty="0"/>
              <a:t>Establish periodic reviews</a:t>
            </a:r>
          </a:p>
        </p:txBody>
      </p:sp>
      <p:sp>
        <p:nvSpPr>
          <p:cNvPr id="5" name="Text Placeholder 4">
            <a:extLst>
              <a:ext uri="{FF2B5EF4-FFF2-40B4-BE49-F238E27FC236}">
                <a16:creationId xmlns:a16="http://schemas.microsoft.com/office/drawing/2014/main" id="{6A0368C7-77FE-5640-ABFA-CE5C4EEF0EC3}"/>
              </a:ext>
            </a:extLst>
          </p:cNvPr>
          <p:cNvSpPr>
            <a:spLocks noGrp="1"/>
          </p:cNvSpPr>
          <p:nvPr>
            <p:ph type="body" sz="half" idx="2"/>
          </p:nvPr>
        </p:nvSpPr>
        <p:spPr/>
        <p:txBody>
          <a:bodyPr>
            <a:normAutofit/>
          </a:bodyPr>
          <a:lstStyle/>
          <a:p>
            <a:r>
              <a:rPr lang="en-US" sz="2400" dirty="0"/>
              <a:t>Incorporate more individuals over time to expand the benefits across the team</a:t>
            </a:r>
          </a:p>
        </p:txBody>
      </p:sp>
    </p:spTree>
    <p:extLst>
      <p:ext uri="{BB962C8B-B14F-4D97-AF65-F5344CB8AC3E}">
        <p14:creationId xmlns:p14="http://schemas.microsoft.com/office/powerpoint/2010/main" val="2837582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dissolv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dissolv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7EE24-B982-E64D-871E-6519C6D4F3F6}"/>
              </a:ext>
            </a:extLst>
          </p:cNvPr>
          <p:cNvSpPr>
            <a:spLocks noGrp="1"/>
          </p:cNvSpPr>
          <p:nvPr>
            <p:ph type="title"/>
          </p:nvPr>
        </p:nvSpPr>
        <p:spPr/>
        <p:txBody>
          <a:bodyPr/>
          <a:lstStyle/>
          <a:p>
            <a:r>
              <a:rPr lang="en-US" sz="4000" dirty="0"/>
              <a:t>Sustaining</a:t>
            </a:r>
          </a:p>
        </p:txBody>
      </p:sp>
      <p:sp>
        <p:nvSpPr>
          <p:cNvPr id="4" name="Content Placeholder 3">
            <a:extLst>
              <a:ext uri="{FF2B5EF4-FFF2-40B4-BE49-F238E27FC236}">
                <a16:creationId xmlns:a16="http://schemas.microsoft.com/office/drawing/2014/main" id="{1C07D17B-F094-744C-81BD-B939EA196658}"/>
              </a:ext>
            </a:extLst>
          </p:cNvPr>
          <p:cNvSpPr>
            <a:spLocks noGrp="1"/>
          </p:cNvSpPr>
          <p:nvPr>
            <p:ph idx="1"/>
          </p:nvPr>
        </p:nvSpPr>
        <p:spPr/>
        <p:txBody>
          <a:bodyPr/>
          <a:lstStyle/>
          <a:p>
            <a:r>
              <a:rPr lang="en-US" dirty="0"/>
              <a:t>How do you on-board?</a:t>
            </a:r>
          </a:p>
          <a:p>
            <a:r>
              <a:rPr lang="en-US" dirty="0"/>
              <a:t>How do you redistribute?</a:t>
            </a:r>
          </a:p>
          <a:p>
            <a:endParaRPr lang="en-US" dirty="0"/>
          </a:p>
        </p:txBody>
      </p:sp>
      <p:sp>
        <p:nvSpPr>
          <p:cNvPr id="5" name="Text Placeholder 4">
            <a:extLst>
              <a:ext uri="{FF2B5EF4-FFF2-40B4-BE49-F238E27FC236}">
                <a16:creationId xmlns:a16="http://schemas.microsoft.com/office/drawing/2014/main" id="{8FAEF1E7-71C9-0842-9948-3413A085C1CB}"/>
              </a:ext>
            </a:extLst>
          </p:cNvPr>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1226112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B490ED-869B-1640-8A64-B27BB5EEB9E0}"/>
              </a:ext>
            </a:extLst>
          </p:cNvPr>
          <p:cNvSpPr>
            <a:spLocks noGrp="1"/>
          </p:cNvSpPr>
          <p:nvPr>
            <p:ph type="ctrTitle"/>
          </p:nvPr>
        </p:nvSpPr>
        <p:spPr/>
        <p:txBody>
          <a:bodyPr/>
          <a:lstStyle/>
          <a:p>
            <a:r>
              <a:rPr lang="en-US" dirty="0"/>
              <a:t>Contents for Coaching</a:t>
            </a:r>
          </a:p>
        </p:txBody>
      </p:sp>
      <p:sp>
        <p:nvSpPr>
          <p:cNvPr id="5" name="Subtitle 4">
            <a:extLst>
              <a:ext uri="{FF2B5EF4-FFF2-40B4-BE49-F238E27FC236}">
                <a16:creationId xmlns:a16="http://schemas.microsoft.com/office/drawing/2014/main" id="{44BA198E-E567-0D4F-99A3-75A382BF812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70971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3E638-68D2-5249-9E41-DD68CEF44ADA}"/>
              </a:ext>
            </a:extLst>
          </p:cNvPr>
          <p:cNvSpPr>
            <a:spLocks noGrp="1"/>
          </p:cNvSpPr>
          <p:nvPr>
            <p:ph type="title"/>
          </p:nvPr>
        </p:nvSpPr>
        <p:spPr/>
        <p:txBody>
          <a:bodyPr/>
          <a:lstStyle/>
          <a:p>
            <a:r>
              <a:rPr lang="en-US" dirty="0"/>
              <a:t>Resources</a:t>
            </a:r>
          </a:p>
        </p:txBody>
      </p:sp>
      <p:sp>
        <p:nvSpPr>
          <p:cNvPr id="3" name="Text Placeholder 2">
            <a:extLst>
              <a:ext uri="{FF2B5EF4-FFF2-40B4-BE49-F238E27FC236}">
                <a16:creationId xmlns:a16="http://schemas.microsoft.com/office/drawing/2014/main" id="{84349861-F636-9547-939D-A288162039F4}"/>
              </a:ext>
            </a:extLst>
          </p:cNvPr>
          <p:cNvSpPr>
            <a:spLocks noGrp="1"/>
          </p:cNvSpPr>
          <p:nvPr>
            <p:ph type="body" idx="1"/>
          </p:nvPr>
        </p:nvSpPr>
        <p:spPr>
          <a:xfrm>
            <a:off x="632947" y="1384300"/>
            <a:ext cx="2946866" cy="1173162"/>
          </a:xfrm>
        </p:spPr>
        <p:txBody>
          <a:bodyPr/>
          <a:lstStyle/>
          <a:p>
            <a:r>
              <a:rPr lang="en-US" sz="2200" dirty="0"/>
              <a:t>Building and Sustaining a Coaching Culture</a:t>
            </a:r>
          </a:p>
        </p:txBody>
      </p:sp>
      <p:pic>
        <p:nvPicPr>
          <p:cNvPr id="9" name="Picture 8">
            <a:extLst>
              <a:ext uri="{FF2B5EF4-FFF2-40B4-BE49-F238E27FC236}">
                <a16:creationId xmlns:a16="http://schemas.microsoft.com/office/drawing/2014/main" id="{4B153C34-ACD8-F84E-9A17-E04EF41AC76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46112" y="2667000"/>
            <a:ext cx="2559908" cy="3370545"/>
          </a:xfrm>
          <a:prstGeom prst="rect">
            <a:avLst/>
          </a:prstGeom>
        </p:spPr>
      </p:pic>
      <p:sp>
        <p:nvSpPr>
          <p:cNvPr id="5" name="Text Placeholder 4">
            <a:extLst>
              <a:ext uri="{FF2B5EF4-FFF2-40B4-BE49-F238E27FC236}">
                <a16:creationId xmlns:a16="http://schemas.microsoft.com/office/drawing/2014/main" id="{24263D4E-40D5-2648-B80C-BC87D2EFAA5C}"/>
              </a:ext>
            </a:extLst>
          </p:cNvPr>
          <p:cNvSpPr>
            <a:spLocks noGrp="1"/>
          </p:cNvSpPr>
          <p:nvPr>
            <p:ph type="body" sz="quarter" idx="3"/>
          </p:nvPr>
        </p:nvSpPr>
        <p:spPr>
          <a:xfrm>
            <a:off x="3883659" y="1384300"/>
            <a:ext cx="2936241" cy="1173162"/>
          </a:xfrm>
        </p:spPr>
        <p:txBody>
          <a:bodyPr/>
          <a:lstStyle/>
          <a:p>
            <a:r>
              <a:rPr lang="en-US" sz="2200" dirty="0"/>
              <a:t>The Secrets Behind Great One-on-One Meetings</a:t>
            </a:r>
          </a:p>
        </p:txBody>
      </p:sp>
      <p:sp>
        <p:nvSpPr>
          <p:cNvPr id="7" name="Text Placeholder 6">
            <a:extLst>
              <a:ext uri="{FF2B5EF4-FFF2-40B4-BE49-F238E27FC236}">
                <a16:creationId xmlns:a16="http://schemas.microsoft.com/office/drawing/2014/main" id="{F0AA8068-A791-5E48-8E17-E60407B6A2BF}"/>
              </a:ext>
            </a:extLst>
          </p:cNvPr>
          <p:cNvSpPr>
            <a:spLocks noGrp="1"/>
          </p:cNvSpPr>
          <p:nvPr>
            <p:ph type="body" sz="quarter" idx="13"/>
          </p:nvPr>
        </p:nvSpPr>
        <p:spPr>
          <a:xfrm>
            <a:off x="7124700" y="1384300"/>
            <a:ext cx="2932113" cy="1173162"/>
          </a:xfrm>
        </p:spPr>
        <p:txBody>
          <a:bodyPr/>
          <a:lstStyle/>
          <a:p>
            <a:r>
              <a:rPr lang="en-US" sz="2200" dirty="0"/>
              <a:t>HBR Guide to Coaching Employees</a:t>
            </a:r>
          </a:p>
        </p:txBody>
      </p:sp>
      <p:pic>
        <p:nvPicPr>
          <p:cNvPr id="4" name="Picture 3">
            <a:extLst>
              <a:ext uri="{FF2B5EF4-FFF2-40B4-BE49-F238E27FC236}">
                <a16:creationId xmlns:a16="http://schemas.microsoft.com/office/drawing/2014/main" id="{89A02EBA-B6FB-C74E-B8B1-407BD737D3B7}"/>
              </a:ext>
            </a:extLst>
          </p:cNvPr>
          <p:cNvPicPr>
            <a:picLocks noChangeAspect="1"/>
          </p:cNvPicPr>
          <p:nvPr/>
        </p:nvPicPr>
        <p:blipFill>
          <a:blip r:embed="rId4"/>
          <a:stretch>
            <a:fillRect/>
          </a:stretch>
        </p:blipFill>
        <p:spPr>
          <a:xfrm>
            <a:off x="3883659" y="2667000"/>
            <a:ext cx="2243426" cy="3365140"/>
          </a:xfrm>
          <a:prstGeom prst="rect">
            <a:avLst/>
          </a:prstGeom>
        </p:spPr>
      </p:pic>
      <p:pic>
        <p:nvPicPr>
          <p:cNvPr id="10" name="Picture 9">
            <a:extLst>
              <a:ext uri="{FF2B5EF4-FFF2-40B4-BE49-F238E27FC236}">
                <a16:creationId xmlns:a16="http://schemas.microsoft.com/office/drawing/2014/main" id="{A1D90B41-0ABA-8145-B3FC-2A6C0C3B966A}"/>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024492" y="2667000"/>
            <a:ext cx="2257294" cy="3385942"/>
          </a:xfrm>
          <a:prstGeom prst="rect">
            <a:avLst/>
          </a:prstGeom>
        </p:spPr>
      </p:pic>
    </p:spTree>
    <p:extLst>
      <p:ext uri="{BB962C8B-B14F-4D97-AF65-F5344CB8AC3E}">
        <p14:creationId xmlns:p14="http://schemas.microsoft.com/office/powerpoint/2010/main" val="2128090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C39D9-D106-1D40-9E4A-A3EBBF6DC098}"/>
              </a:ext>
            </a:extLst>
          </p:cNvPr>
          <p:cNvSpPr>
            <a:spLocks noGrp="1"/>
          </p:cNvSpPr>
          <p:nvPr>
            <p:ph type="title"/>
          </p:nvPr>
        </p:nvSpPr>
        <p:spPr>
          <a:xfrm>
            <a:off x="1154954" y="1447800"/>
            <a:ext cx="8825659" cy="1981200"/>
          </a:xfrm>
        </p:spPr>
        <p:txBody>
          <a:bodyPr anchor="b"/>
          <a:lstStyle/>
          <a:p>
            <a:pPr algn="ctr"/>
            <a:r>
              <a:rPr lang="en-US" sz="9600" dirty="0"/>
              <a:t>Q&amp;A</a:t>
            </a:r>
          </a:p>
        </p:txBody>
      </p:sp>
    </p:spTree>
    <p:extLst>
      <p:ext uri="{BB962C8B-B14F-4D97-AF65-F5344CB8AC3E}">
        <p14:creationId xmlns:p14="http://schemas.microsoft.com/office/powerpoint/2010/main" val="1543390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807FB-FF40-6A4D-B2BD-B0503D9EE901}"/>
              </a:ext>
            </a:extLst>
          </p:cNvPr>
          <p:cNvSpPr>
            <a:spLocks noGrp="1"/>
          </p:cNvSpPr>
          <p:nvPr>
            <p:ph type="title"/>
          </p:nvPr>
        </p:nvSpPr>
        <p:spPr/>
        <p:txBody>
          <a:bodyPr>
            <a:normAutofit/>
          </a:bodyPr>
          <a:lstStyle/>
          <a:p>
            <a:r>
              <a:rPr lang="en-US" sz="4800" dirty="0"/>
              <a:t>James</a:t>
            </a:r>
            <a:br>
              <a:rPr lang="en-US" sz="4800" dirty="0"/>
            </a:br>
            <a:r>
              <a:rPr lang="en-US" sz="4800" dirty="0"/>
              <a:t>THOMPSON</a:t>
            </a:r>
          </a:p>
        </p:txBody>
      </p:sp>
      <p:pic>
        <p:nvPicPr>
          <p:cNvPr id="6" name="Picture Placeholder 5">
            <a:extLst>
              <a:ext uri="{FF2B5EF4-FFF2-40B4-BE49-F238E27FC236}">
                <a16:creationId xmlns:a16="http://schemas.microsoft.com/office/drawing/2014/main" id="{701432F3-AE5E-F84A-A34E-1520177566AD}"/>
              </a:ext>
            </a:extLst>
          </p:cNvPr>
          <p:cNvPicPr>
            <a:picLocks noGrp="1" noChangeAspect="1"/>
          </p:cNvPicPr>
          <p:nvPr>
            <p:ph type="pic" idx="1"/>
          </p:nvPr>
        </p:nvPicPr>
        <p:blipFill>
          <a:blip r:embed="rId2" cstate="screen">
            <a:extLst>
              <a:ext uri="{28A0092B-C50C-407E-A947-70E740481C1C}">
                <a14:useLocalDpi xmlns:a14="http://schemas.microsoft.com/office/drawing/2010/main"/>
              </a:ext>
            </a:extLst>
          </a:blip>
          <a:srcRect/>
          <a:stretch>
            <a:fillRect/>
          </a:stretch>
        </p:blipFill>
        <p:spPr/>
      </p:pic>
      <p:sp>
        <p:nvSpPr>
          <p:cNvPr id="4" name="Text Placeholder 3">
            <a:extLst>
              <a:ext uri="{FF2B5EF4-FFF2-40B4-BE49-F238E27FC236}">
                <a16:creationId xmlns:a16="http://schemas.microsoft.com/office/drawing/2014/main" id="{BB2D261B-3610-4043-A3C5-62CC176C6D5C}"/>
              </a:ext>
            </a:extLst>
          </p:cNvPr>
          <p:cNvSpPr>
            <a:spLocks noGrp="1"/>
          </p:cNvSpPr>
          <p:nvPr>
            <p:ph type="body" sz="half" idx="2"/>
          </p:nvPr>
        </p:nvSpPr>
        <p:spPr/>
        <p:txBody>
          <a:bodyPr>
            <a:normAutofit/>
          </a:bodyPr>
          <a:lstStyle/>
          <a:p>
            <a:r>
              <a:rPr lang="en-US" sz="2400" dirty="0"/>
              <a:t>Staff Software Engineer @ </a:t>
            </a:r>
            <a:r>
              <a:rPr lang="en-US" sz="2400" dirty="0" err="1"/>
              <a:t>Nav</a:t>
            </a:r>
            <a:br>
              <a:rPr lang="en-US" sz="2400" dirty="0"/>
            </a:br>
            <a:br>
              <a:rPr lang="en-US" sz="2400" dirty="0"/>
            </a:br>
            <a:r>
              <a:rPr lang="en-US" sz="2400" dirty="0"/>
              <a:t>plainprogrammer</a:t>
            </a:r>
          </a:p>
        </p:txBody>
      </p:sp>
      <p:pic>
        <p:nvPicPr>
          <p:cNvPr id="8" name="Picture 7">
            <a:extLst>
              <a:ext uri="{FF2B5EF4-FFF2-40B4-BE49-F238E27FC236}">
                <a16:creationId xmlns:a16="http://schemas.microsoft.com/office/drawing/2014/main" id="{88F6354B-E096-F442-8524-84B69FECA3D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32628" y="4491974"/>
            <a:ext cx="319903" cy="319903"/>
          </a:xfrm>
          <a:prstGeom prst="rect">
            <a:avLst/>
          </a:prstGeom>
        </p:spPr>
      </p:pic>
    </p:spTree>
    <p:extLst>
      <p:ext uri="{BB962C8B-B14F-4D97-AF65-F5344CB8AC3E}">
        <p14:creationId xmlns:p14="http://schemas.microsoft.com/office/powerpoint/2010/main" val="3960155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807FB-FF40-6A4D-B2BD-B0503D9EE901}"/>
              </a:ext>
            </a:extLst>
          </p:cNvPr>
          <p:cNvSpPr>
            <a:spLocks noGrp="1"/>
          </p:cNvSpPr>
          <p:nvPr>
            <p:ph type="title"/>
          </p:nvPr>
        </p:nvSpPr>
        <p:spPr/>
        <p:txBody>
          <a:bodyPr>
            <a:normAutofit/>
          </a:bodyPr>
          <a:lstStyle/>
          <a:p>
            <a:r>
              <a:rPr lang="en-US" sz="4800" dirty="0"/>
              <a:t>James</a:t>
            </a:r>
            <a:br>
              <a:rPr lang="en-US" sz="4800" dirty="0"/>
            </a:br>
            <a:r>
              <a:rPr lang="en-US" sz="4800" dirty="0"/>
              <a:t>THOMPSON</a:t>
            </a:r>
          </a:p>
        </p:txBody>
      </p:sp>
      <p:pic>
        <p:nvPicPr>
          <p:cNvPr id="6" name="Picture Placeholder 5">
            <a:extLst>
              <a:ext uri="{FF2B5EF4-FFF2-40B4-BE49-F238E27FC236}">
                <a16:creationId xmlns:a16="http://schemas.microsoft.com/office/drawing/2014/main" id="{701432F3-AE5E-F84A-A34E-1520177566AD}"/>
              </a:ext>
            </a:extLst>
          </p:cNvPr>
          <p:cNvPicPr>
            <a:picLocks noGrp="1" noChangeAspect="1"/>
          </p:cNvPicPr>
          <p:nvPr>
            <p:ph type="pic" idx="1"/>
          </p:nvPr>
        </p:nvPicPr>
        <p:blipFill>
          <a:blip r:embed="rId3" cstate="screen">
            <a:extLst>
              <a:ext uri="{28A0092B-C50C-407E-A947-70E740481C1C}">
                <a14:useLocalDpi xmlns:a14="http://schemas.microsoft.com/office/drawing/2010/main"/>
              </a:ext>
            </a:extLst>
          </a:blip>
          <a:srcRect/>
          <a:stretch>
            <a:fillRect/>
          </a:stretch>
        </p:blipFill>
        <p:spPr/>
      </p:pic>
      <p:sp>
        <p:nvSpPr>
          <p:cNvPr id="4" name="Text Placeholder 3">
            <a:extLst>
              <a:ext uri="{FF2B5EF4-FFF2-40B4-BE49-F238E27FC236}">
                <a16:creationId xmlns:a16="http://schemas.microsoft.com/office/drawing/2014/main" id="{BB2D261B-3610-4043-A3C5-62CC176C6D5C}"/>
              </a:ext>
            </a:extLst>
          </p:cNvPr>
          <p:cNvSpPr>
            <a:spLocks noGrp="1"/>
          </p:cNvSpPr>
          <p:nvPr>
            <p:ph type="body" sz="half" idx="2"/>
          </p:nvPr>
        </p:nvSpPr>
        <p:spPr/>
        <p:txBody>
          <a:bodyPr>
            <a:normAutofit/>
          </a:bodyPr>
          <a:lstStyle/>
          <a:p>
            <a:r>
              <a:rPr lang="en-US" sz="2400" dirty="0"/>
              <a:t>Staff Software Engineer @ </a:t>
            </a:r>
            <a:r>
              <a:rPr lang="en-US" sz="2400" dirty="0" err="1"/>
              <a:t>Nav</a:t>
            </a:r>
            <a:br>
              <a:rPr lang="en-US" sz="2400" dirty="0"/>
            </a:br>
            <a:br>
              <a:rPr lang="en-US" sz="2400" dirty="0"/>
            </a:br>
            <a:r>
              <a:rPr lang="en-US" sz="2400" dirty="0"/>
              <a:t>plainprogrammer</a:t>
            </a:r>
          </a:p>
        </p:txBody>
      </p:sp>
      <p:pic>
        <p:nvPicPr>
          <p:cNvPr id="8" name="Picture 7">
            <a:extLst>
              <a:ext uri="{FF2B5EF4-FFF2-40B4-BE49-F238E27FC236}">
                <a16:creationId xmlns:a16="http://schemas.microsoft.com/office/drawing/2014/main" id="{88F6354B-E096-F442-8524-84B69FECA3D1}"/>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32628" y="4491974"/>
            <a:ext cx="319903" cy="319903"/>
          </a:xfrm>
          <a:prstGeom prst="rect">
            <a:avLst/>
          </a:prstGeom>
        </p:spPr>
      </p:pic>
    </p:spTree>
    <p:extLst>
      <p:ext uri="{BB962C8B-B14F-4D97-AF65-F5344CB8AC3E}">
        <p14:creationId xmlns:p14="http://schemas.microsoft.com/office/powerpoint/2010/main" val="1913995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F7847-E6D3-D442-981F-08405FD605B5}"/>
              </a:ext>
            </a:extLst>
          </p:cNvPr>
          <p:cNvSpPr>
            <a:spLocks noGrp="1"/>
          </p:cNvSpPr>
          <p:nvPr>
            <p:ph type="title"/>
          </p:nvPr>
        </p:nvSpPr>
        <p:spPr/>
        <p:txBody>
          <a:bodyPr/>
          <a:lstStyle/>
          <a:p>
            <a:r>
              <a:rPr lang="en-US" dirty="0"/>
              <a:t>Who here feels like their company struggles with professional development?</a:t>
            </a:r>
          </a:p>
        </p:txBody>
      </p:sp>
      <p:sp>
        <p:nvSpPr>
          <p:cNvPr id="4" name="Text Placeholder 3">
            <a:extLst>
              <a:ext uri="{FF2B5EF4-FFF2-40B4-BE49-F238E27FC236}">
                <a16:creationId xmlns:a16="http://schemas.microsoft.com/office/drawing/2014/main" id="{F74AD3AB-1D17-C64F-8458-E194346932F7}"/>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64874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F7847-E6D3-D442-981F-08405FD605B5}"/>
              </a:ext>
            </a:extLst>
          </p:cNvPr>
          <p:cNvSpPr>
            <a:spLocks noGrp="1"/>
          </p:cNvSpPr>
          <p:nvPr>
            <p:ph type="title"/>
          </p:nvPr>
        </p:nvSpPr>
        <p:spPr/>
        <p:txBody>
          <a:bodyPr/>
          <a:lstStyle/>
          <a:p>
            <a:r>
              <a:rPr lang="en-US" dirty="0"/>
              <a:t>Who here has a coaching program in place?</a:t>
            </a:r>
          </a:p>
        </p:txBody>
      </p:sp>
      <p:sp>
        <p:nvSpPr>
          <p:cNvPr id="4" name="Text Placeholder 3">
            <a:extLst>
              <a:ext uri="{FF2B5EF4-FFF2-40B4-BE49-F238E27FC236}">
                <a16:creationId xmlns:a16="http://schemas.microsoft.com/office/drawing/2014/main" id="{F74AD3AB-1D17-C64F-8458-E194346932F7}"/>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587968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D440C-0BE3-3649-ACCD-DF05F21CD7A0}"/>
              </a:ext>
            </a:extLst>
          </p:cNvPr>
          <p:cNvSpPr>
            <a:spLocks noGrp="1"/>
          </p:cNvSpPr>
          <p:nvPr>
            <p:ph type="ctrTitle"/>
          </p:nvPr>
        </p:nvSpPr>
        <p:spPr/>
        <p:txBody>
          <a:bodyPr/>
          <a:lstStyle/>
          <a:p>
            <a:r>
              <a:rPr lang="en-US" dirty="0"/>
              <a:t>What is Coaching?</a:t>
            </a:r>
          </a:p>
        </p:txBody>
      </p:sp>
      <p:sp>
        <p:nvSpPr>
          <p:cNvPr id="4" name="Subtitle 3">
            <a:extLst>
              <a:ext uri="{FF2B5EF4-FFF2-40B4-BE49-F238E27FC236}">
                <a16:creationId xmlns:a16="http://schemas.microsoft.com/office/drawing/2014/main" id="{40AFCE12-AD3A-C348-9C18-D41A6C58CC2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8490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B2880-84FF-2940-B06A-1E7F6DC45358}"/>
              </a:ext>
            </a:extLst>
          </p:cNvPr>
          <p:cNvSpPr>
            <a:spLocks noGrp="1"/>
          </p:cNvSpPr>
          <p:nvPr>
            <p:ph type="title"/>
          </p:nvPr>
        </p:nvSpPr>
        <p:spPr>
          <a:xfrm>
            <a:off x="1574801" y="1206500"/>
            <a:ext cx="7999315" cy="2564674"/>
          </a:xfrm>
        </p:spPr>
        <p:txBody>
          <a:bodyPr/>
          <a:lstStyle/>
          <a:p>
            <a:r>
              <a:rPr lang="en-US" sz="3800" dirty="0"/>
              <a:t>seeking to create environments with multiple ways of stimulating creative understanding and positive change</a:t>
            </a:r>
          </a:p>
        </p:txBody>
      </p:sp>
      <p:sp>
        <p:nvSpPr>
          <p:cNvPr id="3" name="Text Placeholder 2">
            <a:extLst>
              <a:ext uri="{FF2B5EF4-FFF2-40B4-BE49-F238E27FC236}">
                <a16:creationId xmlns:a16="http://schemas.microsoft.com/office/drawing/2014/main" id="{5C05622C-2BCB-6042-8387-4ECF3CFA4BEE}"/>
              </a:ext>
            </a:extLst>
          </p:cNvPr>
          <p:cNvSpPr>
            <a:spLocks noGrp="1"/>
          </p:cNvSpPr>
          <p:nvPr>
            <p:ph type="body" sz="half" idx="14"/>
          </p:nvPr>
        </p:nvSpPr>
        <p:spPr/>
        <p:txBody>
          <a:bodyPr>
            <a:normAutofit/>
          </a:bodyPr>
          <a:lstStyle/>
          <a:p>
            <a:r>
              <a:rPr lang="en-US" dirty="0"/>
              <a:t>Bajer, Megginson &amp; Clutterbuck — </a:t>
            </a:r>
            <a:r>
              <a:rPr lang="en-US" i="1" dirty="0"/>
              <a:t>Building and Sustaining a Coaching Culture</a:t>
            </a:r>
          </a:p>
        </p:txBody>
      </p:sp>
      <p:sp>
        <p:nvSpPr>
          <p:cNvPr id="4" name="Text Placeholder 3">
            <a:extLst>
              <a:ext uri="{FF2B5EF4-FFF2-40B4-BE49-F238E27FC236}">
                <a16:creationId xmlns:a16="http://schemas.microsoft.com/office/drawing/2014/main" id="{7379A24A-95C1-344B-95F0-6930A9AD23C0}"/>
              </a:ext>
            </a:extLst>
          </p:cNvPr>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4126468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36B35-55B7-1E4C-98BB-2799871E6086}"/>
              </a:ext>
            </a:extLst>
          </p:cNvPr>
          <p:cNvSpPr>
            <a:spLocks noGrp="1"/>
          </p:cNvSpPr>
          <p:nvPr>
            <p:ph type="title"/>
          </p:nvPr>
        </p:nvSpPr>
        <p:spPr/>
        <p:txBody>
          <a:bodyPr/>
          <a:lstStyle/>
          <a:p>
            <a:r>
              <a:rPr lang="en-US" dirty="0"/>
              <a:t>How I think of Coaching</a:t>
            </a:r>
          </a:p>
        </p:txBody>
      </p:sp>
      <p:sp>
        <p:nvSpPr>
          <p:cNvPr id="3" name="Text Placeholder 2">
            <a:extLst>
              <a:ext uri="{FF2B5EF4-FFF2-40B4-BE49-F238E27FC236}">
                <a16:creationId xmlns:a16="http://schemas.microsoft.com/office/drawing/2014/main" id="{F7E668D4-7F29-8B48-B8A1-5A84C13BD217}"/>
              </a:ext>
            </a:extLst>
          </p:cNvPr>
          <p:cNvSpPr>
            <a:spLocks noGrp="1"/>
          </p:cNvSpPr>
          <p:nvPr>
            <p:ph type="body" idx="1"/>
          </p:nvPr>
        </p:nvSpPr>
        <p:spPr/>
        <p:txBody>
          <a:bodyPr/>
          <a:lstStyle/>
          <a:p>
            <a:r>
              <a:rPr lang="en-US" dirty="0"/>
              <a:t>Cultivation</a:t>
            </a:r>
          </a:p>
        </p:txBody>
      </p:sp>
      <p:pic>
        <p:nvPicPr>
          <p:cNvPr id="13" name="Picture Placeholder 12">
            <a:extLst>
              <a:ext uri="{FF2B5EF4-FFF2-40B4-BE49-F238E27FC236}">
                <a16:creationId xmlns:a16="http://schemas.microsoft.com/office/drawing/2014/main" id="{6BC130C2-837D-A245-8003-6608D2CD8486}"/>
              </a:ext>
            </a:extLst>
          </p:cNvPr>
          <p:cNvPicPr>
            <a:picLocks noGrp="1" noChangeAspect="1"/>
          </p:cNvPicPr>
          <p:nvPr>
            <p:ph type="pic" idx="15"/>
          </p:nvPr>
        </p:nvPicPr>
        <p:blipFill>
          <a:blip r:embed="rId3" cstate="screen">
            <a:extLst>
              <a:ext uri="{28A0092B-C50C-407E-A947-70E740481C1C}">
                <a14:useLocalDpi xmlns:a14="http://schemas.microsoft.com/office/drawing/2010/main"/>
              </a:ext>
            </a:extLst>
          </a:blip>
          <a:srcRect/>
          <a:stretch>
            <a:fillRect/>
          </a:stretch>
        </p:blipFill>
        <p:spPr/>
      </p:pic>
      <p:sp>
        <p:nvSpPr>
          <p:cNvPr id="5" name="Text Placeholder 4">
            <a:extLst>
              <a:ext uri="{FF2B5EF4-FFF2-40B4-BE49-F238E27FC236}">
                <a16:creationId xmlns:a16="http://schemas.microsoft.com/office/drawing/2014/main" id="{5AC9C276-481A-314E-AB00-6834B5DCBD25}"/>
              </a:ext>
            </a:extLst>
          </p:cNvPr>
          <p:cNvSpPr>
            <a:spLocks noGrp="1"/>
          </p:cNvSpPr>
          <p:nvPr>
            <p:ph type="body" sz="half" idx="18"/>
          </p:nvPr>
        </p:nvSpPr>
        <p:spPr/>
        <p:txBody>
          <a:bodyPr>
            <a:normAutofit/>
          </a:bodyPr>
          <a:lstStyle/>
          <a:p>
            <a:r>
              <a:rPr lang="en-US" dirty="0"/>
              <a:t>Developing individual’s talents and skills</a:t>
            </a:r>
          </a:p>
        </p:txBody>
      </p:sp>
      <p:sp>
        <p:nvSpPr>
          <p:cNvPr id="6" name="Text Placeholder 5">
            <a:extLst>
              <a:ext uri="{FF2B5EF4-FFF2-40B4-BE49-F238E27FC236}">
                <a16:creationId xmlns:a16="http://schemas.microsoft.com/office/drawing/2014/main" id="{0734EF2F-0223-0A41-8E57-AE37CFB381C3}"/>
              </a:ext>
            </a:extLst>
          </p:cNvPr>
          <p:cNvSpPr>
            <a:spLocks noGrp="1"/>
          </p:cNvSpPr>
          <p:nvPr>
            <p:ph type="body" sz="quarter" idx="3"/>
          </p:nvPr>
        </p:nvSpPr>
        <p:spPr/>
        <p:txBody>
          <a:bodyPr/>
          <a:lstStyle/>
          <a:p>
            <a:r>
              <a:rPr lang="en-US" dirty="0"/>
              <a:t>Motivation</a:t>
            </a:r>
          </a:p>
        </p:txBody>
      </p:sp>
      <p:pic>
        <p:nvPicPr>
          <p:cNvPr id="17" name="Picture Placeholder 16">
            <a:extLst>
              <a:ext uri="{FF2B5EF4-FFF2-40B4-BE49-F238E27FC236}">
                <a16:creationId xmlns:a16="http://schemas.microsoft.com/office/drawing/2014/main" id="{A668CFF3-86A3-DA4D-BD26-03C67DBD692D}"/>
              </a:ext>
            </a:extLst>
          </p:cNvPr>
          <p:cNvPicPr>
            <a:picLocks noGrp="1" noChangeAspect="1"/>
          </p:cNvPicPr>
          <p:nvPr>
            <p:ph type="pic" idx="21"/>
          </p:nvPr>
        </p:nvPicPr>
        <p:blipFill>
          <a:blip r:embed="rId4" cstate="screen">
            <a:extLst>
              <a:ext uri="{28A0092B-C50C-407E-A947-70E740481C1C}">
                <a14:useLocalDpi xmlns:a14="http://schemas.microsoft.com/office/drawing/2010/main"/>
              </a:ext>
            </a:extLst>
          </a:blip>
          <a:srcRect/>
          <a:stretch>
            <a:fillRect/>
          </a:stretch>
        </p:blipFill>
        <p:spPr/>
      </p:pic>
      <p:sp>
        <p:nvSpPr>
          <p:cNvPr id="8" name="Text Placeholder 7">
            <a:extLst>
              <a:ext uri="{FF2B5EF4-FFF2-40B4-BE49-F238E27FC236}">
                <a16:creationId xmlns:a16="http://schemas.microsoft.com/office/drawing/2014/main" id="{23D07728-18C2-CC4A-9F4E-E70BA260AFE9}"/>
              </a:ext>
            </a:extLst>
          </p:cNvPr>
          <p:cNvSpPr>
            <a:spLocks noGrp="1"/>
          </p:cNvSpPr>
          <p:nvPr>
            <p:ph type="body" sz="half" idx="19"/>
          </p:nvPr>
        </p:nvSpPr>
        <p:spPr/>
        <p:txBody>
          <a:bodyPr/>
          <a:lstStyle/>
          <a:p>
            <a:r>
              <a:rPr lang="en-US" dirty="0"/>
              <a:t>Promoting individual action towards a common goal</a:t>
            </a:r>
          </a:p>
        </p:txBody>
      </p:sp>
      <p:sp>
        <p:nvSpPr>
          <p:cNvPr id="9" name="Text Placeholder 8">
            <a:extLst>
              <a:ext uri="{FF2B5EF4-FFF2-40B4-BE49-F238E27FC236}">
                <a16:creationId xmlns:a16="http://schemas.microsoft.com/office/drawing/2014/main" id="{7AAD4666-0ECF-F248-9CFB-AF9D8309FD93}"/>
              </a:ext>
            </a:extLst>
          </p:cNvPr>
          <p:cNvSpPr>
            <a:spLocks noGrp="1"/>
          </p:cNvSpPr>
          <p:nvPr>
            <p:ph type="body" sz="quarter" idx="13"/>
          </p:nvPr>
        </p:nvSpPr>
        <p:spPr/>
        <p:txBody>
          <a:bodyPr/>
          <a:lstStyle/>
          <a:p>
            <a:r>
              <a:rPr lang="en-US" dirty="0"/>
              <a:t>Integration</a:t>
            </a:r>
          </a:p>
        </p:txBody>
      </p:sp>
      <p:pic>
        <p:nvPicPr>
          <p:cNvPr id="15" name="Picture Placeholder 14">
            <a:extLst>
              <a:ext uri="{FF2B5EF4-FFF2-40B4-BE49-F238E27FC236}">
                <a16:creationId xmlns:a16="http://schemas.microsoft.com/office/drawing/2014/main" id="{6C08BF09-7C93-0347-B58E-1B483FDCA9E6}"/>
              </a:ext>
            </a:extLst>
          </p:cNvPr>
          <p:cNvPicPr>
            <a:picLocks noGrp="1" noChangeAspect="1"/>
          </p:cNvPicPr>
          <p:nvPr>
            <p:ph type="pic" idx="22"/>
          </p:nvPr>
        </p:nvPicPr>
        <p:blipFill>
          <a:blip r:embed="rId5" cstate="screen">
            <a:extLst>
              <a:ext uri="{28A0092B-C50C-407E-A947-70E740481C1C}">
                <a14:useLocalDpi xmlns:a14="http://schemas.microsoft.com/office/drawing/2010/main"/>
              </a:ext>
            </a:extLst>
          </a:blip>
          <a:srcRect/>
          <a:stretch>
            <a:fillRect/>
          </a:stretch>
        </p:blipFill>
        <p:spPr/>
      </p:pic>
      <p:sp>
        <p:nvSpPr>
          <p:cNvPr id="11" name="Text Placeholder 10">
            <a:extLst>
              <a:ext uri="{FF2B5EF4-FFF2-40B4-BE49-F238E27FC236}">
                <a16:creationId xmlns:a16="http://schemas.microsoft.com/office/drawing/2014/main" id="{D880C0B6-8D3A-594A-BCD9-7D3C9EC864AC}"/>
              </a:ext>
            </a:extLst>
          </p:cNvPr>
          <p:cNvSpPr>
            <a:spLocks noGrp="1"/>
          </p:cNvSpPr>
          <p:nvPr>
            <p:ph type="body" sz="half" idx="20"/>
          </p:nvPr>
        </p:nvSpPr>
        <p:spPr/>
        <p:txBody>
          <a:bodyPr/>
          <a:lstStyle/>
          <a:p>
            <a:r>
              <a:rPr lang="en-US" dirty="0"/>
              <a:t>Fostering cohesion by valuing diversity</a:t>
            </a:r>
          </a:p>
        </p:txBody>
      </p:sp>
    </p:spTree>
    <p:extLst>
      <p:ext uri="{BB962C8B-B14F-4D97-AF65-F5344CB8AC3E}">
        <p14:creationId xmlns:p14="http://schemas.microsoft.com/office/powerpoint/2010/main" val="3751321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dissolve">
                                      <p:cBhvr>
                                        <p:cTn id="10" dur="500"/>
                                        <p:tgtEl>
                                          <p:spTgt spid="1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dissolve">
                                      <p:cBhvr>
                                        <p:cTn id="13" dur="500"/>
                                        <p:tgtEl>
                                          <p:spTgt spid="5">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dissolve">
                                      <p:cBhvr>
                                        <p:cTn id="18" dur="500"/>
                                        <p:tgtEl>
                                          <p:spTgt spid="6">
                                            <p:txEl>
                                              <p:pRg st="0" end="0"/>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dissolve">
                                      <p:cBhvr>
                                        <p:cTn id="21" dur="500"/>
                                        <p:tgtEl>
                                          <p:spTgt spid="17"/>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8">
                                            <p:txEl>
                                              <p:pRg st="0" end="0"/>
                                            </p:txEl>
                                          </p:spTgt>
                                        </p:tgtEl>
                                        <p:attrNameLst>
                                          <p:attrName>style.visibility</p:attrName>
                                        </p:attrNameLst>
                                      </p:cBhvr>
                                      <p:to>
                                        <p:strVal val="visible"/>
                                      </p:to>
                                    </p:set>
                                    <p:animEffect transition="in" filter="dissolve">
                                      <p:cBhvr>
                                        <p:cTn id="24" dur="500"/>
                                        <p:tgtEl>
                                          <p:spTgt spid="8">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animEffect transition="in" filter="dissolve">
                                      <p:cBhvr>
                                        <p:cTn id="29" dur="500"/>
                                        <p:tgtEl>
                                          <p:spTgt spid="9">
                                            <p:txEl>
                                              <p:pRg st="0" end="0"/>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dissolve">
                                      <p:cBhvr>
                                        <p:cTn id="32" dur="500"/>
                                        <p:tgtEl>
                                          <p:spTgt spid="15"/>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1">
                                            <p:txEl>
                                              <p:pRg st="0" end="0"/>
                                            </p:txEl>
                                          </p:spTgt>
                                        </p:tgtEl>
                                        <p:attrNameLst>
                                          <p:attrName>style.visibility</p:attrName>
                                        </p:attrNameLst>
                                      </p:cBhvr>
                                      <p:to>
                                        <p:strVal val="visible"/>
                                      </p:to>
                                    </p:set>
                                    <p:animEffect transition="in" filter="dissolve">
                                      <p:cBhvr>
                                        <p:cTn id="35"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P spid="6" grpId="0" build="p"/>
      <p:bldP spid="8" grpId="0" build="p"/>
      <p:bldP spid="9" grpId="0" build="p"/>
      <p:bldP spid="1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4F0F1-67E8-BE45-A0B6-4B04E73793B8}"/>
              </a:ext>
            </a:extLst>
          </p:cNvPr>
          <p:cNvSpPr>
            <a:spLocks noGrp="1"/>
          </p:cNvSpPr>
          <p:nvPr>
            <p:ph type="title"/>
          </p:nvPr>
        </p:nvSpPr>
        <p:spPr/>
        <p:txBody>
          <a:bodyPr/>
          <a:lstStyle/>
          <a:p>
            <a:r>
              <a:rPr lang="en-US" dirty="0"/>
              <a:t>Comparing</a:t>
            </a:r>
            <a:br>
              <a:rPr lang="en-US" dirty="0"/>
            </a:br>
            <a:r>
              <a:rPr lang="en-US" dirty="0"/>
              <a:t>Management &amp; Coaching</a:t>
            </a:r>
          </a:p>
        </p:txBody>
      </p:sp>
      <p:sp>
        <p:nvSpPr>
          <p:cNvPr id="3" name="Text Placeholder 2">
            <a:extLst>
              <a:ext uri="{FF2B5EF4-FFF2-40B4-BE49-F238E27FC236}">
                <a16:creationId xmlns:a16="http://schemas.microsoft.com/office/drawing/2014/main" id="{D63E9652-9ECF-C443-BD7C-18DF8B5B9E5A}"/>
              </a:ext>
            </a:extLst>
          </p:cNvPr>
          <p:cNvSpPr>
            <a:spLocks noGrp="1"/>
          </p:cNvSpPr>
          <p:nvPr>
            <p:ph type="body" idx="1"/>
          </p:nvPr>
        </p:nvSpPr>
        <p:spPr/>
        <p:txBody>
          <a:bodyPr/>
          <a:lstStyle/>
          <a:p>
            <a:r>
              <a:rPr lang="en-US" sz="3200" dirty="0"/>
              <a:t>Management</a:t>
            </a:r>
          </a:p>
        </p:txBody>
      </p:sp>
      <p:sp>
        <p:nvSpPr>
          <p:cNvPr id="4" name="Content Placeholder 3">
            <a:extLst>
              <a:ext uri="{FF2B5EF4-FFF2-40B4-BE49-F238E27FC236}">
                <a16:creationId xmlns:a16="http://schemas.microsoft.com/office/drawing/2014/main" id="{DB4BCA77-C74C-7742-953A-54E32DC68966}"/>
              </a:ext>
            </a:extLst>
          </p:cNvPr>
          <p:cNvSpPr>
            <a:spLocks noGrp="1"/>
          </p:cNvSpPr>
          <p:nvPr>
            <p:ph sz="half" idx="2"/>
          </p:nvPr>
        </p:nvSpPr>
        <p:spPr/>
        <p:txBody>
          <a:bodyPr>
            <a:normAutofit/>
          </a:bodyPr>
          <a:lstStyle/>
          <a:p>
            <a:r>
              <a:rPr lang="en-US" sz="2800" dirty="0"/>
              <a:t>Hierarchal</a:t>
            </a:r>
          </a:p>
          <a:p>
            <a:r>
              <a:rPr lang="en-US" sz="2800" dirty="0"/>
              <a:t>Expert-oriented</a:t>
            </a:r>
          </a:p>
          <a:p>
            <a:r>
              <a:rPr lang="en-US" sz="2800" dirty="0"/>
              <a:t>Directorial</a:t>
            </a:r>
          </a:p>
        </p:txBody>
      </p:sp>
      <p:sp>
        <p:nvSpPr>
          <p:cNvPr id="5" name="Text Placeholder 4">
            <a:extLst>
              <a:ext uri="{FF2B5EF4-FFF2-40B4-BE49-F238E27FC236}">
                <a16:creationId xmlns:a16="http://schemas.microsoft.com/office/drawing/2014/main" id="{C710B090-C2EF-C54A-9C1C-E022AB3F5E8E}"/>
              </a:ext>
            </a:extLst>
          </p:cNvPr>
          <p:cNvSpPr>
            <a:spLocks noGrp="1"/>
          </p:cNvSpPr>
          <p:nvPr>
            <p:ph type="body" sz="quarter" idx="3"/>
          </p:nvPr>
        </p:nvSpPr>
        <p:spPr/>
        <p:txBody>
          <a:bodyPr/>
          <a:lstStyle/>
          <a:p>
            <a:r>
              <a:rPr lang="en-US" sz="3200" dirty="0"/>
              <a:t>Coaching</a:t>
            </a:r>
          </a:p>
        </p:txBody>
      </p:sp>
      <p:sp>
        <p:nvSpPr>
          <p:cNvPr id="6" name="Content Placeholder 5">
            <a:extLst>
              <a:ext uri="{FF2B5EF4-FFF2-40B4-BE49-F238E27FC236}">
                <a16:creationId xmlns:a16="http://schemas.microsoft.com/office/drawing/2014/main" id="{C9D0BAA8-4817-924F-917A-557580BA7925}"/>
              </a:ext>
            </a:extLst>
          </p:cNvPr>
          <p:cNvSpPr>
            <a:spLocks noGrp="1"/>
          </p:cNvSpPr>
          <p:nvPr>
            <p:ph sz="quarter" idx="4"/>
          </p:nvPr>
        </p:nvSpPr>
        <p:spPr/>
        <p:txBody>
          <a:bodyPr>
            <a:normAutofit/>
          </a:bodyPr>
          <a:lstStyle/>
          <a:p>
            <a:r>
              <a:rPr lang="en-US" sz="2800" dirty="0"/>
              <a:t>Relational</a:t>
            </a:r>
          </a:p>
          <a:p>
            <a:r>
              <a:rPr lang="en-US" sz="2800" dirty="0"/>
              <a:t>Learning-oriented</a:t>
            </a:r>
          </a:p>
          <a:p>
            <a:r>
              <a:rPr lang="en-US" sz="2800" dirty="0"/>
              <a:t>Conversational</a:t>
            </a:r>
          </a:p>
        </p:txBody>
      </p:sp>
    </p:spTree>
    <p:extLst>
      <p:ext uri="{BB962C8B-B14F-4D97-AF65-F5344CB8AC3E}">
        <p14:creationId xmlns:p14="http://schemas.microsoft.com/office/powerpoint/2010/main" val="4140687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dissolv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F713E-5B11-4545-B8CC-8E07E58AD5BF}"/>
              </a:ext>
            </a:extLst>
          </p:cNvPr>
          <p:cNvSpPr>
            <a:spLocks noGrp="1"/>
          </p:cNvSpPr>
          <p:nvPr>
            <p:ph type="ctrTitle"/>
          </p:nvPr>
        </p:nvSpPr>
        <p:spPr/>
        <p:txBody>
          <a:bodyPr/>
          <a:lstStyle/>
          <a:p>
            <a:r>
              <a:rPr lang="en-US" dirty="0"/>
              <a:t>Stages of Development</a:t>
            </a:r>
          </a:p>
        </p:txBody>
      </p:sp>
      <p:sp>
        <p:nvSpPr>
          <p:cNvPr id="3" name="Subtitle 2">
            <a:extLst>
              <a:ext uri="{FF2B5EF4-FFF2-40B4-BE49-F238E27FC236}">
                <a16:creationId xmlns:a16="http://schemas.microsoft.com/office/drawing/2014/main" id="{B520CDD0-FC2B-DA49-B993-901910E6A4D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01488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1238</TotalTime>
  <Words>2619</Words>
  <Application>Microsoft Macintosh PowerPoint</Application>
  <PresentationFormat>Widescreen</PresentationFormat>
  <Paragraphs>148</Paragraphs>
  <Slides>17</Slides>
  <Notes>15</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Century Gothic</vt:lpstr>
      <vt:lpstr>Helvetica</vt:lpstr>
      <vt:lpstr>Wingdings 3</vt:lpstr>
      <vt:lpstr>Ion</vt:lpstr>
      <vt:lpstr>Technical Coaching</vt:lpstr>
      <vt:lpstr>James THOMPSON</vt:lpstr>
      <vt:lpstr>Who here feels like their company struggles with professional development?</vt:lpstr>
      <vt:lpstr>Who here has a coaching program in place?</vt:lpstr>
      <vt:lpstr>What is Coaching?</vt:lpstr>
      <vt:lpstr>seeking to create environments with multiple ways of stimulating creative understanding and positive change</vt:lpstr>
      <vt:lpstr>How I think of Coaching</vt:lpstr>
      <vt:lpstr>Comparing Management &amp; Coaching</vt:lpstr>
      <vt:lpstr>Stages of Development</vt:lpstr>
      <vt:lpstr>Discovery</vt:lpstr>
      <vt:lpstr>Trial</vt:lpstr>
      <vt:lpstr>Growing</vt:lpstr>
      <vt:lpstr>Sustaining</vt:lpstr>
      <vt:lpstr>Contents for Coaching</vt:lpstr>
      <vt:lpstr>Resources</vt:lpstr>
      <vt:lpstr>Q&amp;A</vt:lpstr>
      <vt:lpstr>James THOMPSON</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Coaching</dc:title>
  <dc:creator>James Thompson</dc:creator>
  <cp:lastModifiedBy>James Thompson</cp:lastModifiedBy>
  <cp:revision>37</cp:revision>
  <dcterms:created xsi:type="dcterms:W3CDTF">2018-02-22T21:13:07Z</dcterms:created>
  <dcterms:modified xsi:type="dcterms:W3CDTF">2018-03-02T02:21:55Z</dcterms:modified>
</cp:coreProperties>
</file>