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9" r:id="rId5"/>
    <p:sldId id="258" r:id="rId6"/>
    <p:sldId id="261" r:id="rId7"/>
    <p:sldId id="264" r:id="rId8"/>
    <p:sldId id="263" r:id="rId9"/>
    <p:sldId id="266" r:id="rId10"/>
    <p:sldId id="268" r:id="rId11"/>
    <p:sldId id="269" r:id="rId12"/>
    <p:sldId id="271" r:id="rId13"/>
    <p:sldId id="272" r:id="rId14"/>
    <p:sldId id="273" r:id="rId15"/>
    <p:sldId id="274" r:id="rId16"/>
    <p:sldId id="275" r:id="rId17"/>
    <p:sldId id="276" r:id="rId18"/>
    <p:sldId id="27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4FEE-B22F-4297-A016-0B85E153193D}"/>
              </a:ext>
            </a:extLst>
          </p:cNvPr>
          <p:cNvSpPr>
            <a:spLocks noGrp="1"/>
          </p:cNvSpPr>
          <p:nvPr>
            <p:ph type="title"/>
          </p:nvPr>
        </p:nvSpPr>
        <p:spPr/>
        <p:txBody>
          <a:bodyPr/>
          <a:lstStyle/>
          <a:p>
            <a:r>
              <a:rPr lang="en-US" dirty="0"/>
              <a:t>Lominat Start here</a:t>
            </a:r>
          </a:p>
        </p:txBody>
      </p:sp>
    </p:spTree>
    <p:extLst>
      <p:ext uri="{BB962C8B-B14F-4D97-AF65-F5344CB8AC3E}">
        <p14:creationId xmlns:p14="http://schemas.microsoft.com/office/powerpoint/2010/main" val="3811394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D138-0E12-426C-89C5-C7B41453CF47}"/>
              </a:ext>
            </a:extLst>
          </p:cNvPr>
          <p:cNvSpPr>
            <a:spLocks noGrp="1"/>
          </p:cNvSpPr>
          <p:nvPr>
            <p:ph type="title"/>
          </p:nvPr>
        </p:nvSpPr>
        <p:spPr/>
        <p:txBody>
          <a:bodyPr>
            <a:normAutofit/>
          </a:bodyPr>
          <a:lstStyle/>
          <a:p>
            <a:r>
              <a:rPr lang="en-US" dirty="0"/>
              <a:t>Gebreselassie</a:t>
            </a:r>
          </a:p>
        </p:txBody>
      </p:sp>
    </p:spTree>
    <p:extLst>
      <p:ext uri="{BB962C8B-B14F-4D97-AF65-F5344CB8AC3E}">
        <p14:creationId xmlns:p14="http://schemas.microsoft.com/office/powerpoint/2010/main" val="1353983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6E90-2122-42F1-9A5D-977309B9215D}"/>
              </a:ext>
            </a:extLst>
          </p:cNvPr>
          <p:cNvSpPr>
            <a:spLocks noGrp="1"/>
          </p:cNvSpPr>
          <p:nvPr>
            <p:ph type="title"/>
          </p:nvPr>
        </p:nvSpPr>
        <p:spPr>
          <a:xfrm>
            <a:off x="603504" y="566928"/>
            <a:ext cx="10954512" cy="1719071"/>
          </a:xfrm>
        </p:spPr>
        <p:txBody>
          <a:bodyPr>
            <a:normAutofit/>
          </a:bodyPr>
          <a:lstStyle/>
          <a:p>
            <a:r>
              <a:rPr lang="en-US" altLang="en-US" sz="3200" b="1" i="1" u="sng" dirty="0">
                <a:ln>
                  <a:noFill/>
                </a:ln>
                <a:solidFill>
                  <a:srgbClr val="C00000"/>
                </a:solidFill>
                <a:latin typeface="Calibri" panose="020F0502020204030204" pitchFamily="34" charset="0"/>
              </a:rPr>
              <a:t>Use Case Specification: </a:t>
            </a:r>
            <a:r>
              <a:rPr lang="en-US" altLang="en-US" sz="3200" b="1" u="sng" dirty="0">
                <a:solidFill>
                  <a:srgbClr val="C00000"/>
                </a:solidFill>
                <a:latin typeface="Times New Roman" panose="02020603050405020304" pitchFamily="18" charset="0"/>
                <a:ea typeface="Times New Roman" panose="02020603050405020304" pitchFamily="18" charset="0"/>
              </a:rPr>
              <a:t>Student can update their profile</a:t>
            </a:r>
            <a:r>
              <a:rPr lang="en-US" altLang="en-US" sz="3200" b="1" dirty="0">
                <a:solidFill>
                  <a:srgbClr val="C00000"/>
                </a:solidFill>
                <a:latin typeface="Times New Roman" panose="02020603050405020304" pitchFamily="18" charset="0"/>
                <a:ea typeface="Times New Roman" panose="02020603050405020304" pitchFamily="18" charset="0"/>
              </a:rPr>
              <a:t>. </a:t>
            </a:r>
            <a:br>
              <a:rPr lang="en-US" altLang="en-US" sz="3600" dirty="0">
                <a:ln>
                  <a:noFill/>
                </a:ln>
                <a:solidFill>
                  <a:schemeClr val="tx1"/>
                </a:solidFill>
              </a:rPr>
            </a:br>
            <a:endParaRPr lang="en-US" dirty="0"/>
          </a:p>
        </p:txBody>
      </p:sp>
      <p:sp>
        <p:nvSpPr>
          <p:cNvPr id="3" name="Content Placeholder 2">
            <a:extLst>
              <a:ext uri="{FF2B5EF4-FFF2-40B4-BE49-F238E27FC236}">
                <a16:creationId xmlns:a16="http://schemas.microsoft.com/office/drawing/2014/main" id="{99BA8662-611B-4B48-9120-05E730936E37}"/>
              </a:ext>
            </a:extLst>
          </p:cNvPr>
          <p:cNvSpPr>
            <a:spLocks noGrp="1"/>
          </p:cNvSpPr>
          <p:nvPr>
            <p:ph idx="1"/>
          </p:nvPr>
        </p:nvSpPr>
        <p:spPr>
          <a:xfrm>
            <a:off x="1295401" y="2395728"/>
            <a:ext cx="9601196" cy="3480140"/>
          </a:xfrm>
        </p:spPr>
        <p:txBody>
          <a:bodyPr>
            <a:normAutofit/>
          </a:bodyPr>
          <a:lstStyle/>
          <a:p>
            <a:pPr marL="0" lvl="0" indent="457200" defTabSz="914400" eaLnBrk="0" fontAlgn="base" hangingPunct="0">
              <a:spcBef>
                <a:spcPct val="0"/>
              </a:spcBef>
              <a:spcAft>
                <a:spcPct val="0"/>
              </a:spcAft>
              <a:buClrTx/>
              <a:buSzTx/>
              <a:buNone/>
            </a:pPr>
            <a:r>
              <a:rPr lang="en-US" altLang="en-US" sz="2000" b="1" dirty="0">
                <a:solidFill>
                  <a:schemeClr val="tx1"/>
                </a:solidFill>
              </a:rPr>
              <a:t>1. </a:t>
            </a:r>
            <a:r>
              <a:rPr lang="en-US" altLang="en-US" sz="2000" b="1" dirty="0">
                <a:solidFill>
                  <a:schemeClr val="tx1"/>
                </a:solidFill>
                <a:latin typeface="Times New Roman" panose="02020603050405020304" pitchFamily="18" charset="0"/>
                <a:ea typeface="Times New Roman" panose="02020603050405020304" pitchFamily="18" charset="0"/>
              </a:rPr>
              <a:t>Brief Description</a:t>
            </a:r>
            <a:r>
              <a:rPr lang="en-US" altLang="en-US" sz="2000" dirty="0">
                <a:solidFill>
                  <a:schemeClr val="tx1"/>
                </a:solidFill>
                <a:latin typeface="Times New Roman" panose="02020603050405020304" pitchFamily="18" charset="0"/>
                <a:ea typeface="Times New Roman" panose="02020603050405020304" pitchFamily="18" charset="0"/>
              </a:rPr>
              <a:t>:</a:t>
            </a:r>
            <a:endParaRPr lang="en-US" altLang="en-US" sz="2000" dirty="0">
              <a:solidFill>
                <a:schemeClr val="tx1"/>
              </a:solidFill>
            </a:endParaRPr>
          </a:p>
          <a:p>
            <a:pPr marL="0" lvl="0" indent="45720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ea typeface="Times New Roman" panose="02020603050405020304" pitchFamily="18" charset="0"/>
              </a:rPr>
              <a:t>     - This use case allows a Student to update their profile.</a:t>
            </a:r>
            <a:endParaRPr lang="en-US" altLang="en-US" sz="2000" dirty="0">
              <a:solidFill>
                <a:schemeClr val="tx1"/>
              </a:solidFill>
            </a:endParaRPr>
          </a:p>
          <a:p>
            <a:pPr marL="0" lvl="0" indent="457200" defTabSz="914400" eaLnBrk="0" fontAlgn="base" hangingPunct="0">
              <a:spcBef>
                <a:spcPct val="0"/>
              </a:spcBef>
              <a:spcAft>
                <a:spcPct val="0"/>
              </a:spcAft>
              <a:buClrTx/>
              <a:buSzTx/>
              <a:buNone/>
            </a:pPr>
            <a:r>
              <a:rPr lang="en-US" altLang="en-US" sz="2000" b="1" dirty="0">
                <a:solidFill>
                  <a:schemeClr val="tx1"/>
                </a:solidFill>
                <a:latin typeface="Times New Roman" panose="02020603050405020304" pitchFamily="18" charset="0"/>
                <a:ea typeface="Times New Roman" panose="02020603050405020304" pitchFamily="18" charset="0"/>
              </a:rPr>
              <a:t>2. Actors</a:t>
            </a:r>
            <a:r>
              <a:rPr lang="en-US" altLang="en-US" sz="2000" dirty="0">
                <a:solidFill>
                  <a:schemeClr val="tx1"/>
                </a:solidFill>
                <a:latin typeface="Times New Roman" panose="02020603050405020304" pitchFamily="18" charset="0"/>
                <a:ea typeface="Times New Roman" panose="02020603050405020304" pitchFamily="18" charset="0"/>
              </a:rPr>
              <a:t>: </a:t>
            </a:r>
          </a:p>
          <a:p>
            <a:pPr marL="0" lvl="0" indent="457200" defTabSz="914400" eaLnBrk="0" fontAlgn="base" hangingPunct="0">
              <a:spcBef>
                <a:spcPct val="0"/>
              </a:spcBef>
              <a:spcAft>
                <a:spcPct val="0"/>
              </a:spcAft>
              <a:buClrTx/>
              <a:buSzTx/>
              <a:buNone/>
            </a:pPr>
            <a:r>
              <a:rPr lang="en-US" altLang="en-US" sz="2000" dirty="0">
                <a:solidFill>
                  <a:schemeClr val="tx1"/>
                </a:solidFill>
                <a:latin typeface="Times New Roman" panose="02020603050405020304" pitchFamily="18" charset="0"/>
                <a:ea typeface="Times New Roman" panose="02020603050405020304" pitchFamily="18" charset="0"/>
              </a:rPr>
              <a:t>     - Student</a:t>
            </a:r>
            <a:endParaRPr lang="en-US" altLang="en-US" sz="2000" dirty="0">
              <a:solidFill>
                <a:schemeClr val="tx1"/>
              </a:solidFill>
            </a:endParaRPr>
          </a:p>
          <a:p>
            <a:pPr marL="0" lvl="0" indent="457200" defTabSz="914400" eaLnBrk="0" fontAlgn="base" hangingPunct="0">
              <a:spcBef>
                <a:spcPct val="0"/>
              </a:spcBef>
              <a:spcAft>
                <a:spcPct val="0"/>
              </a:spcAft>
              <a:buClrTx/>
              <a:buSzTx/>
              <a:buNone/>
            </a:pPr>
            <a:r>
              <a:rPr lang="en-US" altLang="en-US"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3. Preconditions</a:t>
            </a:r>
            <a:r>
              <a:rPr lang="en-US" altLang="en-US" sz="20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endParaRPr lang="en-US" altLang="en-US" sz="2000" dirty="0">
              <a:solidFill>
                <a:schemeClr val="tx1"/>
              </a:solidFill>
            </a:endParaRPr>
          </a:p>
          <a:p>
            <a:pPr marL="0" lvl="0" indent="457200" defTabSz="914400" eaLnBrk="0" fontAlgn="base" hangingPunct="0">
              <a:spcBef>
                <a:spcPct val="0"/>
              </a:spcBef>
              <a:spcAft>
                <a:spcPct val="0"/>
              </a:spcAft>
              <a:buClrTx/>
              <a:buSzTx/>
              <a:buNone/>
            </a:pPr>
            <a:r>
              <a:rPr lang="en-US" altLang="en-US" sz="2000" dirty="0">
                <a:solidFill>
                  <a:srgbClr val="000000"/>
                </a:solidFill>
                <a:latin typeface="Times New Roman" panose="02020603050405020304" pitchFamily="18" charset="0"/>
                <a:ea typeface="Times New Roman" panose="02020603050405020304" pitchFamily="18" charset="0"/>
              </a:rPr>
              <a:t>   - </a:t>
            </a:r>
            <a:r>
              <a:rPr lang="en-US" altLang="en-US" sz="2000" dirty="0">
                <a:solidFill>
                  <a:schemeClr val="tx1"/>
                </a:solidFill>
                <a:latin typeface="Times New Roman" panose="02020603050405020304" pitchFamily="18" charset="0"/>
                <a:ea typeface="Times New Roman" panose="02020603050405020304" pitchFamily="18" charset="0"/>
              </a:rPr>
              <a:t>Student is logged in and at the view of student page.</a:t>
            </a:r>
            <a:endParaRPr lang="en-US" altLang="en-US" sz="2000" dirty="0">
              <a:solidFill>
                <a:schemeClr val="tx1"/>
              </a:solidFill>
            </a:endParaRPr>
          </a:p>
          <a:p>
            <a:pPr marL="0" lvl="0" indent="457200" defTabSz="914400" eaLnBrk="0" fontAlgn="base" hangingPunct="0">
              <a:spcBef>
                <a:spcPct val="0"/>
              </a:spcBef>
              <a:spcAft>
                <a:spcPct val="0"/>
              </a:spcAft>
              <a:buClrTx/>
              <a:buSzTx/>
              <a:buNone/>
            </a:pPr>
            <a:r>
              <a:rPr lang="en-US" altLang="en-US" sz="2000" b="1" dirty="0">
                <a:solidFill>
                  <a:schemeClr val="tx1"/>
                </a:solidFill>
                <a:latin typeface="Times New Roman" panose="02020603050405020304" pitchFamily="18" charset="0"/>
                <a:ea typeface="Times New Roman" panose="02020603050405020304" pitchFamily="18" charset="0"/>
              </a:rPr>
              <a:t>4. Basic Flow</a:t>
            </a:r>
          </a:p>
          <a:p>
            <a:pPr marL="0" lvl="0" indent="457200" defTabSz="914400" eaLnBrk="0" fontAlgn="base" hangingPunct="0">
              <a:spcBef>
                <a:spcPct val="0"/>
              </a:spcBef>
              <a:spcAft>
                <a:spcPct val="0"/>
              </a:spcAft>
              <a:buClrTx/>
              <a:buSzTx/>
              <a:buNone/>
            </a:pPr>
            <a:endParaRPr lang="en-US" altLang="en-US" sz="32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32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b="1" dirty="0">
              <a:solidFill>
                <a:schemeClr val="tx1"/>
              </a:solidFill>
              <a:latin typeface="Times New Roman" panose="02020603050405020304" pitchFamily="18" charset="0"/>
              <a:ea typeface="Times New Roman" panose="02020603050405020304" pitchFamily="18" charset="0"/>
            </a:endParaRPr>
          </a:p>
          <a:p>
            <a:pPr marL="0" lvl="0" indent="457200" defTabSz="914400" eaLnBrk="0" fontAlgn="base" hangingPunct="0">
              <a:spcBef>
                <a:spcPct val="0"/>
              </a:spcBef>
              <a:spcAft>
                <a:spcPct val="0"/>
              </a:spcAft>
              <a:buClrTx/>
              <a:buSzTx/>
              <a:buNone/>
            </a:pPr>
            <a:endParaRPr lang="en-US" altLang="en-US" sz="1600" dirty="0">
              <a:solidFill>
                <a:schemeClr val="tx1"/>
              </a:solidFill>
            </a:endParaRPr>
          </a:p>
          <a:p>
            <a:endParaRPr lang="en-US" dirty="0"/>
          </a:p>
        </p:txBody>
      </p:sp>
      <p:sp>
        <p:nvSpPr>
          <p:cNvPr id="5" name="Rectangle 1">
            <a:extLst>
              <a:ext uri="{FF2B5EF4-FFF2-40B4-BE49-F238E27FC236}">
                <a16:creationId xmlns:a16="http://schemas.microsoft.com/office/drawing/2014/main" id="{AB42A013-9AB8-4017-848E-9FDBB174A34E}"/>
              </a:ext>
            </a:extLst>
          </p:cNvPr>
          <p:cNvSpPr>
            <a:spLocks noChangeArrowheads="1"/>
          </p:cNvSpPr>
          <p:nvPr/>
        </p:nvSpPr>
        <p:spPr bwMode="auto">
          <a:xfrm>
            <a:off x="1460502" y="4377060"/>
            <a:ext cx="15697199" cy="40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7818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D377-0EA4-4282-92A3-641893701198}"/>
              </a:ext>
            </a:extLst>
          </p:cNvPr>
          <p:cNvSpPr>
            <a:spLocks noGrp="1"/>
          </p:cNvSpPr>
          <p:nvPr>
            <p:ph type="title"/>
          </p:nvPr>
        </p:nvSpPr>
        <p:spPr/>
        <p:txBody>
          <a:bodyPr/>
          <a:lstStyle/>
          <a:p>
            <a:r>
              <a:rPr lang="en-US" dirty="0"/>
              <a:t>…</a:t>
            </a:r>
            <a:r>
              <a:rPr lang="en-US" dirty="0" err="1"/>
              <a:t>cont</a:t>
            </a:r>
            <a:endParaRPr lang="en-US" dirty="0"/>
          </a:p>
        </p:txBody>
      </p:sp>
      <p:sp>
        <p:nvSpPr>
          <p:cNvPr id="3" name="Rectangle 2">
            <a:extLst>
              <a:ext uri="{FF2B5EF4-FFF2-40B4-BE49-F238E27FC236}">
                <a16:creationId xmlns:a16="http://schemas.microsoft.com/office/drawing/2014/main" id="{B1E4F5D9-E30B-40EA-9C14-1501FF677E18}"/>
              </a:ext>
            </a:extLst>
          </p:cNvPr>
          <p:cNvSpPr/>
          <p:nvPr/>
        </p:nvSpPr>
        <p:spPr>
          <a:xfrm>
            <a:off x="1198485" y="2136339"/>
            <a:ext cx="7945515" cy="3693319"/>
          </a:xfrm>
          <a:prstGeom prst="rect">
            <a:avLst/>
          </a:prstGeom>
        </p:spPr>
        <p:txBody>
          <a:bodyPr wrap="square">
            <a:spAutoFit/>
          </a:bodyPr>
          <a:lstStyle/>
          <a:p>
            <a:pPr lvl="0" indent="457200" defTabSz="914400" eaLnBrk="0" fontAlgn="base" hangingPunct="0">
              <a:spcBef>
                <a:spcPct val="0"/>
              </a:spcBef>
              <a:spcAft>
                <a:spcPct val="0"/>
              </a:spcAft>
            </a:pPr>
            <a:endParaRPr lang="en-US" altLang="en-US" b="1" dirty="0">
              <a:latin typeface="Times New Roman" panose="02020603050405020304" pitchFamily="18" charset="0"/>
              <a:ea typeface="Times New Roman" panose="02020603050405020304" pitchFamily="18" charset="0"/>
            </a:endParaRPr>
          </a:p>
          <a:p>
            <a:pPr lvl="0" indent="457200" defTabSz="914400" eaLnBrk="0" fontAlgn="base" hangingPunct="0">
              <a:spcBef>
                <a:spcPct val="0"/>
              </a:spcBef>
              <a:spcAft>
                <a:spcPct val="0"/>
              </a:spcAft>
            </a:pPr>
            <a:endPar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lvl="0" indent="457200" defTabSz="914400" eaLnBrk="0" fontAlgn="base" hangingPunct="0">
              <a:spcBef>
                <a:spcPct val="0"/>
              </a:spcBef>
              <a:spcAft>
                <a:spcPct val="0"/>
              </a:spcAft>
            </a:pPr>
            <a:endPar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lvl="0" indent="457200" defTabSz="914400" eaLnBrk="0" fontAlgn="base" hangingPunct="0">
              <a:spcBef>
                <a:spcPct val="0"/>
              </a:spcBef>
              <a:spcAft>
                <a:spcPct val="0"/>
              </a:spcAft>
            </a:pPr>
            <a:endPar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lvl="0" indent="457200" defTabSz="914400" eaLnBrk="0" fontAlgn="base" hangingPunct="0">
              <a:spcBef>
                <a:spcPct val="0"/>
              </a:spcBef>
              <a:spcAft>
                <a:spcPct val="0"/>
              </a:spcAft>
            </a:pPr>
            <a:endPar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lvl="0" indent="457200" defTabSz="914400" eaLnBrk="0" fontAlgn="base" hangingPunct="0">
              <a:spcBef>
                <a:spcPct val="0"/>
              </a:spcBef>
              <a:spcAft>
                <a:spcPct val="0"/>
              </a:spcAft>
            </a:pPr>
            <a:endPar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lvl="0" indent="457200" defTabSz="914400" eaLnBrk="0" fontAlgn="base" hangingPunct="0">
              <a:spcBef>
                <a:spcPct val="0"/>
              </a:spcBef>
              <a:spcAft>
                <a:spcPct val="0"/>
              </a:spcAft>
            </a:pPr>
            <a:r>
              <a:rPr lang="en-US" alt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5. Post-Conditions: </a:t>
            </a:r>
            <a:endParaRPr lang="en-US" altLang="en-US" dirty="0"/>
          </a:p>
          <a:p>
            <a:pPr lvl="0" indent="457200" defTabSz="914400" eaLnBrk="0" fontAlgn="base" hangingPunct="0">
              <a:spcBef>
                <a:spcPct val="0"/>
              </a:spcBef>
              <a:spcAft>
                <a:spcPct val="0"/>
              </a:spcAft>
            </a:pPr>
            <a:r>
              <a:rPr lang="en-US" altLang="en-US" dirty="0">
                <a:solidFill>
                  <a:srgbClr val="000000"/>
                </a:solidFill>
                <a:latin typeface="Calibri" panose="020F0502020204030204" pitchFamily="34" charset="0"/>
                <a:ea typeface="Times New Roman" panose="02020603050405020304" pitchFamily="18" charset="0"/>
              </a:rPr>
              <a:t>       - </a:t>
            </a:r>
            <a:r>
              <a:rPr lang="en-US" altLang="en-US" sz="1600" dirty="0">
                <a:solidFill>
                  <a:srgbClr val="000000"/>
                </a:solidFill>
                <a:latin typeface="Calibri" panose="020F0502020204030204" pitchFamily="34" charset="0"/>
                <a:ea typeface="Times New Roman" panose="02020603050405020304" pitchFamily="18" charset="0"/>
              </a:rPr>
              <a:t>For the success basic flow, the new profile will be saved to the DB with updates</a:t>
            </a:r>
            <a:r>
              <a:rPr lang="en-US" altLang="en-US" dirty="0">
                <a:latin typeface="Times New Roman" panose="02020603050405020304" pitchFamily="18" charset="0"/>
                <a:ea typeface="Times New Roman" panose="02020603050405020304" pitchFamily="18" charset="0"/>
              </a:rPr>
              <a:t>.</a:t>
            </a:r>
            <a:r>
              <a:rPr lang="en-US" altLang="en-US" dirty="0"/>
              <a:t> </a:t>
            </a:r>
          </a:p>
          <a:p>
            <a:pPr lvl="0" indent="457200" defTabSz="914400" eaLnBrk="0" fontAlgn="base" hangingPunct="0">
              <a:spcBef>
                <a:spcPct val="0"/>
              </a:spcBef>
              <a:spcAft>
                <a:spcPct val="0"/>
              </a:spcAft>
            </a:pPr>
            <a:r>
              <a:rPr lang="en-US" altLang="en-US" b="1" dirty="0">
                <a:solidFill>
                  <a:srgbClr val="000000"/>
                </a:solidFill>
                <a:latin typeface="Calibri" panose="020F0502020204030204" pitchFamily="34" charset="0"/>
                <a:ea typeface="Times New Roman" panose="02020603050405020304" pitchFamily="18" charset="0"/>
              </a:rPr>
              <a:t> 6. </a:t>
            </a:r>
            <a:r>
              <a:rPr lang="en-US" altLang="en-US" b="1" dirty="0">
                <a:latin typeface="Times New Roman" panose="02020603050405020304" pitchFamily="18" charset="0"/>
                <a:ea typeface="Times New Roman" panose="02020603050405020304" pitchFamily="18" charset="0"/>
              </a:rPr>
              <a:t>Non-functional requirements:</a:t>
            </a:r>
          </a:p>
          <a:p>
            <a:pPr lvl="0" indent="457200" defTabSz="914400" eaLnBrk="0" fontAlgn="base" hangingPunct="0">
              <a:spcBef>
                <a:spcPct val="0"/>
              </a:spcBef>
              <a:spcAft>
                <a:spcPct val="0"/>
              </a:spcAft>
            </a:pPr>
            <a:r>
              <a:rPr lang="en-US" altLang="en-US" b="1" dirty="0">
                <a:latin typeface="Times New Roman" panose="02020603050405020304" pitchFamily="18" charset="0"/>
              </a:rPr>
              <a:t>              - none</a:t>
            </a:r>
            <a:endParaRPr lang="en-US" altLang="en-US" dirty="0"/>
          </a:p>
          <a:p>
            <a:pPr lvl="0" indent="457200" defTabSz="914400" eaLnBrk="0" fontAlgn="base" hangingPunct="0">
              <a:spcBef>
                <a:spcPct val="0"/>
              </a:spcBef>
              <a:spcAft>
                <a:spcPct val="0"/>
              </a:spcAft>
            </a:pPr>
            <a:r>
              <a:rPr lang="en-US" altLang="en-US" dirty="0">
                <a:latin typeface="Times New Roman" panose="02020603050405020304" pitchFamily="18" charset="0"/>
                <a:ea typeface="Times New Roman" panose="02020603050405020304" pitchFamily="18" charset="0"/>
              </a:rPr>
              <a:t>            </a:t>
            </a:r>
            <a:endParaRPr lang="en-US" altLang="en-US" dirty="0"/>
          </a:p>
          <a:p>
            <a:pPr lvl="0" indent="457200" defTabSz="914400" eaLnBrk="0" fontAlgn="base" hangingPunct="0">
              <a:spcBef>
                <a:spcPct val="0"/>
              </a:spcBef>
              <a:spcAft>
                <a:spcPct val="0"/>
              </a:spcAft>
            </a:pPr>
            <a:endParaRPr lang="en-US" altLang="en-US" b="1" dirty="0">
              <a:latin typeface="Times New Roman" panose="02020603050405020304" pitchFamily="18" charset="0"/>
              <a:ea typeface="Times New Roman" panose="02020603050405020304" pitchFamily="18" charset="0"/>
            </a:endParaRPr>
          </a:p>
          <a:p>
            <a:pPr lvl="0" indent="457200" defTabSz="914400" eaLnBrk="0" fontAlgn="base" hangingPunct="0">
              <a:spcBef>
                <a:spcPct val="0"/>
              </a:spcBef>
              <a:spcAft>
                <a:spcPct val="0"/>
              </a:spcAft>
            </a:pPr>
            <a:endParaRPr lang="en-US" altLang="en-US" b="1" dirty="0">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DA6F2ABF-2F04-45F1-940B-2CF0CD2B3DFE}"/>
              </a:ext>
            </a:extLst>
          </p:cNvPr>
          <p:cNvGraphicFramePr>
            <a:graphicFrameLocks noGrp="1"/>
          </p:cNvGraphicFramePr>
          <p:nvPr>
            <p:extLst>
              <p:ext uri="{D42A27DB-BD31-4B8C-83A1-F6EECF244321}">
                <p14:modId xmlns:p14="http://schemas.microsoft.com/office/powerpoint/2010/main" val="217584190"/>
              </p:ext>
            </p:extLst>
          </p:nvPr>
        </p:nvGraphicFramePr>
        <p:xfrm>
          <a:off x="1578864" y="2470023"/>
          <a:ext cx="6858000" cy="1172147"/>
        </p:xfrm>
        <a:graphic>
          <a:graphicData uri="http://schemas.openxmlformats.org/drawingml/2006/table">
            <a:tbl>
              <a:tblPr firstRow="1" firstCol="1" bandRow="1">
                <a:tableStyleId>{5C22544A-7EE6-4342-B048-85BDC9FD1C3A}</a:tableStyleId>
              </a:tblPr>
              <a:tblGrid>
                <a:gridCol w="3429000">
                  <a:extLst>
                    <a:ext uri="{9D8B030D-6E8A-4147-A177-3AD203B41FA5}">
                      <a16:colId xmlns:a16="http://schemas.microsoft.com/office/drawing/2014/main" val="1055700544"/>
                    </a:ext>
                  </a:extLst>
                </a:gridCol>
                <a:gridCol w="3429000">
                  <a:extLst>
                    <a:ext uri="{9D8B030D-6E8A-4147-A177-3AD203B41FA5}">
                      <a16:colId xmlns:a16="http://schemas.microsoft.com/office/drawing/2014/main" val="3530849124"/>
                    </a:ext>
                  </a:extLst>
                </a:gridCol>
              </a:tblGrid>
              <a:tr h="359410">
                <a:tc>
                  <a:txBody>
                    <a:bodyPr/>
                    <a:lstStyle/>
                    <a:p>
                      <a:pPr marL="0" marR="0">
                        <a:lnSpc>
                          <a:spcPct val="107000"/>
                        </a:lnSpc>
                        <a:spcBef>
                          <a:spcPts val="0"/>
                        </a:spcBef>
                        <a:spcAft>
                          <a:spcPts val="0"/>
                        </a:spcAft>
                      </a:pPr>
                      <a:r>
                        <a:rPr lang="en-US" sz="1600" dirty="0">
                          <a:effectLst/>
                        </a:rPr>
                        <a:t>         User Action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System 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054222"/>
                  </a:ext>
                </a:extLst>
              </a:tr>
              <a:tr h="325120">
                <a:tc>
                  <a:txBody>
                    <a:bodyPr/>
                    <a:lstStyle/>
                    <a:p>
                      <a:pPr marL="0" marR="0">
                        <a:lnSpc>
                          <a:spcPct val="107000"/>
                        </a:lnSpc>
                        <a:spcBef>
                          <a:spcPts val="0"/>
                        </a:spcBef>
                        <a:spcAft>
                          <a:spcPts val="0"/>
                        </a:spcAft>
                      </a:pPr>
                      <a:r>
                        <a:rPr lang="en-US" sz="1200">
                          <a:effectLst/>
                        </a:rPr>
                        <a:t>  1.   Student select update profile requests form the student page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 1.  The system displays the form to edit the profile</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903360"/>
                  </a:ext>
                </a:extLst>
              </a:tr>
              <a:tr h="427990">
                <a:tc>
                  <a:txBody>
                    <a:bodyPr/>
                    <a:lstStyle/>
                    <a:p>
                      <a:pPr marL="0" marR="0">
                        <a:lnSpc>
                          <a:spcPct val="107000"/>
                        </a:lnSpc>
                        <a:spcBef>
                          <a:spcPts val="0"/>
                        </a:spcBef>
                        <a:spcAft>
                          <a:spcPts val="0"/>
                        </a:spcAft>
                      </a:pPr>
                      <a:r>
                        <a:rPr lang="en-US" sz="1200">
                          <a:effectLst/>
                        </a:rPr>
                        <a:t>  2.   The student edits his/her profile and request the system toe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 2. The system checks the student’s status and save the profile in to the data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147017"/>
                  </a:ext>
                </a:extLst>
              </a:tr>
            </a:tbl>
          </a:graphicData>
        </a:graphic>
      </p:graphicFrame>
      <p:sp>
        <p:nvSpPr>
          <p:cNvPr id="5" name="Rectangle 1">
            <a:extLst>
              <a:ext uri="{FF2B5EF4-FFF2-40B4-BE49-F238E27FC236}">
                <a16:creationId xmlns:a16="http://schemas.microsoft.com/office/drawing/2014/main" id="{B0BB6FCB-AABE-4492-BA90-58D216CCF3E2}"/>
              </a:ext>
            </a:extLst>
          </p:cNvPr>
          <p:cNvSpPr>
            <a:spLocks noChangeArrowheads="1"/>
          </p:cNvSpPr>
          <p:nvPr/>
        </p:nvSpPr>
        <p:spPr bwMode="auto">
          <a:xfrm>
            <a:off x="1578864" y="2469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200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3B90E29-9D25-4D50-BF6E-AC387E222AF2}"/>
              </a:ext>
            </a:extLst>
          </p:cNvPr>
          <p:cNvSpPr>
            <a:spLocks noGrp="1"/>
          </p:cNvSpPr>
          <p:nvPr>
            <p:ph type="title"/>
          </p:nvPr>
        </p:nvSpPr>
        <p:spPr>
          <a:xfrm>
            <a:off x="997529" y="982132"/>
            <a:ext cx="1585873" cy="1494735"/>
          </a:xfrm>
        </p:spPr>
        <p:txBody>
          <a:bodyPr vert="horz" lIns="91440" tIns="45720" rIns="91440" bIns="45720" rtlCol="0" anchor="b">
            <a:normAutofit fontScale="90000"/>
          </a:bodyPr>
          <a:lstStyle/>
          <a:p>
            <a:pPr>
              <a:lnSpc>
                <a:spcPct val="90000"/>
              </a:lnSpc>
            </a:pPr>
            <a:r>
              <a:rPr lang="en-US" sz="2800" b="1" dirty="0">
                <a:solidFill>
                  <a:srgbClr val="C00000"/>
                </a:solidFill>
              </a:rPr>
              <a:t>Sequence diagram for student to register</a:t>
            </a:r>
          </a:p>
        </p:txBody>
      </p:sp>
      <p:pic>
        <p:nvPicPr>
          <p:cNvPr id="3" name="Picture 2" descr="A screenshot of a cell phone&#10;&#10;Description automatically generated">
            <a:extLst>
              <a:ext uri="{FF2B5EF4-FFF2-40B4-BE49-F238E27FC236}">
                <a16:creationId xmlns:a16="http://schemas.microsoft.com/office/drawing/2014/main" id="{2AFEE065-82C3-4ECB-85C2-397524D6C3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399" y="607809"/>
            <a:ext cx="8884319" cy="5638801"/>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2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A03F-DE9E-4361-8607-1B6C9FAB6E69}"/>
              </a:ext>
            </a:extLst>
          </p:cNvPr>
          <p:cNvSpPr>
            <a:spLocks noGrp="1"/>
          </p:cNvSpPr>
          <p:nvPr>
            <p:ph type="title"/>
          </p:nvPr>
        </p:nvSpPr>
        <p:spPr/>
        <p:txBody>
          <a:bodyPr>
            <a:normAutofit fontScale="90000"/>
          </a:bodyPr>
          <a:lstStyle/>
          <a:p>
            <a:r>
              <a:rPr lang="en-US" altLang="en-US" b="1" i="1" u="sng" dirty="0">
                <a:ln>
                  <a:noFill/>
                </a:ln>
                <a:solidFill>
                  <a:srgbClr val="C00000"/>
                </a:solidFill>
                <a:latin typeface="Calibri" panose="020F0502020204030204" pitchFamily="34" charset="0"/>
              </a:rPr>
              <a:t>Use Case Specification: Register to a section</a:t>
            </a:r>
            <a:br>
              <a:rPr lang="en-US" altLang="en-US" sz="3600" dirty="0">
                <a:ln>
                  <a:noFill/>
                </a:ln>
                <a:solidFill>
                  <a:schemeClr val="tx1"/>
                </a:solidFill>
              </a:rPr>
            </a:br>
            <a:endParaRPr lang="en-US" dirty="0"/>
          </a:p>
        </p:txBody>
      </p:sp>
      <p:sp>
        <p:nvSpPr>
          <p:cNvPr id="3" name="Rectangle 2">
            <a:extLst>
              <a:ext uri="{FF2B5EF4-FFF2-40B4-BE49-F238E27FC236}">
                <a16:creationId xmlns:a16="http://schemas.microsoft.com/office/drawing/2014/main" id="{F11464AD-4241-43A2-84BE-6F6E7B768923}"/>
              </a:ext>
            </a:extLst>
          </p:cNvPr>
          <p:cNvSpPr/>
          <p:nvPr/>
        </p:nvSpPr>
        <p:spPr>
          <a:xfrm>
            <a:off x="1526958" y="2432481"/>
            <a:ext cx="10173809" cy="5324535"/>
          </a:xfrm>
          <a:prstGeom prst="rect">
            <a:avLst/>
          </a:prstGeom>
        </p:spPr>
        <p:txBody>
          <a:bodyPr wrap="square">
            <a:spAutoFit/>
          </a:bodyPr>
          <a:lstStyle/>
          <a:p>
            <a:pPr lvl="0" defTabSz="914400" eaLnBrk="0" fontAlgn="base" hangingPunct="0">
              <a:spcBef>
                <a:spcPct val="0"/>
              </a:spcBef>
              <a:spcAft>
                <a:spcPct val="0"/>
              </a:spcAft>
            </a:pPr>
            <a:r>
              <a:rPr lang="en-US" altLang="en-US" sz="2000" b="1" dirty="0">
                <a:solidFill>
                  <a:srgbClr val="26282A"/>
                </a:solidFill>
                <a:latin typeface="Calibri" panose="020F0502020204030204" pitchFamily="34" charset="0"/>
              </a:rPr>
              <a:t>1. Brief Description</a:t>
            </a:r>
            <a:endParaRPr lang="en-US" altLang="en-US" dirty="0"/>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 This use case allows the Student to register to a Section.</a:t>
            </a:r>
            <a:r>
              <a:rPr lang="en-US" altLang="en-US" sz="2000" dirty="0">
                <a:solidFill>
                  <a:srgbClr val="26282A"/>
                </a:solidFill>
                <a:latin typeface="Calibri" panose="020F0502020204030204" pitchFamily="34" charset="0"/>
              </a:rPr>
              <a:t> </a:t>
            </a:r>
            <a:endParaRPr lang="en-US" altLang="en-US" dirty="0"/>
          </a:p>
          <a:p>
            <a:pPr lvl="0" defTabSz="914400" eaLnBrk="0" fontAlgn="base" hangingPunct="0">
              <a:spcBef>
                <a:spcPct val="0"/>
              </a:spcBef>
              <a:spcAft>
                <a:spcPct val="0"/>
              </a:spcAft>
            </a:pPr>
            <a:r>
              <a:rPr lang="en-US" altLang="en-US" sz="2000" b="1" dirty="0">
                <a:solidFill>
                  <a:srgbClr val="26282A"/>
                </a:solidFill>
                <a:latin typeface="Calibri" panose="020F0502020204030204" pitchFamily="34" charset="0"/>
              </a:rPr>
              <a:t>2. Actors</a:t>
            </a:r>
            <a:endParaRPr lang="en-US" altLang="en-US" dirty="0"/>
          </a:p>
          <a:p>
            <a:pPr lvl="0" defTabSz="914400" eaLnBrk="0" fontAlgn="base" hangingPunct="0">
              <a:spcBef>
                <a:spcPct val="0"/>
              </a:spcBef>
              <a:spcAft>
                <a:spcPct val="0"/>
              </a:spcAft>
            </a:pPr>
            <a:r>
              <a:rPr lang="en-US" altLang="en-US" sz="2000" b="1" i="1" dirty="0">
                <a:solidFill>
                  <a:srgbClr val="26282A"/>
                </a:solidFill>
                <a:latin typeface="Calibri" panose="020F0502020204030204" pitchFamily="34" charset="0"/>
              </a:rPr>
              <a:t>      - </a:t>
            </a:r>
            <a:r>
              <a:rPr lang="en-US" altLang="en-US" dirty="0">
                <a:solidFill>
                  <a:srgbClr val="26282A"/>
                </a:solidFill>
                <a:latin typeface="Calibri" panose="020F0502020204030204" pitchFamily="34" charset="0"/>
              </a:rPr>
              <a:t>Student</a:t>
            </a:r>
            <a:endParaRPr lang="en-US" altLang="en-US" dirty="0"/>
          </a:p>
          <a:p>
            <a:pPr lvl="0" defTabSz="914400" eaLnBrk="0" fontAlgn="base" hangingPunct="0">
              <a:spcBef>
                <a:spcPct val="0"/>
              </a:spcBef>
              <a:spcAft>
                <a:spcPct val="0"/>
              </a:spcAft>
            </a:pPr>
            <a:r>
              <a:rPr lang="en-US" altLang="en-US" sz="2000" b="1" dirty="0">
                <a:solidFill>
                  <a:srgbClr val="26282A"/>
                </a:solidFill>
                <a:latin typeface="Calibri" panose="020F0502020204030204" pitchFamily="34" charset="0"/>
              </a:rPr>
              <a:t>3. Preconditions</a:t>
            </a:r>
            <a:endParaRPr lang="en-US" altLang="en-US" dirty="0"/>
          </a:p>
          <a:p>
            <a:pPr lvl="0" defTabSz="914400" eaLnBrk="0" fontAlgn="base" hangingPunct="0">
              <a:spcBef>
                <a:spcPct val="0"/>
              </a:spcBef>
              <a:spcAft>
                <a:spcPct val="0"/>
              </a:spcAft>
            </a:pPr>
            <a:r>
              <a:rPr lang="en-US" altLang="en-US" sz="2000" b="1" dirty="0">
                <a:solidFill>
                  <a:srgbClr val="26282A"/>
                </a:solidFill>
                <a:latin typeface="Calibri" panose="020F0502020204030204" pitchFamily="34" charset="0"/>
              </a:rPr>
              <a:t>      - </a:t>
            </a:r>
            <a:r>
              <a:rPr lang="en-US" altLang="en-US" dirty="0">
                <a:solidFill>
                  <a:srgbClr val="26282A"/>
                </a:solidFill>
                <a:latin typeface="Calibri" panose="020F0502020204030204" pitchFamily="34" charset="0"/>
              </a:rPr>
              <a:t>The Applicant has successfully completed request for a login</a:t>
            </a:r>
            <a:endParaRPr lang="en-US" altLang="en-US" dirty="0"/>
          </a:p>
          <a:p>
            <a:pPr lvl="0" defTabSz="914400" eaLnBrk="0" fontAlgn="base" hangingPunct="0">
              <a:spcBef>
                <a:spcPct val="0"/>
              </a:spcBef>
              <a:spcAft>
                <a:spcPct val="0"/>
              </a:spcAft>
            </a:pPr>
            <a:r>
              <a:rPr lang="en-US" altLang="en-US" sz="2000" b="1" dirty="0">
                <a:solidFill>
                  <a:srgbClr val="26282A"/>
                </a:solidFill>
                <a:latin typeface="Calibri" panose="020F0502020204030204" pitchFamily="34" charset="0"/>
              </a:rPr>
              <a:t> 4. Flow of Events</a:t>
            </a:r>
            <a:endParaRPr lang="en-US" altLang="en-US" dirty="0"/>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a:t>
            </a:r>
            <a:endParaRPr lang="en-US" altLang="en-US" dirty="0"/>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a:t>
            </a: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solidFill>
                <a:srgbClr val="26282A"/>
              </a:solidFill>
              <a:latin typeface="Calibri" panose="020F0502020204030204" pitchFamily="34" charset="0"/>
            </a:endParaRPr>
          </a:p>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r>
              <a:rPr lang="en-US" altLang="en-US" sz="2000" dirty="0">
                <a:solidFill>
                  <a:srgbClr val="26282A"/>
                </a:solidFill>
                <a:latin typeface="Calibri" panose="020F0502020204030204" pitchFamily="34" charset="0"/>
              </a:rPr>
              <a:t> </a:t>
            </a:r>
            <a:endParaRPr lang="en-US" altLang="en-US" dirty="0"/>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a:t>
            </a:r>
            <a:endParaRPr lang="en-US" dirty="0"/>
          </a:p>
        </p:txBody>
      </p:sp>
    </p:spTree>
    <p:extLst>
      <p:ext uri="{BB962C8B-B14F-4D97-AF65-F5344CB8AC3E}">
        <p14:creationId xmlns:p14="http://schemas.microsoft.com/office/powerpoint/2010/main" val="18293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E2FF-8371-4A16-8462-ED2E54D88501}"/>
              </a:ext>
            </a:extLst>
          </p:cNvPr>
          <p:cNvSpPr>
            <a:spLocks noGrp="1"/>
          </p:cNvSpPr>
          <p:nvPr>
            <p:ph type="title"/>
          </p:nvPr>
        </p:nvSpPr>
        <p:spPr>
          <a:xfrm>
            <a:off x="1295402" y="982133"/>
            <a:ext cx="9601196" cy="624726"/>
          </a:xfrm>
        </p:spPr>
        <p:txBody>
          <a:bodyPr>
            <a:normAutofit fontScale="90000"/>
          </a:bodyPr>
          <a:lstStyle/>
          <a:p>
            <a:r>
              <a:rPr lang="en-US" dirty="0"/>
              <a:t>…</a:t>
            </a:r>
            <a:r>
              <a:rPr lang="en-US" dirty="0" err="1"/>
              <a:t>cont</a:t>
            </a:r>
            <a:r>
              <a:rPr lang="en-US" dirty="0"/>
              <a:t>                                                       </a:t>
            </a:r>
          </a:p>
        </p:txBody>
      </p:sp>
      <p:sp>
        <p:nvSpPr>
          <p:cNvPr id="3" name="Rectangle 2">
            <a:extLst>
              <a:ext uri="{FF2B5EF4-FFF2-40B4-BE49-F238E27FC236}">
                <a16:creationId xmlns:a16="http://schemas.microsoft.com/office/drawing/2014/main" id="{A86436AC-5BE9-4ABC-A0AB-AC207BCB569B}"/>
              </a:ext>
            </a:extLst>
          </p:cNvPr>
          <p:cNvSpPr/>
          <p:nvPr/>
        </p:nvSpPr>
        <p:spPr>
          <a:xfrm>
            <a:off x="798990" y="3977196"/>
            <a:ext cx="10528917" cy="2231380"/>
          </a:xfrm>
          <a:prstGeom prst="rect">
            <a:avLst/>
          </a:prstGeom>
        </p:spPr>
        <p:txBody>
          <a:bodyPr wrap="square">
            <a:spAutoFit/>
          </a:bodyPr>
          <a:lstStyle/>
          <a:p>
            <a:pPr lvl="0" defTabSz="914400" eaLnBrk="0" fontAlgn="base" hangingPunct="0">
              <a:spcBef>
                <a:spcPct val="0"/>
              </a:spcBef>
              <a:spcAft>
                <a:spcPct val="0"/>
              </a:spcAft>
            </a:pPr>
            <a:endParaRPr lang="en-US" altLang="en-US" dirty="0"/>
          </a:p>
          <a:p>
            <a:pPr lvl="0" defTabSz="914400" eaLnBrk="0" fontAlgn="base" hangingPunct="0">
              <a:spcBef>
                <a:spcPct val="0"/>
              </a:spcBef>
              <a:spcAft>
                <a:spcPct val="0"/>
              </a:spcAft>
            </a:pPr>
            <a:r>
              <a:rPr lang="en-US" altLang="en-US" b="1" dirty="0">
                <a:solidFill>
                  <a:srgbClr val="26282A"/>
                </a:solidFill>
                <a:latin typeface="Calibri" panose="020F0502020204030204" pitchFamily="34" charset="0"/>
              </a:rPr>
              <a:t>6. Post- condition</a:t>
            </a:r>
            <a:endParaRPr lang="en-US" altLang="en-US" dirty="0"/>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 The courses for each block will be saved to the DB  </a:t>
            </a:r>
            <a:endParaRPr lang="en-US" altLang="en-US" sz="1100" b="1" dirty="0">
              <a:solidFill>
                <a:srgbClr val="26282A"/>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b="1" dirty="0">
                <a:solidFill>
                  <a:srgbClr val="26282A"/>
                </a:solidFill>
                <a:latin typeface="Arial" panose="020B0604020202020204" pitchFamily="34" charset="0"/>
                <a:cs typeface="Arial" panose="020B0604020202020204" pitchFamily="34" charset="0"/>
              </a:rPr>
              <a:t>7. Business Rules</a:t>
            </a:r>
            <a:endParaRPr lang="en-US" altLang="en-US" sz="1100" b="1" dirty="0">
              <a:solidFill>
                <a:srgbClr val="26282A"/>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26282A"/>
                </a:solidFill>
                <a:latin typeface="Calibri" panose="020F0502020204030204" pitchFamily="34" charset="0"/>
              </a:rPr>
              <a:t>     - Un available section will not be display on the  page for the student.</a:t>
            </a:r>
            <a:endParaRPr lang="en-US" altLang="en-US" sz="1100" b="1" dirty="0">
              <a:solidFill>
                <a:srgbClr val="26282A"/>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b="1" dirty="0">
                <a:solidFill>
                  <a:srgbClr val="26282A"/>
                </a:solidFill>
                <a:latin typeface="Arial" panose="020B0604020202020204" pitchFamily="34" charset="0"/>
                <a:cs typeface="Arial" panose="020B0604020202020204" pitchFamily="34" charset="0"/>
              </a:rPr>
              <a:t>8. Nonfunctional Requirements</a:t>
            </a:r>
          </a:p>
          <a:p>
            <a:pPr lvl="0" defTabSz="914400" eaLnBrk="0" fontAlgn="base" hangingPunct="0">
              <a:spcBef>
                <a:spcPct val="0"/>
              </a:spcBef>
              <a:spcAft>
                <a:spcPct val="0"/>
              </a:spcAft>
            </a:pPr>
            <a:r>
              <a:rPr lang="en-US" altLang="en-US" sz="1100" b="1" dirty="0">
                <a:solidFill>
                  <a:srgbClr val="26282A"/>
                </a:solidFill>
                <a:latin typeface="Arial" panose="020B0604020202020204" pitchFamily="34" charset="0"/>
                <a:cs typeface="Arial" panose="020B0604020202020204" pitchFamily="34" charset="0"/>
              </a:rPr>
              <a:t>        - None</a:t>
            </a:r>
          </a:p>
          <a:p>
            <a:pPr lvl="0" defTabSz="914400" eaLnBrk="0" fontAlgn="base" hangingPunct="0">
              <a:spcBef>
                <a:spcPct val="0"/>
              </a:spcBef>
              <a:spcAft>
                <a:spcPct val="0"/>
              </a:spcAft>
            </a:pPr>
            <a:r>
              <a:rPr lang="en-US" altLang="en-US" sz="2000" b="1" i="1" dirty="0">
                <a:solidFill>
                  <a:srgbClr val="26282A"/>
                </a:solidFill>
                <a:latin typeface="Calibri" panose="020F0502020204030204" pitchFamily="34" charset="0"/>
              </a:rPr>
              <a:t> </a:t>
            </a:r>
            <a:endParaRPr lang="en-US" dirty="0"/>
          </a:p>
        </p:txBody>
      </p:sp>
      <p:graphicFrame>
        <p:nvGraphicFramePr>
          <p:cNvPr id="4" name="Table 3">
            <a:extLst>
              <a:ext uri="{FF2B5EF4-FFF2-40B4-BE49-F238E27FC236}">
                <a16:creationId xmlns:a16="http://schemas.microsoft.com/office/drawing/2014/main" id="{C166987F-BC26-4DCE-8ADB-39751B82512A}"/>
              </a:ext>
            </a:extLst>
          </p:cNvPr>
          <p:cNvGraphicFramePr>
            <a:graphicFrameLocks noGrp="1"/>
          </p:cNvGraphicFramePr>
          <p:nvPr>
            <p:extLst>
              <p:ext uri="{D42A27DB-BD31-4B8C-83A1-F6EECF244321}">
                <p14:modId xmlns:p14="http://schemas.microsoft.com/office/powerpoint/2010/main" val="4171039536"/>
              </p:ext>
            </p:extLst>
          </p:nvPr>
        </p:nvGraphicFramePr>
        <p:xfrm>
          <a:off x="994299" y="2693035"/>
          <a:ext cx="8131412" cy="1524000"/>
        </p:xfrm>
        <a:graphic>
          <a:graphicData uri="http://schemas.openxmlformats.org/drawingml/2006/table">
            <a:tbl>
              <a:tblPr firstRow="1" firstCol="1" bandRow="1">
                <a:tableStyleId>{5C22544A-7EE6-4342-B048-85BDC9FD1C3A}</a:tableStyleId>
              </a:tblPr>
              <a:tblGrid>
                <a:gridCol w="4065706">
                  <a:extLst>
                    <a:ext uri="{9D8B030D-6E8A-4147-A177-3AD203B41FA5}">
                      <a16:colId xmlns:a16="http://schemas.microsoft.com/office/drawing/2014/main" val="521708995"/>
                    </a:ext>
                  </a:extLst>
                </a:gridCol>
                <a:gridCol w="4065706">
                  <a:extLst>
                    <a:ext uri="{9D8B030D-6E8A-4147-A177-3AD203B41FA5}">
                      <a16:colId xmlns:a16="http://schemas.microsoft.com/office/drawing/2014/main" val="1975654977"/>
                    </a:ext>
                  </a:extLst>
                </a:gridCol>
              </a:tblGrid>
              <a:tr h="207098">
                <a:tc>
                  <a:txBody>
                    <a:bodyPr/>
                    <a:lstStyle/>
                    <a:p>
                      <a:pPr marL="0" marR="0">
                        <a:spcBef>
                          <a:spcPts val="0"/>
                        </a:spcBef>
                        <a:spcAft>
                          <a:spcPts val="0"/>
                        </a:spcAft>
                      </a:pPr>
                      <a:r>
                        <a:rPr lang="en-US" sz="1600" dirty="0">
                          <a:effectLst/>
                        </a:rPr>
                        <a:t>         User Action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System Response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254858"/>
                  </a:ext>
                </a:extLst>
              </a:tr>
              <a:tr h="461599">
                <a:tc>
                  <a:txBody>
                    <a:bodyPr/>
                    <a:lstStyle/>
                    <a:p>
                      <a:pPr marL="0" marR="0">
                        <a:spcBef>
                          <a:spcPts val="0"/>
                        </a:spcBef>
                        <a:spcAft>
                          <a:spcPts val="0"/>
                        </a:spcAft>
                      </a:pPr>
                      <a:r>
                        <a:rPr lang="en-US" sz="1200">
                          <a:effectLst/>
                        </a:rPr>
                        <a:t>  1.   Student select  “Register for section”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1.  Display a page with the option of available courses for each blocks with the no of available seats </a:t>
                      </a:r>
                    </a:p>
                    <a:p>
                      <a:pPr marL="0" marR="0">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538476"/>
                  </a:ext>
                </a:extLst>
              </a:tr>
              <a:tr h="615465">
                <a:tc>
                  <a:txBody>
                    <a:bodyPr/>
                    <a:lstStyle/>
                    <a:p>
                      <a:pPr marL="0" marR="0">
                        <a:spcBef>
                          <a:spcPts val="0"/>
                        </a:spcBef>
                        <a:spcAft>
                          <a:spcPts val="0"/>
                        </a:spcAft>
                      </a:pPr>
                      <a:r>
                        <a:rPr lang="en-US" sz="1200">
                          <a:effectLst/>
                        </a:rPr>
                        <a:t>  2.   Admin select three courses with priority from one to three for each blocks  and click “submit” 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2. check if all blocks are selected and display the selected courses with successful message. </a:t>
                      </a:r>
                    </a:p>
                    <a:p>
                      <a:pPr marL="0" marR="0">
                        <a:spcBef>
                          <a:spcPts val="0"/>
                        </a:spcBef>
                        <a:spcAft>
                          <a:spcPts val="0"/>
                        </a:spcAft>
                      </a:pPr>
                      <a:r>
                        <a:rPr lang="en-US" sz="1200" dirty="0">
                          <a:effectLst/>
                        </a:rPr>
                        <a:t> </a:t>
                      </a:r>
                    </a:p>
                    <a:p>
                      <a:pPr marL="0" marR="0">
                        <a:spcBef>
                          <a:spcPts val="0"/>
                        </a:spcBef>
                        <a:spcAft>
                          <a:spcPts val="0"/>
                        </a:spcAft>
                      </a:pPr>
                      <a:r>
                        <a:rPr lang="en-US" sz="1200" dirty="0">
                          <a:effectLst/>
                        </a:rPr>
                        <a:t>3. save the information to the DB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654532"/>
                  </a:ext>
                </a:extLst>
              </a:tr>
            </a:tbl>
          </a:graphicData>
        </a:graphic>
      </p:graphicFrame>
      <p:sp>
        <p:nvSpPr>
          <p:cNvPr id="6" name="Rectangle 5">
            <a:extLst>
              <a:ext uri="{FF2B5EF4-FFF2-40B4-BE49-F238E27FC236}">
                <a16:creationId xmlns:a16="http://schemas.microsoft.com/office/drawing/2014/main" id="{80AB5069-BC58-4A2C-A1C7-239AA8D9DF91}"/>
              </a:ext>
            </a:extLst>
          </p:cNvPr>
          <p:cNvSpPr/>
          <p:nvPr/>
        </p:nvSpPr>
        <p:spPr>
          <a:xfrm>
            <a:off x="869200" y="2323702"/>
            <a:ext cx="2557581" cy="369332"/>
          </a:xfrm>
          <a:prstGeom prst="rect">
            <a:avLst/>
          </a:prstGeom>
        </p:spPr>
        <p:txBody>
          <a:bodyPr wrap="square">
            <a:spAutoFit/>
          </a:bodyPr>
          <a:lstStyle/>
          <a:p>
            <a:pPr lvl="0"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4.1 Flow of Events</a:t>
            </a:r>
            <a:endParaRPr lang="en-US" altLang="en-US" sz="1000" dirty="0"/>
          </a:p>
        </p:txBody>
      </p:sp>
    </p:spTree>
    <p:extLst>
      <p:ext uri="{BB962C8B-B14F-4D97-AF65-F5344CB8AC3E}">
        <p14:creationId xmlns:p14="http://schemas.microsoft.com/office/powerpoint/2010/main" val="229274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B41F-D620-40C0-8664-0A1940BE60B7}"/>
              </a:ext>
            </a:extLst>
          </p:cNvPr>
          <p:cNvSpPr>
            <a:spLocks noGrp="1"/>
          </p:cNvSpPr>
          <p:nvPr>
            <p:ph type="title"/>
          </p:nvPr>
        </p:nvSpPr>
        <p:spPr/>
        <p:txBody>
          <a:bodyPr/>
          <a:lstStyle/>
          <a:p>
            <a:r>
              <a:rPr lang="en-US" dirty="0"/>
              <a:t>Ranjan</a:t>
            </a:r>
          </a:p>
        </p:txBody>
      </p:sp>
    </p:spTree>
    <p:extLst>
      <p:ext uri="{BB962C8B-B14F-4D97-AF65-F5344CB8AC3E}">
        <p14:creationId xmlns:p14="http://schemas.microsoft.com/office/powerpoint/2010/main" val="37428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168C-6240-4172-B07C-C879C3844193}"/>
              </a:ext>
            </a:extLst>
          </p:cNvPr>
          <p:cNvSpPr>
            <a:spLocks noGrp="1"/>
          </p:cNvSpPr>
          <p:nvPr>
            <p:ph type="title"/>
          </p:nvPr>
        </p:nvSpPr>
        <p:spPr>
          <a:xfrm>
            <a:off x="1295402" y="603683"/>
            <a:ext cx="9601196" cy="994048"/>
          </a:xfrm>
        </p:spPr>
        <p:txBody>
          <a:bodyPr>
            <a:normAutofit/>
          </a:bodyPr>
          <a:lstStyle/>
          <a:p>
            <a:r>
              <a:rPr lang="en-US" sz="3600" b="1" i="1" u="sng" dirty="0">
                <a:solidFill>
                  <a:srgbClr val="C00000"/>
                </a:solidFill>
              </a:rPr>
              <a:t>1</a:t>
            </a:r>
            <a:r>
              <a:rPr lang="en-US" sz="3600" b="1" i="1" u="sng" baseline="30000" dirty="0">
                <a:solidFill>
                  <a:srgbClr val="C00000"/>
                </a:solidFill>
              </a:rPr>
              <a:t>st</a:t>
            </a:r>
            <a:r>
              <a:rPr lang="en-US" sz="3600" b="1" i="1" u="sng" dirty="0">
                <a:solidFill>
                  <a:srgbClr val="C00000"/>
                </a:solidFill>
              </a:rPr>
              <a:t>Use Case Specification:  C.R.U.D  User Profile</a:t>
            </a:r>
            <a:endParaRPr lang="en-US" sz="3600" dirty="0">
              <a:solidFill>
                <a:srgbClr val="C00000"/>
              </a:solidFill>
            </a:endParaRPr>
          </a:p>
        </p:txBody>
      </p:sp>
      <p:sp>
        <p:nvSpPr>
          <p:cNvPr id="3" name="Rectangle 2">
            <a:extLst>
              <a:ext uri="{FF2B5EF4-FFF2-40B4-BE49-F238E27FC236}">
                <a16:creationId xmlns:a16="http://schemas.microsoft.com/office/drawing/2014/main" id="{010DA01F-CEA9-448D-A9B3-38278CB5B66B}"/>
              </a:ext>
            </a:extLst>
          </p:cNvPr>
          <p:cNvSpPr/>
          <p:nvPr/>
        </p:nvSpPr>
        <p:spPr>
          <a:xfrm>
            <a:off x="727970" y="1402672"/>
            <a:ext cx="10715348" cy="3385542"/>
          </a:xfrm>
          <a:prstGeom prst="rect">
            <a:avLst/>
          </a:prstGeom>
        </p:spPr>
        <p:txBody>
          <a:bodyPr wrap="square">
            <a:spAutoFit/>
          </a:bodyPr>
          <a:lstStyle/>
          <a:p>
            <a:endParaRPr lang="en-US" sz="2000" b="1" dirty="0">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Calibri" panose="020F0502020204030204" pitchFamily="34" charset="0"/>
                <a:cs typeface="Times New Roman" panose="02020603050405020304" pitchFamily="18" charset="0"/>
              </a:rPr>
              <a:t>1. Brief Description</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 This use case allows the admin to create, read, update and delete   the user profile.</a:t>
            </a:r>
          </a:p>
          <a:p>
            <a:r>
              <a:rPr lang="en-US" sz="2000" b="1" dirty="0">
                <a:latin typeface="Calibri" panose="020F0502020204030204" pitchFamily="34" charset="0"/>
                <a:ea typeface="Calibri" panose="020F0502020204030204" pitchFamily="34" charset="0"/>
                <a:cs typeface="Times New Roman" panose="02020603050405020304" pitchFamily="18" charset="0"/>
              </a:rPr>
              <a:t>2. Actors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000" b="1" i="1"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Calibri" panose="020F0502020204030204" pitchFamily="34" charset="0"/>
                <a:ea typeface="Calibri" panose="020F0502020204030204" pitchFamily="34" charset="0"/>
                <a:cs typeface="Times New Roman" panose="02020603050405020304" pitchFamily="18" charset="0"/>
              </a:rPr>
              <a:t>Administrator</a:t>
            </a:r>
          </a:p>
          <a:p>
            <a:r>
              <a:rPr lang="en-US" sz="2000" b="1" dirty="0">
                <a:latin typeface="Calibri" panose="020F0502020204030204" pitchFamily="34" charset="0"/>
                <a:ea typeface="Calibri" panose="020F0502020204030204" pitchFamily="34" charset="0"/>
                <a:cs typeface="Times New Roman" panose="02020603050405020304" pitchFamily="18" charset="0"/>
              </a:rPr>
              <a:t>3. Preconditions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 The Applicant has successfully completed request for a login</a:t>
            </a:r>
          </a:p>
          <a:p>
            <a:r>
              <a:rPr lang="en-US" sz="2000" b="1" dirty="0">
                <a:latin typeface="Calibri" panose="020F0502020204030204" pitchFamily="34" charset="0"/>
                <a:ea typeface="Calibri" panose="020F0502020204030204" pitchFamily="34" charset="0"/>
                <a:cs typeface="Times New Roman" panose="02020603050405020304" pitchFamily="18" charset="0"/>
              </a:rPr>
              <a:t> 4. Flow of Events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Calibri" panose="020F0502020204030204" pitchFamily="34" charset="0"/>
                <a:cs typeface="Times New Roman" panose="02020603050405020304" pitchFamily="18" charset="0"/>
              </a:rPr>
              <a:t>       4.1 Create New User Profile</a:t>
            </a:r>
          </a:p>
          <a:p>
            <a:r>
              <a:rPr lang="en-US" sz="2000" b="1" dirty="0">
                <a:latin typeface="Calibri" panose="020F0502020204030204" pitchFamily="34" charset="0"/>
                <a:ea typeface="Calibri" panose="020F0502020204030204" pitchFamily="34" charset="0"/>
                <a:cs typeface="Times New Roman" panose="02020603050405020304" pitchFamily="18" charset="0"/>
              </a:rPr>
              <a:t>            - Basic flow</a:t>
            </a: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1AAD716-978B-46C2-B940-6F32EE44C427}"/>
              </a:ext>
            </a:extLst>
          </p:cNvPr>
          <p:cNvGraphicFramePr>
            <a:graphicFrameLocks noGrp="1"/>
          </p:cNvGraphicFramePr>
          <p:nvPr>
            <p:extLst>
              <p:ext uri="{D42A27DB-BD31-4B8C-83A1-F6EECF244321}">
                <p14:modId xmlns:p14="http://schemas.microsoft.com/office/powerpoint/2010/main" val="3879740942"/>
              </p:ext>
            </p:extLst>
          </p:nvPr>
        </p:nvGraphicFramePr>
        <p:xfrm>
          <a:off x="727970" y="4424680"/>
          <a:ext cx="10736060" cy="1748510"/>
        </p:xfrm>
        <a:graphic>
          <a:graphicData uri="http://schemas.openxmlformats.org/drawingml/2006/table">
            <a:tbl>
              <a:tblPr firstRow="1" firstCol="1" bandRow="1">
                <a:tableStyleId>{5C22544A-7EE6-4342-B048-85BDC9FD1C3A}</a:tableStyleId>
              </a:tblPr>
              <a:tblGrid>
                <a:gridCol w="5372356">
                  <a:extLst>
                    <a:ext uri="{9D8B030D-6E8A-4147-A177-3AD203B41FA5}">
                      <a16:colId xmlns:a16="http://schemas.microsoft.com/office/drawing/2014/main" val="2585704984"/>
                    </a:ext>
                  </a:extLst>
                </a:gridCol>
                <a:gridCol w="5363704">
                  <a:extLst>
                    <a:ext uri="{9D8B030D-6E8A-4147-A177-3AD203B41FA5}">
                      <a16:colId xmlns:a16="http://schemas.microsoft.com/office/drawing/2014/main" val="2739137856"/>
                    </a:ext>
                  </a:extLst>
                </a:gridCol>
              </a:tblGrid>
              <a:tr h="233384">
                <a:tc>
                  <a:txBody>
                    <a:bodyPr/>
                    <a:lstStyle/>
                    <a:p>
                      <a:pPr marL="0" marR="0">
                        <a:spcBef>
                          <a:spcPts val="0"/>
                        </a:spcBef>
                        <a:spcAft>
                          <a:spcPts val="0"/>
                        </a:spcAft>
                      </a:pPr>
                      <a:r>
                        <a:rPr lang="en-US" sz="1600">
                          <a:effectLst/>
                        </a:rPr>
                        <a:t>         User 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System Response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783157"/>
                  </a:ext>
                </a:extLst>
              </a:tr>
              <a:tr h="350075">
                <a:tc>
                  <a:txBody>
                    <a:bodyPr/>
                    <a:lstStyle/>
                    <a:p>
                      <a:pPr marL="0" marR="0">
                        <a:spcBef>
                          <a:spcPts val="0"/>
                        </a:spcBef>
                        <a:spcAft>
                          <a:spcPts val="0"/>
                        </a:spcAft>
                      </a:pPr>
                      <a:r>
                        <a:rPr lang="en-US" sz="1200">
                          <a:effectLst/>
                        </a:rPr>
                        <a:t>  1.   Admin select  “User profile”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1.  Display a drop down page with the option of  create new, read, update and delete Users.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526519"/>
                  </a:ext>
                </a:extLst>
              </a:tr>
              <a:tr h="224510">
                <a:tc>
                  <a:txBody>
                    <a:bodyPr/>
                    <a:lstStyle/>
                    <a:p>
                      <a:pPr marL="0" marR="0">
                        <a:spcBef>
                          <a:spcPts val="0"/>
                        </a:spcBef>
                        <a:spcAft>
                          <a:spcPts val="0"/>
                        </a:spcAft>
                      </a:pPr>
                      <a:r>
                        <a:rPr lang="en-US" sz="1200" dirty="0">
                          <a:effectLst/>
                        </a:rPr>
                        <a:t>  2.   Admin select “Create New User Profile”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2.  Display A form to be filled for basic information of the new user.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027816"/>
                  </a:ext>
                </a:extLst>
              </a:tr>
              <a:tr h="875188">
                <a:tc>
                  <a:txBody>
                    <a:bodyPr/>
                    <a:lstStyle/>
                    <a:p>
                      <a:pPr marL="0" marR="0">
                        <a:spcBef>
                          <a:spcPts val="0"/>
                        </a:spcBef>
                        <a:spcAft>
                          <a:spcPts val="0"/>
                        </a:spcAft>
                      </a:pPr>
                      <a:r>
                        <a:rPr lang="en-US" sz="1200">
                          <a:effectLst/>
                        </a:rPr>
                        <a:t>  3.   Admin fills all necessary information on the form and click submit 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3. verify all the information whether there is unfilled information and also verify if the password match. </a:t>
                      </a:r>
                    </a:p>
                    <a:p>
                      <a:pPr marL="0" marR="0">
                        <a:spcBef>
                          <a:spcPts val="0"/>
                        </a:spcBef>
                        <a:spcAft>
                          <a:spcPts val="0"/>
                        </a:spcAft>
                      </a:pPr>
                      <a:r>
                        <a:rPr lang="en-US" sz="1200" dirty="0">
                          <a:effectLst/>
                        </a:rPr>
                        <a:t>  4. Store all the information of the user to the DB and</a:t>
                      </a:r>
                    </a:p>
                    <a:p>
                      <a:pPr marL="0" marR="0">
                        <a:spcBef>
                          <a:spcPts val="0"/>
                        </a:spcBef>
                        <a:spcAft>
                          <a:spcPts val="0"/>
                        </a:spcAft>
                      </a:pPr>
                      <a:r>
                        <a:rPr lang="en-US" sz="1200" dirty="0">
                          <a:effectLst/>
                        </a:rPr>
                        <a:t> 5. Display “User Profile Created successfully message” </a:t>
                      </a:r>
                    </a:p>
                    <a:p>
                      <a:pPr marL="0" marR="0">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794665"/>
                  </a:ext>
                </a:extLst>
              </a:tr>
            </a:tbl>
          </a:graphicData>
        </a:graphic>
      </p:graphicFrame>
      <p:sp>
        <p:nvSpPr>
          <p:cNvPr id="5" name="Rectangle 1">
            <a:extLst>
              <a:ext uri="{FF2B5EF4-FFF2-40B4-BE49-F238E27FC236}">
                <a16:creationId xmlns:a16="http://schemas.microsoft.com/office/drawing/2014/main" id="{412E02AE-1D0E-423E-A5A2-B1033180CC72}"/>
              </a:ext>
            </a:extLst>
          </p:cNvPr>
          <p:cNvSpPr>
            <a:spLocks noChangeArrowheads="1"/>
          </p:cNvSpPr>
          <p:nvPr/>
        </p:nvSpPr>
        <p:spPr bwMode="auto">
          <a:xfrm>
            <a:off x="1295402" y="4391988"/>
            <a:ext cx="625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442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A39684-855A-4447-AA92-E0E6B0C487B6}"/>
              </a:ext>
            </a:extLst>
          </p:cNvPr>
          <p:cNvSpPr/>
          <p:nvPr/>
        </p:nvSpPr>
        <p:spPr>
          <a:xfrm>
            <a:off x="568171" y="727969"/>
            <a:ext cx="8575829" cy="923330"/>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 Alternate flow</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Unfilled information on the form.</a:t>
            </a:r>
          </a:p>
          <a:p>
            <a:endParaRPr lang="en-US" dirty="0"/>
          </a:p>
        </p:txBody>
      </p:sp>
      <p:graphicFrame>
        <p:nvGraphicFramePr>
          <p:cNvPr id="3" name="Table 2">
            <a:extLst>
              <a:ext uri="{FF2B5EF4-FFF2-40B4-BE49-F238E27FC236}">
                <a16:creationId xmlns:a16="http://schemas.microsoft.com/office/drawing/2014/main" id="{824D87DB-740D-41C3-95D3-2F32EF459BAF}"/>
              </a:ext>
            </a:extLst>
          </p:cNvPr>
          <p:cNvGraphicFramePr>
            <a:graphicFrameLocks noGrp="1"/>
          </p:cNvGraphicFramePr>
          <p:nvPr>
            <p:extLst>
              <p:ext uri="{D42A27DB-BD31-4B8C-83A1-F6EECF244321}">
                <p14:modId xmlns:p14="http://schemas.microsoft.com/office/powerpoint/2010/main" val="562337299"/>
              </p:ext>
            </p:extLst>
          </p:nvPr>
        </p:nvGraphicFramePr>
        <p:xfrm>
          <a:off x="836719" y="1393794"/>
          <a:ext cx="10189348" cy="1650486"/>
        </p:xfrm>
        <a:graphic>
          <a:graphicData uri="http://schemas.openxmlformats.org/drawingml/2006/table">
            <a:tbl>
              <a:tblPr firstRow="1" firstCol="1" bandRow="1">
                <a:tableStyleId>{5C22544A-7EE6-4342-B048-85BDC9FD1C3A}</a:tableStyleId>
              </a:tblPr>
              <a:tblGrid>
                <a:gridCol w="5094674">
                  <a:extLst>
                    <a:ext uri="{9D8B030D-6E8A-4147-A177-3AD203B41FA5}">
                      <a16:colId xmlns:a16="http://schemas.microsoft.com/office/drawing/2014/main" val="2438558956"/>
                    </a:ext>
                  </a:extLst>
                </a:gridCol>
                <a:gridCol w="5094674">
                  <a:extLst>
                    <a:ext uri="{9D8B030D-6E8A-4147-A177-3AD203B41FA5}">
                      <a16:colId xmlns:a16="http://schemas.microsoft.com/office/drawing/2014/main" val="2476357509"/>
                    </a:ext>
                  </a:extLst>
                </a:gridCol>
              </a:tblGrid>
              <a:tr h="799364">
                <a:tc>
                  <a:txBody>
                    <a:bodyPr/>
                    <a:lstStyle/>
                    <a:p>
                      <a:pPr marL="0" marR="0">
                        <a:spcBef>
                          <a:spcPts val="0"/>
                        </a:spcBef>
                        <a:spcAft>
                          <a:spcPts val="0"/>
                        </a:spcAft>
                      </a:pPr>
                      <a:r>
                        <a:rPr lang="en-US" sz="1600">
                          <a:effectLst/>
                        </a:rPr>
                        <a:t>         User Action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System Response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310198"/>
                  </a:ext>
                </a:extLst>
              </a:tr>
              <a:tr h="851122">
                <a:tc>
                  <a:txBody>
                    <a:bodyPr/>
                    <a:lstStyle/>
                    <a:p>
                      <a:pPr marL="0" marR="0">
                        <a:spcBef>
                          <a:spcPts val="0"/>
                        </a:spcBef>
                        <a:spcAft>
                          <a:spcPts val="0"/>
                        </a:spcAft>
                      </a:pPr>
                      <a:r>
                        <a:rPr lang="en-US" sz="1200" dirty="0">
                          <a:effectLst/>
                        </a:rPr>
                        <a:t>  1.   there was unfilled  information on the form and the admin click submit button.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1. Notify the Amin with a display that there is unfilled information on the form by showing which place needs to be filled by changing the filled place </a:t>
                      </a:r>
                      <a:r>
                        <a:rPr lang="en-US" sz="1200" u="sng" dirty="0">
                          <a:effectLst/>
                        </a:rPr>
                        <a:t>border to red color</a:t>
                      </a: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833671"/>
                  </a:ext>
                </a:extLst>
              </a:tr>
            </a:tbl>
          </a:graphicData>
        </a:graphic>
      </p:graphicFrame>
      <p:sp>
        <p:nvSpPr>
          <p:cNvPr id="4" name="Rectangle 3">
            <a:extLst>
              <a:ext uri="{FF2B5EF4-FFF2-40B4-BE49-F238E27FC236}">
                <a16:creationId xmlns:a16="http://schemas.microsoft.com/office/drawing/2014/main" id="{B71FDCC3-1C1F-45A7-916E-44E386B02023}"/>
              </a:ext>
            </a:extLst>
          </p:cNvPr>
          <p:cNvSpPr/>
          <p:nvPr/>
        </p:nvSpPr>
        <p:spPr>
          <a:xfrm>
            <a:off x="568171" y="2317125"/>
            <a:ext cx="7247410" cy="1200329"/>
          </a:xfrm>
          <a:prstGeom prst="rect">
            <a:avLst/>
          </a:prstGeom>
        </p:spPr>
        <p:txBody>
          <a:bodyPr wrap="square">
            <a:spAutoFit/>
          </a:bodyPr>
          <a:lstStyle/>
          <a:p>
            <a:r>
              <a:rPr lang="en-US" dirty="0"/>
              <a:t> </a:t>
            </a:r>
          </a:p>
          <a:p>
            <a:endParaRPr lang="en-US" dirty="0"/>
          </a:p>
          <a:p>
            <a:r>
              <a:rPr lang="en-US" dirty="0"/>
              <a:t>    </a:t>
            </a:r>
          </a:p>
          <a:p>
            <a:r>
              <a:rPr lang="en-US" dirty="0"/>
              <a:t>    ii) the two entered password is unmatched.</a:t>
            </a:r>
          </a:p>
        </p:txBody>
      </p:sp>
      <p:graphicFrame>
        <p:nvGraphicFramePr>
          <p:cNvPr id="5" name="Table 4">
            <a:extLst>
              <a:ext uri="{FF2B5EF4-FFF2-40B4-BE49-F238E27FC236}">
                <a16:creationId xmlns:a16="http://schemas.microsoft.com/office/drawing/2014/main" id="{41A45732-0DE8-4ADD-A172-4BE08F67319A}"/>
              </a:ext>
            </a:extLst>
          </p:cNvPr>
          <p:cNvGraphicFramePr>
            <a:graphicFrameLocks noGrp="1"/>
          </p:cNvGraphicFramePr>
          <p:nvPr>
            <p:extLst>
              <p:ext uri="{D42A27DB-BD31-4B8C-83A1-F6EECF244321}">
                <p14:modId xmlns:p14="http://schemas.microsoft.com/office/powerpoint/2010/main" val="1653867092"/>
              </p:ext>
            </p:extLst>
          </p:nvPr>
        </p:nvGraphicFramePr>
        <p:xfrm>
          <a:off x="836719" y="3504305"/>
          <a:ext cx="10597720" cy="1600355"/>
        </p:xfrm>
        <a:graphic>
          <a:graphicData uri="http://schemas.openxmlformats.org/drawingml/2006/table">
            <a:tbl>
              <a:tblPr firstRow="1" firstCol="1" bandRow="1">
                <a:tableStyleId>{5C22544A-7EE6-4342-B048-85BDC9FD1C3A}</a:tableStyleId>
              </a:tblPr>
              <a:tblGrid>
                <a:gridCol w="5298860">
                  <a:extLst>
                    <a:ext uri="{9D8B030D-6E8A-4147-A177-3AD203B41FA5}">
                      <a16:colId xmlns:a16="http://schemas.microsoft.com/office/drawing/2014/main" val="1768936915"/>
                    </a:ext>
                  </a:extLst>
                </a:gridCol>
                <a:gridCol w="5298860">
                  <a:extLst>
                    <a:ext uri="{9D8B030D-6E8A-4147-A177-3AD203B41FA5}">
                      <a16:colId xmlns:a16="http://schemas.microsoft.com/office/drawing/2014/main" val="1408418984"/>
                    </a:ext>
                  </a:extLst>
                </a:gridCol>
              </a:tblGrid>
              <a:tr h="581718">
                <a:tc>
                  <a:txBody>
                    <a:bodyPr/>
                    <a:lstStyle/>
                    <a:p>
                      <a:pPr marL="0" marR="0">
                        <a:spcBef>
                          <a:spcPts val="0"/>
                        </a:spcBef>
                        <a:spcAft>
                          <a:spcPts val="0"/>
                        </a:spcAft>
                      </a:pPr>
                      <a:r>
                        <a:rPr lang="en-US" sz="1600" dirty="0">
                          <a:effectLst/>
                        </a:rPr>
                        <a:t>         User Action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System Response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140446"/>
                  </a:ext>
                </a:extLst>
              </a:tr>
              <a:tr h="1018637">
                <a:tc>
                  <a:txBody>
                    <a:bodyPr/>
                    <a:lstStyle/>
                    <a:p>
                      <a:pPr marL="0" marR="0">
                        <a:spcBef>
                          <a:spcPts val="0"/>
                        </a:spcBef>
                        <a:spcAft>
                          <a:spcPts val="0"/>
                        </a:spcAft>
                      </a:pPr>
                      <a:r>
                        <a:rPr lang="en-US" sz="1200" dirty="0">
                          <a:effectLst/>
                        </a:rPr>
                        <a:t>  1 Admin fill unmatched password on the  two password filled when creating the new user profile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1. Notify the Amin with a display that password entered doesn’t match by showing the password filled e </a:t>
                      </a:r>
                      <a:r>
                        <a:rPr lang="en-US" sz="1200" u="sng" dirty="0">
                          <a:effectLst/>
                        </a:rPr>
                        <a:t>border to red color</a:t>
                      </a:r>
                      <a:r>
                        <a:rPr lang="en-US" sz="1200" dirty="0">
                          <a:effectLst/>
                        </a:rPr>
                        <a:t>. </a:t>
                      </a:r>
                    </a:p>
                    <a:p>
                      <a:pPr marL="0" marR="0">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5365686"/>
                  </a:ext>
                </a:extLst>
              </a:tr>
            </a:tbl>
          </a:graphicData>
        </a:graphic>
      </p:graphicFrame>
      <p:sp>
        <p:nvSpPr>
          <p:cNvPr id="6" name="Rectangle 1">
            <a:extLst>
              <a:ext uri="{FF2B5EF4-FFF2-40B4-BE49-F238E27FC236}">
                <a16:creationId xmlns:a16="http://schemas.microsoft.com/office/drawing/2014/main" id="{AE78D420-A27E-428C-A1F3-D3791F9DEC71}"/>
              </a:ext>
            </a:extLst>
          </p:cNvPr>
          <p:cNvSpPr>
            <a:spLocks noChangeArrowheads="1"/>
          </p:cNvSpPr>
          <p:nvPr/>
        </p:nvSpPr>
        <p:spPr bwMode="auto">
          <a:xfrm>
            <a:off x="838200" y="27872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16B1C01C-0898-44A4-853C-6198AD0723B4}"/>
              </a:ext>
            </a:extLst>
          </p:cNvPr>
          <p:cNvSpPr/>
          <p:nvPr/>
        </p:nvSpPr>
        <p:spPr>
          <a:xfrm>
            <a:off x="3048000" y="3044280"/>
            <a:ext cx="6096000" cy="400110"/>
          </a:xfrm>
          <a:prstGeom prst="rect">
            <a:avLst/>
          </a:prstGeom>
        </p:spPr>
        <p:txBody>
          <a:bodyPr>
            <a:spAutoFit/>
          </a:bodyPr>
          <a:lstStyle/>
          <a:p>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ECFCBA65-811C-4F18-95FF-6F826D6B7D27}"/>
              </a:ext>
            </a:extLst>
          </p:cNvPr>
          <p:cNvSpPr/>
          <p:nvPr/>
        </p:nvSpPr>
        <p:spPr>
          <a:xfrm>
            <a:off x="801949" y="5168825"/>
            <a:ext cx="8194830" cy="769441"/>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Times New Roman" panose="02020603050405020304" pitchFamily="18" charset="0"/>
              </a:rPr>
              <a:t>Post- condition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A new user profile is created and added to the system DB</a:t>
            </a:r>
            <a:r>
              <a:rPr lang="en-US" sz="2400" b="1"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870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8FDB-20DC-4206-96FD-ACD312951B26}"/>
              </a:ext>
            </a:extLst>
          </p:cNvPr>
          <p:cNvSpPr>
            <a:spLocks noGrp="1"/>
          </p:cNvSpPr>
          <p:nvPr>
            <p:ph type="title"/>
          </p:nvPr>
        </p:nvSpPr>
        <p:spPr/>
        <p:txBody>
          <a:bodyPr/>
          <a:lstStyle/>
          <a:p>
            <a:r>
              <a:rPr lang="en-US" b="1" dirty="0">
                <a:solidFill>
                  <a:srgbClr val="C00000"/>
                </a:solidFill>
                <a:latin typeface="Times New Roman" charset="0"/>
                <a:ea typeface="Times New Roman" charset="0"/>
                <a:cs typeface="Times New Roman" charset="0"/>
              </a:rPr>
              <a:t>Some Issues</a:t>
            </a:r>
            <a:endParaRPr lang="en-US" dirty="0">
              <a:solidFill>
                <a:srgbClr val="C00000"/>
              </a:solidFill>
            </a:endParaRPr>
          </a:p>
        </p:txBody>
      </p:sp>
      <p:sp>
        <p:nvSpPr>
          <p:cNvPr id="3" name="Content Placeholder 2">
            <a:extLst>
              <a:ext uri="{FF2B5EF4-FFF2-40B4-BE49-F238E27FC236}">
                <a16:creationId xmlns:a16="http://schemas.microsoft.com/office/drawing/2014/main" id="{E61A51FB-B12F-4499-9551-968F62947E6B}"/>
              </a:ext>
            </a:extLst>
          </p:cNvPr>
          <p:cNvSpPr>
            <a:spLocks noGrp="1"/>
          </p:cNvSpPr>
          <p:nvPr>
            <p:ph idx="1"/>
          </p:nvPr>
        </p:nvSpPr>
        <p:spPr>
          <a:xfrm>
            <a:off x="1295401" y="2556932"/>
            <a:ext cx="9601196" cy="3318936"/>
          </a:xfrm>
        </p:spPr>
        <p:txBody>
          <a:bodyPr/>
          <a:lstStyle/>
          <a:p>
            <a:pPr>
              <a:buFont typeface="Wingdings" panose="05000000000000000000" pitchFamily="2" charset="2"/>
              <a:buChar char="Ø"/>
            </a:pPr>
            <a:r>
              <a:rPr lang="en-US" dirty="0"/>
              <a:t>We faced an issues like figuring out pom.xml configurations, identifying the relation between the entity classes and unable to minimize </a:t>
            </a:r>
          </a:p>
        </p:txBody>
      </p:sp>
    </p:spTree>
    <p:extLst>
      <p:ext uri="{BB962C8B-B14F-4D97-AF65-F5344CB8AC3E}">
        <p14:creationId xmlns:p14="http://schemas.microsoft.com/office/powerpoint/2010/main" val="307237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0875-DE2C-4F19-A105-99459A4493E2}"/>
              </a:ext>
            </a:extLst>
          </p:cNvPr>
          <p:cNvSpPr>
            <a:spLocks noGrp="1"/>
          </p:cNvSpPr>
          <p:nvPr>
            <p:ph type="ctrTitle"/>
          </p:nvPr>
        </p:nvSpPr>
        <p:spPr/>
        <p:txBody>
          <a:bodyPr/>
          <a:lstStyle/>
          <a:p>
            <a:r>
              <a:rPr lang="en-US" b="1" dirty="0">
                <a:solidFill>
                  <a:srgbClr val="C00000"/>
                </a:solidFill>
                <a:latin typeface="American Typewriter" charset="0"/>
                <a:ea typeface="American Typewriter" charset="0"/>
                <a:cs typeface="American Typewriter" charset="0"/>
              </a:rPr>
              <a:t>MUM Schedule Project</a:t>
            </a:r>
            <a:endParaRPr lang="en-US" dirty="0">
              <a:solidFill>
                <a:srgbClr val="C00000"/>
              </a:solidFill>
            </a:endParaRPr>
          </a:p>
        </p:txBody>
      </p:sp>
      <p:sp>
        <p:nvSpPr>
          <p:cNvPr id="3" name="Subtitle 2">
            <a:extLst>
              <a:ext uri="{FF2B5EF4-FFF2-40B4-BE49-F238E27FC236}">
                <a16:creationId xmlns:a16="http://schemas.microsoft.com/office/drawing/2014/main" id="{79F95791-F823-4AEF-BCCF-E42735CB47F0}"/>
              </a:ext>
            </a:extLst>
          </p:cNvPr>
          <p:cNvSpPr>
            <a:spLocks noGrp="1"/>
          </p:cNvSpPr>
          <p:nvPr>
            <p:ph type="subTitle" idx="1"/>
          </p:nvPr>
        </p:nvSpPr>
        <p:spPr/>
        <p:txBody>
          <a:bodyPr>
            <a:normAutofit lnSpcReduction="10000"/>
          </a:bodyPr>
          <a:lstStyle/>
          <a:p>
            <a:r>
              <a:rPr lang="en-US" dirty="0">
                <a:solidFill>
                  <a:srgbClr val="7030A0"/>
                </a:solidFill>
                <a:latin typeface="Times New Roman" charset="0"/>
                <a:ea typeface="Times New Roman" charset="0"/>
                <a:cs typeface="Times New Roman" charset="0"/>
              </a:rPr>
              <a:t>Team Members:- Lominat Gebreselassie</a:t>
            </a:r>
          </a:p>
          <a:p>
            <a:r>
              <a:rPr lang="en-US" dirty="0">
                <a:solidFill>
                  <a:srgbClr val="7030A0"/>
                </a:solidFill>
                <a:latin typeface="Times New Roman" charset="0"/>
                <a:cs typeface="Times New Roman" charset="0"/>
              </a:rPr>
              <a:t>             - RanJan </a:t>
            </a:r>
            <a:r>
              <a:rPr lang="en-US" dirty="0" err="1">
                <a:solidFill>
                  <a:srgbClr val="7030A0"/>
                </a:solidFill>
                <a:latin typeface="Times New Roman" charset="0"/>
                <a:cs typeface="Times New Roman" charset="0"/>
              </a:rPr>
              <a:t>Bhusal</a:t>
            </a:r>
            <a:endParaRPr lang="en-US" dirty="0">
              <a:solidFill>
                <a:srgbClr val="7030A0"/>
              </a:solidFill>
              <a:latin typeface="Times New Roman" charset="0"/>
              <a:cs typeface="Times New Roman" charset="0"/>
            </a:endParaRPr>
          </a:p>
          <a:p>
            <a:r>
              <a:rPr lang="en-US" dirty="0">
                <a:solidFill>
                  <a:srgbClr val="7030A0"/>
                </a:solidFill>
                <a:latin typeface="Times New Roman" charset="0"/>
                <a:cs typeface="Times New Roman" charset="0"/>
              </a:rPr>
              <a:t>                         - Gebreselassie Kahsay</a:t>
            </a:r>
            <a:endParaRPr lang="en-US" dirty="0">
              <a:solidFill>
                <a:srgbClr val="7030A0"/>
              </a:solidFill>
            </a:endParaRPr>
          </a:p>
        </p:txBody>
      </p:sp>
    </p:spTree>
    <p:extLst>
      <p:ext uri="{BB962C8B-B14F-4D97-AF65-F5344CB8AC3E}">
        <p14:creationId xmlns:p14="http://schemas.microsoft.com/office/powerpoint/2010/main" val="24232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9684-CACF-415B-9B82-BA856ECB29F8}"/>
              </a:ext>
            </a:extLst>
          </p:cNvPr>
          <p:cNvSpPr>
            <a:spLocks noGrp="1"/>
          </p:cNvSpPr>
          <p:nvPr>
            <p:ph type="title"/>
          </p:nvPr>
        </p:nvSpPr>
        <p:spPr/>
        <p:txBody>
          <a:bodyPr>
            <a:normAutofit fontScale="90000"/>
          </a:bodyPr>
          <a:lstStyle/>
          <a:p>
            <a:r>
              <a:rPr lang="en-US" b="1" dirty="0">
                <a:solidFill>
                  <a:schemeClr val="accent4"/>
                </a:solidFill>
                <a:latin typeface="Times New Roman" charset="0"/>
                <a:ea typeface="Times New Roman" charset="0"/>
                <a:cs typeface="Times New Roman" charset="0"/>
              </a:rPr>
              <a:t>Project  Description</a:t>
            </a:r>
            <a:br>
              <a:rPr lang="en-US" dirty="0">
                <a:solidFill>
                  <a:schemeClr val="accent1">
                    <a:lumMod val="20000"/>
                    <a:lumOff val="80000"/>
                  </a:schemeClr>
                </a:solidFill>
                <a:latin typeface="Times New Roman" charset="0"/>
                <a:ea typeface="Times New Roman" charset="0"/>
                <a:cs typeface="Times New Roman" charset="0"/>
              </a:rPr>
            </a:br>
            <a:endParaRPr lang="en-US" dirty="0"/>
          </a:p>
        </p:txBody>
      </p:sp>
      <p:sp>
        <p:nvSpPr>
          <p:cNvPr id="3" name="Rectangle 2">
            <a:extLst>
              <a:ext uri="{FF2B5EF4-FFF2-40B4-BE49-F238E27FC236}">
                <a16:creationId xmlns:a16="http://schemas.microsoft.com/office/drawing/2014/main" id="{5CEC0300-4E0C-4936-BC7F-CA94FB320CC0}"/>
              </a:ext>
            </a:extLst>
          </p:cNvPr>
          <p:cNvSpPr/>
          <p:nvPr/>
        </p:nvSpPr>
        <p:spPr>
          <a:xfrm>
            <a:off x="1295402" y="2556769"/>
            <a:ext cx="9601197" cy="2585323"/>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2060"/>
                </a:solidFill>
              </a:rPr>
              <a:t>Previously, MS in CS program,  there were three entries per year and student entry numbers were 20-40 per entry.  Often there was just one elective class being offered per block and all students in an entry took the same classes in the same sequence.  Scheduling of classes and faculty was done with a relatively simple excel spreadsheet, and students were assigned to classes via a manual process.</a:t>
            </a:r>
          </a:p>
          <a:p>
            <a:pPr marL="285750" indent="-285750">
              <a:buFont typeface="Wingdings" panose="05000000000000000000" pitchFamily="2" charset="2"/>
              <a:buChar char="Ø"/>
            </a:pPr>
            <a:r>
              <a:rPr lang="en-US" dirty="0">
                <a:solidFill>
                  <a:srgbClr val="002060"/>
                </a:solidFill>
              </a:rPr>
              <a:t>As Compro has grown, MUM now offers 4 entries per year and there can be as many as 120 up to 130 students per entry.  In some blocks, MUM may offer 8 or 9 elective classes, plus there are often 2 FPP classes and 2 MPP classes offered per entry.  </a:t>
            </a:r>
          </a:p>
          <a:p>
            <a:pPr marL="285750" indent="-285750">
              <a:buFont typeface="Wingdings" panose="05000000000000000000" pitchFamily="2" charset="2"/>
              <a:buChar char="Ø"/>
            </a:pPr>
            <a:r>
              <a:rPr lang="en-US" dirty="0">
                <a:solidFill>
                  <a:srgbClr val="002060"/>
                </a:solidFill>
              </a:rPr>
              <a:t>There are several areas of specialization for classes such at Web Applications, Data Science, SW Design, and database classes …..etc.</a:t>
            </a:r>
          </a:p>
        </p:txBody>
      </p:sp>
    </p:spTree>
    <p:extLst>
      <p:ext uri="{BB962C8B-B14F-4D97-AF65-F5344CB8AC3E}">
        <p14:creationId xmlns:p14="http://schemas.microsoft.com/office/powerpoint/2010/main" val="261162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07C6A3-19A1-4AA4-9BB4-CA1253350C52}"/>
              </a:ext>
            </a:extLst>
          </p:cNvPr>
          <p:cNvSpPr/>
          <p:nvPr/>
        </p:nvSpPr>
        <p:spPr>
          <a:xfrm>
            <a:off x="727968" y="489734"/>
            <a:ext cx="10733103" cy="4893647"/>
          </a:xfrm>
          <a:prstGeom prst="rect">
            <a:avLst/>
          </a:prstGeom>
        </p:spPr>
        <p:txBody>
          <a:bodyPr wrap="square">
            <a:spAutoFit/>
          </a:bodyPr>
          <a:lstStyle/>
          <a:p>
            <a:endParaRPr lang="en-US" sz="2000" dirty="0">
              <a:solidFill>
                <a:srgbClr val="002060"/>
              </a:solidFill>
            </a:endParaRPr>
          </a:p>
          <a:p>
            <a:pPr marL="342900" indent="-342900">
              <a:buFont typeface="Wingdings" panose="05000000000000000000" pitchFamily="2" charset="2"/>
              <a:buChar char="Ø"/>
            </a:pPr>
            <a:r>
              <a:rPr lang="en-US" sz="2000" b="1" dirty="0">
                <a:solidFill>
                  <a:srgbClr val="002060"/>
                </a:solidFill>
              </a:rPr>
              <a:t>Specialization : </a:t>
            </a:r>
            <a:r>
              <a:rPr lang="en-US" sz="2000" dirty="0">
                <a:solidFill>
                  <a:srgbClr val="002060"/>
                </a:solidFill>
              </a:rPr>
              <a:t>Most faculty have one or two areas of specialization and a set of classes that they would like to teach.  In addition, they have preferences for what blocks they can teach. </a:t>
            </a:r>
          </a:p>
          <a:p>
            <a:pPr lvl="1"/>
            <a:r>
              <a:rPr lang="en-US" sz="2000" dirty="0">
                <a:solidFill>
                  <a:srgbClr val="002060"/>
                </a:solidFill>
              </a:rPr>
              <a:t>- Faculty need to be able to update their profile and be able to view their scheduled classes. </a:t>
            </a:r>
          </a:p>
          <a:p>
            <a:pPr lvl="1"/>
            <a:r>
              <a:rPr lang="en-US" sz="2000" dirty="0">
                <a:solidFill>
                  <a:srgbClr val="002060"/>
                </a:solidFill>
              </a:rPr>
              <a:t>- Students should be able to view the schedule and register for classes. </a:t>
            </a:r>
          </a:p>
          <a:p>
            <a:pPr lvl="1"/>
            <a:r>
              <a:rPr lang="en-US" sz="2000" dirty="0">
                <a:solidFill>
                  <a:srgbClr val="002060"/>
                </a:solidFill>
              </a:rPr>
              <a:t>- Admin should be able to do CRUD operation of Students, Faculties, Courses, Sections </a:t>
            </a:r>
            <a:r>
              <a:rPr lang="en-US" sz="2000" dirty="0" err="1">
                <a:solidFill>
                  <a:srgbClr val="002060"/>
                </a:solidFill>
              </a:rPr>
              <a:t>etc</a:t>
            </a:r>
            <a:r>
              <a:rPr lang="en-US" sz="2000" dirty="0">
                <a:solidFill>
                  <a:srgbClr val="002060"/>
                </a:solidFill>
              </a:rPr>
              <a:t>…</a:t>
            </a:r>
          </a:p>
          <a:p>
            <a:pPr lvl="1"/>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rgbClr val="002060"/>
                </a:solidFill>
                <a:latin typeface="Garamond" panose="02020404030301010803" pitchFamily="18" charset="0"/>
                <a:cs typeface="Times New Roman" panose="02020603050405020304" pitchFamily="18" charset="0"/>
              </a:rPr>
              <a:t>Prerequisites : </a:t>
            </a:r>
            <a:r>
              <a:rPr lang="en-US" sz="2400" dirty="0">
                <a:solidFill>
                  <a:srgbClr val="002060"/>
                </a:solidFill>
                <a:latin typeface="Garamond" panose="02020404030301010803" pitchFamily="18" charset="0"/>
                <a:cs typeface="Times New Roman" panose="02020603050405020304" pitchFamily="18" charset="0"/>
              </a:rPr>
              <a:t> some 500 level courses have. 400 level course as prerequisites, so the 400 level courses should be offered for each entry in their first blocks on campus</a:t>
            </a:r>
            <a:r>
              <a:rPr lang="en-US" sz="2400" b="1" dirty="0">
                <a:solidFill>
                  <a:srgbClr val="002060"/>
                </a:solidFill>
                <a:latin typeface="Garamond" panose="02020404030301010803" pitchFamily="18" charset="0"/>
                <a:cs typeface="Times New Roman" panose="02020603050405020304" pitchFamily="18" charset="0"/>
              </a:rPr>
              <a:t>.  </a:t>
            </a:r>
            <a:r>
              <a:rPr lang="en-US" sz="2400" dirty="0">
                <a:solidFill>
                  <a:srgbClr val="002060"/>
                </a:solidFill>
                <a:latin typeface="Garamond" panose="02020404030301010803" pitchFamily="18" charset="0"/>
                <a:cs typeface="Times New Roman" panose="02020603050405020304" pitchFamily="18" charset="0"/>
              </a:rPr>
              <a:t>The 500 level classes should be provided for their later blocks on campus. Most students take 4 elective blocks on campus.  Whereas U.S. resident students may take 9 elective blocks on campus. </a:t>
            </a:r>
          </a:p>
          <a:p>
            <a:pPr marL="342900" indent="-342900">
              <a:buFont typeface="Wingdings" panose="05000000000000000000" pitchFamily="2" charset="2"/>
              <a:buChar char="v"/>
            </a:pPr>
            <a:r>
              <a:rPr lang="en-US" sz="2400" dirty="0">
                <a:solidFill>
                  <a:srgbClr val="002060"/>
                </a:solidFill>
                <a:latin typeface="Garamond" panose="02020404030301010803" pitchFamily="18" charset="0"/>
                <a:cs typeface="Times New Roman" panose="02020603050405020304" pitchFamily="18" charset="0"/>
              </a:rPr>
              <a:t>   MUMSchedule intends to build a Compro schedule of classes with faculty assigned to each class and will also offer a simple tool for students to register for those classes</a:t>
            </a:r>
          </a:p>
        </p:txBody>
      </p:sp>
    </p:spTree>
    <p:extLst>
      <p:ext uri="{BB962C8B-B14F-4D97-AF65-F5344CB8AC3E}">
        <p14:creationId xmlns:p14="http://schemas.microsoft.com/office/powerpoint/2010/main" val="173456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C7E0-A942-4425-84FE-53D8D825E303}"/>
              </a:ext>
            </a:extLst>
          </p:cNvPr>
          <p:cNvSpPr>
            <a:spLocks noGrp="1"/>
          </p:cNvSpPr>
          <p:nvPr>
            <p:ph type="title"/>
          </p:nvPr>
        </p:nvSpPr>
        <p:spPr>
          <a:xfrm>
            <a:off x="754602" y="982132"/>
            <a:ext cx="10141996" cy="1303867"/>
          </a:xfrm>
        </p:spPr>
        <p:txBody>
          <a:bodyPr>
            <a:normAutofit fontScale="90000"/>
          </a:bodyPr>
          <a:lstStyle/>
          <a:p>
            <a:r>
              <a:rPr lang="en-US" b="1" dirty="0">
                <a:solidFill>
                  <a:srgbClr val="C00000"/>
                </a:solidFill>
                <a:latin typeface="Times New Roman" charset="0"/>
                <a:cs typeface="Times New Roman" charset="0"/>
              </a:rPr>
              <a:t>Technologies And Framework's Used :</a:t>
            </a:r>
            <a:br>
              <a:rPr lang="en-US" b="1" dirty="0">
                <a:solidFill>
                  <a:srgbClr val="C00000"/>
                </a:solidFill>
              </a:rPr>
            </a:br>
            <a:endParaRPr lang="en-US" dirty="0">
              <a:solidFill>
                <a:srgbClr val="C00000"/>
              </a:solidFill>
            </a:endParaRPr>
          </a:p>
        </p:txBody>
      </p:sp>
      <p:sp>
        <p:nvSpPr>
          <p:cNvPr id="3" name="Rectangle 2">
            <a:extLst>
              <a:ext uri="{FF2B5EF4-FFF2-40B4-BE49-F238E27FC236}">
                <a16:creationId xmlns:a16="http://schemas.microsoft.com/office/drawing/2014/main" id="{E8EC511C-6404-4215-B7F8-E19EBEBB53C5}"/>
              </a:ext>
            </a:extLst>
          </p:cNvPr>
          <p:cNvSpPr/>
          <p:nvPr/>
        </p:nvSpPr>
        <p:spPr>
          <a:xfrm>
            <a:off x="1295401" y="2441359"/>
            <a:ext cx="10032505" cy="3539430"/>
          </a:xfrm>
          <a:prstGeom prst="rect">
            <a:avLst/>
          </a:prstGeom>
        </p:spPr>
        <p:txBody>
          <a:bodyPr wrap="square">
            <a:spAutoFit/>
          </a:bodyPr>
          <a:lstStyle/>
          <a:p>
            <a:r>
              <a:rPr lang="en-US" sz="2400" b="1" dirty="0">
                <a:solidFill>
                  <a:schemeClr val="accent2"/>
                </a:solidFill>
              </a:rPr>
              <a:t> </a:t>
            </a:r>
            <a:endParaRPr lang="en-US" sz="2800" b="1" dirty="0">
              <a:solidFill>
                <a:srgbClr val="002060"/>
              </a:solidFill>
            </a:endParaRPr>
          </a:p>
          <a:p>
            <a:pPr marL="342900" indent="-342900">
              <a:buFont typeface="Wingdings" panose="05000000000000000000" pitchFamily="2" charset="2"/>
              <a:buChar char="ü"/>
            </a:pPr>
            <a:r>
              <a:rPr lang="en-US" sz="2400" b="1" dirty="0">
                <a:solidFill>
                  <a:srgbClr val="002060"/>
                </a:solidFill>
              </a:rPr>
              <a:t>   FRONT END TECHNOLOGIES USED</a:t>
            </a:r>
          </a:p>
          <a:p>
            <a:pPr lvl="1"/>
            <a:r>
              <a:rPr lang="en-US" sz="2200" b="1" dirty="0">
                <a:solidFill>
                  <a:srgbClr val="002060"/>
                </a:solidFill>
              </a:rPr>
              <a:t>   Thymeleaf,   HTML ,   CSS ,   Bootstrap, </a:t>
            </a:r>
            <a:r>
              <a:rPr lang="en-US" sz="2400" b="1" dirty="0">
                <a:solidFill>
                  <a:srgbClr val="002060"/>
                </a:solidFill>
              </a:rPr>
              <a:t>  Spring MVC Framework</a:t>
            </a:r>
          </a:p>
          <a:p>
            <a:endParaRPr lang="en-US" sz="2400" b="1" dirty="0">
              <a:solidFill>
                <a:srgbClr val="002060"/>
              </a:solidFill>
            </a:endParaRPr>
          </a:p>
          <a:p>
            <a:pPr marL="342900" indent="-342900">
              <a:buFont typeface="Wingdings" panose="05000000000000000000" pitchFamily="2" charset="2"/>
              <a:buChar char="ü"/>
            </a:pPr>
            <a:r>
              <a:rPr lang="en-US" sz="2400" b="1" dirty="0">
                <a:solidFill>
                  <a:srgbClr val="002060"/>
                </a:solidFill>
              </a:rPr>
              <a:t>    BACK END (business layer) TECHNOLOGIES USED</a:t>
            </a:r>
          </a:p>
          <a:p>
            <a:pPr lvl="1"/>
            <a:r>
              <a:rPr lang="en-US" sz="2000" b="1" dirty="0">
                <a:solidFill>
                  <a:srgbClr val="002060"/>
                </a:solidFill>
              </a:rPr>
              <a:t>SPRING Hibernate as JPA Implementation</a:t>
            </a:r>
          </a:p>
          <a:p>
            <a:pPr lvl="1"/>
            <a:r>
              <a:rPr lang="en-US" sz="2000" b="1" dirty="0">
                <a:solidFill>
                  <a:srgbClr val="002060"/>
                </a:solidFill>
              </a:rPr>
              <a:t>Spring Security</a:t>
            </a:r>
          </a:p>
          <a:p>
            <a:pPr lvl="1"/>
            <a:endParaRPr lang="en-US" sz="2000" b="1" dirty="0">
              <a:solidFill>
                <a:srgbClr val="002060"/>
              </a:solidFill>
            </a:endParaRPr>
          </a:p>
          <a:p>
            <a:pPr marL="342900" indent="-342900">
              <a:buFont typeface="Wingdings" panose="05000000000000000000" pitchFamily="2" charset="2"/>
              <a:buChar char="ü"/>
            </a:pPr>
            <a:r>
              <a:rPr lang="en-US" sz="2400" b="1" dirty="0">
                <a:solidFill>
                  <a:srgbClr val="002060"/>
                </a:solidFill>
              </a:rPr>
              <a:t> BACK END (database layer) TECHNOLOGIES USED</a:t>
            </a:r>
          </a:p>
          <a:p>
            <a:pPr lvl="1"/>
            <a:r>
              <a:rPr lang="en-US" sz="2000" b="1" dirty="0">
                <a:solidFill>
                  <a:srgbClr val="002060"/>
                </a:solidFill>
              </a:rPr>
              <a:t>MYSQL  DATABASE</a:t>
            </a:r>
          </a:p>
        </p:txBody>
      </p:sp>
    </p:spTree>
    <p:extLst>
      <p:ext uri="{BB962C8B-B14F-4D97-AF65-F5344CB8AC3E}">
        <p14:creationId xmlns:p14="http://schemas.microsoft.com/office/powerpoint/2010/main" val="89964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F5E832-6A10-4E4C-8623-79810273AB87}"/>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sz="4100" b="1" dirty="0">
                <a:solidFill>
                  <a:srgbClr val="262626"/>
                </a:solidFill>
              </a:rPr>
              <a:t>Spring MVC Architectural Design</a:t>
            </a:r>
            <a:br>
              <a:rPr lang="en-US" sz="4100" dirty="0">
                <a:solidFill>
                  <a:srgbClr val="262626"/>
                </a:solidFill>
              </a:rPr>
            </a:br>
            <a:endParaRPr lang="en-US" sz="4100" dirty="0">
              <a:solidFill>
                <a:srgbClr val="262626"/>
              </a:solidFill>
            </a:endParaRPr>
          </a:p>
        </p:txBody>
      </p:sp>
      <p:sp useBgFill="1">
        <p:nvSpPr>
          <p:cNvPr id="22" name="Rectangle 21">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BEEBD68F-C211-45C2-8633-57084FE22C1C}"/>
              </a:ext>
            </a:extLst>
          </p:cNvPr>
          <p:cNvPicPr>
            <a:picLocks noChangeAspect="1"/>
          </p:cNvPicPr>
          <p:nvPr/>
        </p:nvPicPr>
        <p:blipFill>
          <a:blip r:embed="rId5"/>
          <a:stretch>
            <a:fillRect/>
          </a:stretch>
        </p:blipFill>
        <p:spPr>
          <a:xfrm>
            <a:off x="5079237" y="381001"/>
            <a:ext cx="6504751" cy="5998384"/>
          </a:xfrm>
          <a:prstGeom prst="rect">
            <a:avLst/>
          </a:prstGeom>
        </p:spPr>
      </p:pic>
    </p:spTree>
    <p:extLst>
      <p:ext uri="{BB962C8B-B14F-4D97-AF65-F5344CB8AC3E}">
        <p14:creationId xmlns:p14="http://schemas.microsoft.com/office/powerpoint/2010/main" val="354281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B447421-22B8-4582-8A06-0F70509BA339}"/>
              </a:ext>
            </a:extLst>
          </p:cNvPr>
          <p:cNvSpPr>
            <a:spLocks noGrp="1"/>
          </p:cNvSpPr>
          <p:nvPr>
            <p:ph type="title"/>
          </p:nvPr>
        </p:nvSpPr>
        <p:spPr>
          <a:xfrm>
            <a:off x="777240" y="1481669"/>
            <a:ext cx="2480311" cy="1166606"/>
          </a:xfrm>
        </p:spPr>
        <p:txBody>
          <a:bodyPr vert="horz" lIns="91440" tIns="45720" rIns="91440" bIns="45720" rtlCol="0" anchor="b">
            <a:normAutofit/>
          </a:bodyPr>
          <a:lstStyle/>
          <a:p>
            <a:r>
              <a:rPr lang="en-US" sz="3200" b="1" dirty="0">
                <a:solidFill>
                  <a:srgbClr val="C00000"/>
                </a:solidFill>
              </a:rPr>
              <a:t>Use – Cases Diagram</a:t>
            </a:r>
            <a:endParaRPr lang="en-US" sz="3200" dirty="0">
              <a:solidFill>
                <a:srgbClr val="C00000"/>
              </a:solidFill>
            </a:endParaRPr>
          </a:p>
        </p:txBody>
      </p:sp>
      <p:pic>
        <p:nvPicPr>
          <p:cNvPr id="17" name="Content Placeholder 4">
            <a:extLst>
              <a:ext uri="{FF2B5EF4-FFF2-40B4-BE49-F238E27FC236}">
                <a16:creationId xmlns:a16="http://schemas.microsoft.com/office/drawing/2014/main" id="{778F53D8-2B12-4AA8-A15D-F7077A12A4A8}"/>
              </a:ext>
            </a:extLst>
          </p:cNvPr>
          <p:cNvPicPr>
            <a:picLocks noChangeAspect="1"/>
          </p:cNvPicPr>
          <p:nvPr/>
        </p:nvPicPr>
        <p:blipFill>
          <a:blip r:embed="rId7"/>
          <a:stretch>
            <a:fillRect/>
          </a:stretch>
        </p:blipFill>
        <p:spPr>
          <a:xfrm>
            <a:off x="3257550" y="607815"/>
            <a:ext cx="8157209" cy="5564381"/>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227721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3" name="Picture 2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6" name="Picture 2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8" name="Straight Connector 2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3" name="Picture 3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4">
            <a:extLst>
              <a:ext uri="{FF2B5EF4-FFF2-40B4-BE49-F238E27FC236}">
                <a16:creationId xmlns:a16="http://schemas.microsoft.com/office/drawing/2014/main" id="{0A991767-5FE9-43BC-9A2B-1D1A228CF86A}"/>
              </a:ext>
            </a:extLst>
          </p:cNvPr>
          <p:cNvSpPr>
            <a:spLocks noGrp="1"/>
          </p:cNvSpPr>
          <p:nvPr>
            <p:ph type="title"/>
          </p:nvPr>
        </p:nvSpPr>
        <p:spPr>
          <a:xfrm>
            <a:off x="997528" y="982132"/>
            <a:ext cx="2505981" cy="2823880"/>
          </a:xfrm>
        </p:spPr>
        <p:txBody>
          <a:bodyPr vert="horz" lIns="91440" tIns="45720" rIns="91440" bIns="45720" rtlCol="0" anchor="b">
            <a:normAutofit fontScale="90000"/>
          </a:bodyPr>
          <a:lstStyle/>
          <a:p>
            <a:r>
              <a:rPr lang="en-US" sz="4800" b="1" dirty="0">
                <a:solidFill>
                  <a:srgbClr val="C00000"/>
                </a:solidFill>
              </a:rPr>
              <a:t>Main Class Diagram</a:t>
            </a:r>
            <a:br>
              <a:rPr lang="en-US" sz="4800" dirty="0">
                <a:solidFill>
                  <a:srgbClr val="262626"/>
                </a:solidFill>
              </a:rPr>
            </a:br>
            <a:endParaRPr lang="en-US" sz="4800" dirty="0">
              <a:solidFill>
                <a:srgbClr val="262626"/>
              </a:solidFill>
            </a:endParaRPr>
          </a:p>
        </p:txBody>
      </p:sp>
      <p:pic>
        <p:nvPicPr>
          <p:cNvPr id="17" name="Picture 16">
            <a:extLst>
              <a:ext uri="{FF2B5EF4-FFF2-40B4-BE49-F238E27FC236}">
                <a16:creationId xmlns:a16="http://schemas.microsoft.com/office/drawing/2014/main" id="{8E16BA4E-2206-4219-9E6A-995174A12252}"/>
              </a:ext>
            </a:extLst>
          </p:cNvPr>
          <p:cNvPicPr>
            <a:picLocks noChangeAspect="1"/>
          </p:cNvPicPr>
          <p:nvPr/>
        </p:nvPicPr>
        <p:blipFill>
          <a:blip r:embed="rId7"/>
          <a:stretch>
            <a:fillRect/>
          </a:stretch>
        </p:blipFill>
        <p:spPr>
          <a:xfrm>
            <a:off x="3344331" y="667076"/>
            <a:ext cx="8232387" cy="5579521"/>
          </a:xfrm>
          <a:prstGeom prst="rect">
            <a:avLst/>
          </a:prstGeom>
          <a:ln w="57150" cmpd="thickThin">
            <a:solidFill>
              <a:srgbClr val="7F7F7F"/>
            </a:solidFill>
            <a:miter lim="800000"/>
          </a:ln>
        </p:spPr>
      </p:pic>
    </p:spTree>
    <p:extLst>
      <p:ext uri="{BB962C8B-B14F-4D97-AF65-F5344CB8AC3E}">
        <p14:creationId xmlns:p14="http://schemas.microsoft.com/office/powerpoint/2010/main" val="37500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5C40860-E0CA-4F02-B799-910FB9EC6CBF}"/>
              </a:ext>
            </a:extLst>
          </p:cNvPr>
          <p:cNvSpPr>
            <a:spLocks noGrp="1"/>
          </p:cNvSpPr>
          <p:nvPr>
            <p:ph type="title"/>
          </p:nvPr>
        </p:nvSpPr>
        <p:spPr>
          <a:xfrm>
            <a:off x="777240" y="982132"/>
            <a:ext cx="1683849" cy="1646768"/>
          </a:xfrm>
        </p:spPr>
        <p:txBody>
          <a:bodyPr vert="horz" lIns="91440" tIns="45720" rIns="91440" bIns="45720" rtlCol="0" anchor="b">
            <a:normAutofit/>
          </a:bodyPr>
          <a:lstStyle/>
          <a:p>
            <a:r>
              <a:rPr lang="en-US" sz="2800" b="1" dirty="0">
                <a:solidFill>
                  <a:srgbClr val="C00000"/>
                </a:solidFill>
              </a:rPr>
              <a:t>Faculty Sequence Diagram</a:t>
            </a:r>
          </a:p>
        </p:txBody>
      </p:sp>
      <p:pic>
        <p:nvPicPr>
          <p:cNvPr id="4" name="Picture 3">
            <a:extLst>
              <a:ext uri="{FF2B5EF4-FFF2-40B4-BE49-F238E27FC236}">
                <a16:creationId xmlns:a16="http://schemas.microsoft.com/office/drawing/2014/main" id="{B27223C5-D503-4FD1-ABAB-779A9E44D272}"/>
              </a:ext>
            </a:extLst>
          </p:cNvPr>
          <p:cNvPicPr>
            <a:picLocks noChangeAspect="1"/>
          </p:cNvPicPr>
          <p:nvPr/>
        </p:nvPicPr>
        <p:blipFill>
          <a:blip r:embed="rId7"/>
          <a:stretch>
            <a:fillRect/>
          </a:stretch>
        </p:blipFill>
        <p:spPr>
          <a:xfrm>
            <a:off x="2476825" y="607815"/>
            <a:ext cx="9091427" cy="5638800"/>
          </a:xfrm>
          <a:prstGeom prst="rect">
            <a:avLst/>
          </a:prstGeom>
          <a:ln w="57150" cmpd="thickThin">
            <a:solidFill>
              <a:srgbClr val="7F7F7F"/>
            </a:solidFill>
            <a:miter lim="800000"/>
          </a:ln>
        </p:spPr>
      </p:pic>
    </p:spTree>
    <p:extLst>
      <p:ext uri="{BB962C8B-B14F-4D97-AF65-F5344CB8AC3E}">
        <p14:creationId xmlns:p14="http://schemas.microsoft.com/office/powerpoint/2010/main" val="35217025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835</TotalTime>
  <Words>978</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American Typewriter</vt:lpstr>
      <vt:lpstr>Arial</vt:lpstr>
      <vt:lpstr>Calibri</vt:lpstr>
      <vt:lpstr>Garamond</vt:lpstr>
      <vt:lpstr>Times New Roman</vt:lpstr>
      <vt:lpstr>Wingdings</vt:lpstr>
      <vt:lpstr>Organic</vt:lpstr>
      <vt:lpstr>Lominat Start here</vt:lpstr>
      <vt:lpstr>MUM Schedule Project</vt:lpstr>
      <vt:lpstr>Project  Description </vt:lpstr>
      <vt:lpstr>PowerPoint Presentation</vt:lpstr>
      <vt:lpstr>Technologies And Framework's Used : </vt:lpstr>
      <vt:lpstr>Spring MVC Architectural Design </vt:lpstr>
      <vt:lpstr>Use – Cases Diagram</vt:lpstr>
      <vt:lpstr>Main Class Diagram </vt:lpstr>
      <vt:lpstr>Faculty Sequence Diagram</vt:lpstr>
      <vt:lpstr>Gebreselassie</vt:lpstr>
      <vt:lpstr>Use Case Specification: Student can update their profile.  </vt:lpstr>
      <vt:lpstr>…cont</vt:lpstr>
      <vt:lpstr>Sequence diagram for student to register</vt:lpstr>
      <vt:lpstr>Use Case Specification: Register to a section </vt:lpstr>
      <vt:lpstr>…cont                                                       </vt:lpstr>
      <vt:lpstr>Ranjan</vt:lpstr>
      <vt:lpstr>1stUse Case Specification:  C.R.U.D  User Profile</vt:lpstr>
      <vt:lpstr>PowerPoint Presentation</vt:lpstr>
      <vt:lpstr>Some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Lominat Start here</dc:title>
  <dc:creator>lominat gebreslassie</dc:creator>
  <cp:lastModifiedBy>lominat gebreslassie</cp:lastModifiedBy>
  <cp:revision>11</cp:revision>
  <dcterms:created xsi:type="dcterms:W3CDTF">2018-11-21T03:22:20Z</dcterms:created>
  <dcterms:modified xsi:type="dcterms:W3CDTF">2018-11-21T17:17:36Z</dcterms:modified>
</cp:coreProperties>
</file>