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81" r:id="rId7"/>
    <p:sldId id="283" r:id="rId8"/>
    <p:sldId id="285" r:id="rId9"/>
    <p:sldId id="284" r:id="rId10"/>
    <p:sldId id="292" r:id="rId11"/>
    <p:sldId id="287" r:id="rId12"/>
    <p:sldId id="286" r:id="rId13"/>
    <p:sldId id="288" r:id="rId14"/>
    <p:sldId id="260" r:id="rId15"/>
    <p:sldId id="266" r:id="rId16"/>
    <p:sldId id="293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 varScale="1">
        <p:scale>
          <a:sx n="70" d="100"/>
          <a:sy n="70" d="100"/>
        </p:scale>
        <p:origin x="558" y="69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6E63F7-7608-4132-B8FA-43221AD28793}" type="datetime1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27EDA-CD4E-4D7A-BE6D-26AD149468CE}" type="datetime1">
              <a:rPr lang="ru-RU" noProof="0" smtClean="0"/>
              <a:t>13.02.2025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5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4593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611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182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659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988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598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828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06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0554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5377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6767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спис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Образец текста</a:t>
            </a:r>
          </a:p>
          <a:p>
            <a:pPr rtl="0"/>
            <a:endParaRPr lang="ru-RU" noProof="0">
              <a:cs typeface="Calibri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5" name="Рисунок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ru-RU" dirty="0"/>
              <a:t>Приложение для сети торговых терминалов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0100" y="542933"/>
            <a:ext cx="3199034" cy="5590903"/>
          </a:xfrm>
        </p:spPr>
        <p:txBody>
          <a:bodyPr rtlCol="0"/>
          <a:lstStyle/>
          <a:p>
            <a:pPr rtl="0"/>
            <a:r>
              <a:rPr lang="ru-RU" dirty="0"/>
              <a:t>Работяги проекта: Емельянов Никита, </a:t>
            </a:r>
            <a:r>
              <a:rPr lang="ru-RU" dirty="0" err="1"/>
              <a:t>Павлецов</a:t>
            </a:r>
            <a:r>
              <a:rPr lang="ru-RU" dirty="0"/>
              <a:t> Федор, Асташова Полина.</a:t>
            </a:r>
          </a:p>
          <a:p>
            <a:pPr rtl="0"/>
            <a:r>
              <a:rPr lang="ru-RU" dirty="0"/>
              <a:t> </a:t>
            </a:r>
          </a:p>
          <a:p>
            <a:pPr rtl="0"/>
            <a:r>
              <a:rPr lang="ru-RU" dirty="0"/>
              <a:t>Куратор проекта: Анна </a:t>
            </a:r>
            <a:r>
              <a:rPr lang="ru-RU" dirty="0" err="1"/>
              <a:t>Ключникова</a:t>
            </a:r>
            <a:r>
              <a:rPr lang="ru-RU" dirty="0"/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34055-B022-488E-B7A6-39F71FC0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745" y="5638800"/>
            <a:ext cx="118225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ru-RU" sz="6000" spc="-30" dirty="0"/>
              <a:t>БД</a:t>
            </a:r>
            <a:endParaRPr lang="ru-RU" sz="60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209"/>
            <a:ext cx="8902262" cy="44833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865DA71-0E7A-488E-BD2B-41AC9BE408D8}"/>
              </a:ext>
            </a:extLst>
          </p:cNvPr>
          <p:cNvSpPr txBox="1">
            <a:spLocks/>
          </p:cNvSpPr>
          <p:nvPr/>
        </p:nvSpPr>
        <p:spPr>
          <a:xfrm>
            <a:off x="412264" y="1550502"/>
            <a:ext cx="5221281" cy="5554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solidFill>
                  <a:schemeClr val="tx1"/>
                </a:solidFill>
              </a:rPr>
              <a:t>Реализована в виде</a:t>
            </a:r>
            <a:r>
              <a:rPr lang="en-US" sz="3200" dirty="0">
                <a:solidFill>
                  <a:schemeClr val="tx1"/>
                </a:solidFill>
              </a:rPr>
              <a:t> JSON-</a:t>
            </a:r>
            <a:r>
              <a:rPr lang="ru-RU" sz="3200" dirty="0">
                <a:solidFill>
                  <a:schemeClr val="tx1"/>
                </a:solidFill>
              </a:rPr>
              <a:t>файла, с помощью легковесной библиотеки с</a:t>
            </a:r>
            <a:r>
              <a:rPr lang="en-US" sz="3200" dirty="0">
                <a:solidFill>
                  <a:schemeClr val="tx1"/>
                </a:solidFill>
              </a:rPr>
              <a:t>JSON.</a:t>
            </a:r>
            <a:br>
              <a:rPr lang="ru-RU" sz="2200" dirty="0">
                <a:solidFill>
                  <a:schemeClr val="tx1"/>
                </a:solidFill>
              </a:rPr>
            </a:br>
            <a:endParaRPr lang="ru-RU" sz="32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2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ru-RU" sz="2200" dirty="0">
                <a:solidFill>
                  <a:schemeClr val="tx1"/>
                </a:solidFill>
              </a:rPr>
            </a:br>
            <a:br>
              <a:rPr lang="ru-RU" spc="-25" dirty="0">
                <a:solidFill>
                  <a:schemeClr val="tx1"/>
                </a:solidFill>
              </a:rPr>
            </a:br>
            <a:endParaRPr lang="ru-RU" spc="-25" dirty="0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DFFDDD-438A-4AE2-9F8C-8335BB246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5505450"/>
            <a:ext cx="1219200" cy="1352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EF3A6-FE83-49B3-9010-3D369EF2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84" y="509587"/>
            <a:ext cx="4552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38" y="362419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6000" dirty="0"/>
              <a:t>Плюсы и потенциальные доработки проекта</a:t>
            </a:r>
          </a:p>
        </p:txBody>
      </p:sp>
      <p:graphicFrame>
        <p:nvGraphicFramePr>
          <p:cNvPr id="4" name="Таблица 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32863"/>
              </p:ext>
            </p:extLst>
          </p:nvPr>
        </p:nvGraphicFramePr>
        <p:xfrm>
          <a:off x="1469999" y="2522986"/>
          <a:ext cx="8962524" cy="37806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126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448126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465094">
                <a:tc>
                  <a:txBody>
                    <a:bodyPr/>
                    <a:lstStyle/>
                    <a:p>
                      <a:r>
                        <a:rPr lang="ru-RU" dirty="0"/>
                        <a:t>+++++++++++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Потенциальные доработки)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65094">
                <a:tc>
                  <a:txBody>
                    <a:bodyPr/>
                    <a:lstStyle/>
                    <a:p>
                      <a:r>
                        <a:rPr lang="ru-RU" dirty="0"/>
                        <a:t>Запускается  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Сделать уровневую систему логирования 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65094">
                <a:tc>
                  <a:txBody>
                    <a:bodyPr/>
                    <a:lstStyle/>
                    <a:p>
                      <a:r>
                        <a:rPr lang="ru-RU" dirty="0"/>
                        <a:t>Есть </a:t>
                      </a:r>
                      <a:r>
                        <a:rPr lang="en-US" dirty="0"/>
                        <a:t>queue</a:t>
                      </a:r>
                      <a:r>
                        <a:rPr lang="ru-RU" dirty="0"/>
                        <a:t> как двусвязный список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Добавить работы в офлайн режиме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56269">
                <a:tc>
                  <a:txBody>
                    <a:bodyPr/>
                    <a:lstStyle/>
                    <a:p>
                      <a:r>
                        <a:rPr lang="ru-RU" dirty="0"/>
                        <a:t>Есть мьютексы, чтобы не было состояния гонки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Сделать авторизацию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65094">
                <a:tc>
                  <a:txBody>
                    <a:bodyPr/>
                    <a:lstStyle/>
                    <a:p>
                      <a:r>
                        <a:rPr lang="ru-RU" dirty="0"/>
                        <a:t>Есть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Реализовать защиту каналов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56269">
                <a:tc>
                  <a:txBody>
                    <a:bodyPr/>
                    <a:lstStyle/>
                    <a:p>
                      <a:r>
                        <a:rPr lang="en-US" dirty="0" err="1"/>
                        <a:t>Product_list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реализованы как хэш-таблицы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Использование </a:t>
                      </a:r>
                      <a:r>
                        <a:rPr lang="en-US" dirty="0"/>
                        <a:t>select/poll/</a:t>
                      </a:r>
                      <a:r>
                        <a:rPr lang="en-US" dirty="0" err="1"/>
                        <a:t>epoll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91836"/>
                  </a:ext>
                </a:extLst>
              </a:tr>
              <a:tr h="556269">
                <a:tc>
                  <a:txBody>
                    <a:bodyPr/>
                    <a:lstStyle/>
                    <a:p>
                      <a:r>
                        <a:rPr lang="ru-RU" dirty="0"/>
                        <a:t>Реализована многопоточность, это Уже </a:t>
                      </a:r>
                      <a:r>
                        <a:rPr lang="ru-RU" dirty="0" err="1"/>
                        <a:t>Вауууу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4927"/>
                  </a:ext>
                </a:extLst>
              </a:tr>
            </a:tbl>
          </a:graphicData>
        </a:graphic>
      </p:graphicFrame>
      <p:sp>
        <p:nvSpPr>
          <p:cNvPr id="7" name="Номер слайда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9162" y="6586134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278D4C-1853-4828-AFC3-07EC887C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850" y="5641073"/>
            <a:ext cx="1200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Вывод</a:t>
            </a:r>
            <a:r>
              <a:rPr lang="en-US" dirty="0"/>
              <a:t>s</a:t>
            </a:r>
            <a:r>
              <a:rPr lang="ru-RU" dirty="0"/>
              <a:t>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 lnSpcReduction="10000"/>
          </a:bodyPr>
          <a:lstStyle/>
          <a:p>
            <a:pPr lvl="0" rtl="0"/>
            <a:r>
              <a:rPr lang="ru-RU"/>
              <a:t>Добавьте текст, рисунки, изображения и видео. </a:t>
            </a:r>
          </a:p>
          <a:p>
            <a:pPr lvl="0" rtl="0"/>
            <a:r>
              <a:rPr lang="ru-RU"/>
              <a:t>Добавьте переходы, анимацию и движение. </a:t>
            </a:r>
          </a:p>
          <a:p>
            <a:pPr lvl="0" rtl="0"/>
            <a:r>
              <a:rPr lang="ru-RU"/>
              <a:t>Сохраняйте презентации в OneDrive и получайте к ним доступ с компьютера, планшета или телефона. </a:t>
            </a:r>
          </a:p>
          <a:p>
            <a:pPr rtl="0"/>
            <a:endParaRPr lang="ru-RU"/>
          </a:p>
          <a:p>
            <a:pPr rtl="0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Откройте область "Идеи для оформления" для быстрого изменения слайдов. </a:t>
            </a:r>
          </a:p>
          <a:p>
            <a:pPr rtl="0"/>
            <a:r>
              <a:rPr lang="ru-RU"/>
              <a:t>Когда у нас есть идеи для оформления, мы показываем их вам прямо здесь. </a:t>
            </a:r>
          </a:p>
          <a:p>
            <a:pPr rtl="0"/>
            <a:endParaRPr lang="ru-RU"/>
          </a:p>
          <a:p>
            <a:pPr rtl="0"/>
            <a:endParaRPr lang="ru-RU"/>
          </a:p>
        </p:txBody>
      </p:sp>
      <p:sp>
        <p:nvSpPr>
          <p:cNvPr id="14" name="Нижний колонтитул 8">
            <a:extLst>
              <a:ext uri="{FF2B5EF4-FFF2-40B4-BE49-F238E27FC236}">
                <a16:creationId xmlns:a16="http://schemas.microsoft.com/office/drawing/2014/main" id="{8E6B0707-86FA-428E-86BD-882776B0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5" name="Номер слайда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1665" y="6356349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062502B-24BD-409B-8136-9476E3E7E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6" b="12338"/>
          <a:stretch/>
        </p:blipFill>
        <p:spPr>
          <a:xfrm>
            <a:off x="302048" y="2312276"/>
            <a:ext cx="10365952" cy="43452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77A7DBD-08A0-4EB8-91AE-64B25FCF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353" y="5533306"/>
            <a:ext cx="1233731" cy="13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EBA8-54E7-4F7B-9E65-DBD02C5D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26" y="-1650639"/>
            <a:ext cx="10268712" cy="3136392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C92666-C78D-4DA3-9CFC-AE4BA44A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06706F-230D-42EA-A5E7-86DA8314C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8"/>
          <a:stretch/>
        </p:blipFill>
        <p:spPr>
          <a:xfrm>
            <a:off x="0" y="1485753"/>
            <a:ext cx="12192000" cy="5523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7CE0C3-AAD5-474A-850E-54A9CFB2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202"/>
            <a:ext cx="12192000" cy="5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ru-RU" sz="6000" spc="-30" dirty="0"/>
              <a:t>Суть программ по </a:t>
            </a:r>
            <a:r>
              <a:rPr lang="ru-RU" sz="6000" spc="-30" dirty="0" err="1"/>
              <a:t>тз</a:t>
            </a:r>
            <a:r>
              <a:rPr lang="ru-RU" sz="6000" spc="-30" dirty="0"/>
              <a:t> </a:t>
            </a:r>
            <a:endParaRPr lang="ru-RU" sz="60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742"/>
            <a:ext cx="8902262" cy="4483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D47A60-B850-4992-8F5C-940C609E5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6" y="1362554"/>
            <a:ext cx="10575675" cy="4483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76C54D-69D4-473A-8116-85C7A5D65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562" y="5510732"/>
            <a:ext cx="1214438" cy="13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341" y="563316"/>
            <a:ext cx="7061452" cy="818964"/>
          </a:xfrm>
        </p:spPr>
        <p:txBody>
          <a:bodyPr rtlCol="0"/>
          <a:lstStyle/>
          <a:p>
            <a:pPr rtl="0"/>
            <a:r>
              <a:rPr lang="ru-RU" sz="5000" dirty="0"/>
              <a:t>стек технологий и библиотеки</a:t>
            </a:r>
          </a:p>
        </p:txBody>
      </p:sp>
      <p:pic>
        <p:nvPicPr>
          <p:cNvPr id="27" name="Рисунок 26" descr="Гибридный вид на горизонт">
            <a:extLst>
              <a:ext uri="{FF2B5EF4-FFF2-40B4-BE49-F238E27FC236}">
                <a16:creationId xmlns:a16="http://schemas.microsoft.com/office/drawing/2014/main" id="{7C9B5A1D-6E4C-4C2C-99B4-DA2732F7CC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57345" cy="6858000"/>
          </a:xfrm>
        </p:spPr>
      </p:pic>
      <p:sp>
        <p:nvSpPr>
          <p:cNvPr id="24" name="Объект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37" y="3882288"/>
            <a:ext cx="7271659" cy="630997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ru-RU" sz="9600" dirty="0"/>
              <a:t> </a:t>
            </a:r>
            <a:r>
              <a:rPr lang="ru-RU" sz="6400" dirty="0"/>
              <a:t>• Язык программирования: </a:t>
            </a:r>
            <a:r>
              <a:rPr lang="en-US" sz="6400" dirty="0"/>
              <a:t>C</a:t>
            </a:r>
          </a:p>
          <a:p>
            <a:pPr rtl="0"/>
            <a:r>
              <a:rPr lang="en-US" sz="6400" dirty="0"/>
              <a:t> • </a:t>
            </a:r>
            <a:r>
              <a:rPr lang="ru-RU" sz="6400" dirty="0"/>
              <a:t>Сетевое взаимодействие: </a:t>
            </a:r>
            <a:r>
              <a:rPr lang="en-US" sz="6400" dirty="0"/>
              <a:t>TCP/IP (Sockets)</a:t>
            </a:r>
          </a:p>
          <a:p>
            <a:pPr rtl="0"/>
            <a:r>
              <a:rPr lang="en-US" sz="6400" dirty="0"/>
              <a:t> •  </a:t>
            </a:r>
            <a:r>
              <a:rPr lang="ru-RU" sz="6400" dirty="0"/>
              <a:t>Операционная система: </a:t>
            </a:r>
            <a:r>
              <a:rPr lang="en-US" sz="6400" dirty="0"/>
              <a:t>Linux (Ubuntu)</a:t>
            </a:r>
          </a:p>
          <a:p>
            <a:pPr rtl="0"/>
            <a:r>
              <a:rPr lang="en-US" sz="6400" dirty="0"/>
              <a:t> • </a:t>
            </a:r>
            <a:r>
              <a:rPr lang="ru-RU" sz="6400" dirty="0"/>
              <a:t>Сборка проекта: </a:t>
            </a:r>
            <a:r>
              <a:rPr lang="en-US" sz="6400" dirty="0" err="1"/>
              <a:t>Makefile</a:t>
            </a:r>
            <a:endParaRPr lang="en-US" sz="6400" dirty="0"/>
          </a:p>
          <a:p>
            <a:pPr rtl="0"/>
            <a:endParaRPr lang="ru-RU" sz="6400" dirty="0"/>
          </a:p>
          <a:p>
            <a:pPr rtl="0"/>
            <a:r>
              <a:rPr lang="ru-RU" sz="6400" dirty="0"/>
              <a:t> • </a:t>
            </a:r>
            <a:r>
              <a:rPr lang="en-US" sz="6400" dirty="0" err="1"/>
              <a:t>cJSON</a:t>
            </a:r>
            <a:r>
              <a:rPr lang="en-US" sz="6400" dirty="0"/>
              <a:t> — </a:t>
            </a:r>
            <a:r>
              <a:rPr lang="ru-RU" sz="6400" dirty="0"/>
              <a:t>работа с </a:t>
            </a:r>
            <a:r>
              <a:rPr lang="en-US" sz="6400" dirty="0"/>
              <a:t>JSON</a:t>
            </a:r>
          </a:p>
          <a:p>
            <a:pPr rtl="0"/>
            <a:r>
              <a:rPr lang="en-US" sz="6400" dirty="0"/>
              <a:t> • </a:t>
            </a:r>
            <a:r>
              <a:rPr lang="en-US" sz="6400" dirty="0" err="1"/>
              <a:t>pthread</a:t>
            </a:r>
            <a:r>
              <a:rPr lang="en-US" sz="6400" dirty="0"/>
              <a:t> — </a:t>
            </a:r>
            <a:r>
              <a:rPr lang="ru-RU" sz="6400" dirty="0"/>
              <a:t>многопоточность</a:t>
            </a:r>
          </a:p>
          <a:p>
            <a:pPr rtl="0"/>
            <a:r>
              <a:rPr lang="ru-RU" sz="6400" dirty="0"/>
              <a:t> • </a:t>
            </a:r>
            <a:r>
              <a:rPr lang="en-US" sz="6400" dirty="0"/>
              <a:t>sys/</a:t>
            </a:r>
            <a:r>
              <a:rPr lang="en-US" sz="6400" dirty="0" err="1"/>
              <a:t>socket.h</a:t>
            </a:r>
            <a:r>
              <a:rPr lang="en-US" sz="6400" dirty="0"/>
              <a:t>, </a:t>
            </a:r>
            <a:r>
              <a:rPr lang="en-US" sz="6400" dirty="0" err="1"/>
              <a:t>unistd.h</a:t>
            </a:r>
            <a:r>
              <a:rPr lang="en-US" sz="6400" dirty="0"/>
              <a:t> — </a:t>
            </a:r>
            <a:r>
              <a:rPr lang="ru-RU" sz="6400" dirty="0"/>
              <a:t>работа с сокетами (</a:t>
            </a:r>
            <a:r>
              <a:rPr lang="en-US" sz="6400" dirty="0"/>
              <a:t>TCP/IP)</a:t>
            </a:r>
          </a:p>
          <a:p>
            <a:pPr rtl="0"/>
            <a:br>
              <a:rPr lang="ru-RU" sz="6400" dirty="0"/>
            </a:br>
            <a:br>
              <a:rPr lang="ru-RU" sz="6400" dirty="0"/>
            </a:br>
            <a:r>
              <a:rPr lang="ru-RU" sz="6400" dirty="0"/>
              <a:t>Наши разработки: </a:t>
            </a:r>
          </a:p>
          <a:p>
            <a:pPr rtl="0"/>
            <a:r>
              <a:rPr lang="en-US" sz="6400" dirty="0" err="1"/>
              <a:t>Product.h</a:t>
            </a:r>
            <a:r>
              <a:rPr lang="en-US" sz="6400" dirty="0"/>
              <a:t>/Product list</a:t>
            </a:r>
            <a:r>
              <a:rPr lang="ru-RU" sz="6400" dirty="0"/>
              <a:t> </a:t>
            </a:r>
            <a:r>
              <a:rPr lang="en-US" sz="6400" dirty="0"/>
              <a:t>—</a:t>
            </a:r>
            <a:r>
              <a:rPr lang="ru-RU" sz="6400" dirty="0"/>
              <a:t>работа с листом товаров </a:t>
            </a:r>
          </a:p>
          <a:p>
            <a:pPr rtl="0"/>
            <a:r>
              <a:rPr lang="en-US" sz="6400" dirty="0" err="1"/>
              <a:t>lib_json_db</a:t>
            </a:r>
            <a:r>
              <a:rPr lang="en-US" sz="6400" dirty="0"/>
              <a:t> —</a:t>
            </a:r>
            <a:r>
              <a:rPr lang="ru-RU" sz="6400" dirty="0"/>
              <a:t> работа с </a:t>
            </a:r>
            <a:r>
              <a:rPr lang="en-US" sz="6400" dirty="0"/>
              <a:t>JSON </a:t>
            </a:r>
            <a:r>
              <a:rPr lang="ru-RU" sz="6400" dirty="0"/>
              <a:t>и БД</a:t>
            </a:r>
            <a:endParaRPr lang="en-US" sz="6400" dirty="0"/>
          </a:p>
          <a:p>
            <a:pPr rtl="0"/>
            <a:r>
              <a:rPr lang="en-US" sz="6400" dirty="0" err="1"/>
              <a:t>client.h</a:t>
            </a:r>
            <a:r>
              <a:rPr lang="en-US" sz="6400" dirty="0"/>
              <a:t>/</a:t>
            </a:r>
            <a:r>
              <a:rPr lang="en-US" sz="6400" dirty="0" err="1"/>
              <a:t>server.h</a:t>
            </a:r>
            <a:r>
              <a:rPr lang="en-US" sz="6400" dirty="0"/>
              <a:t> —</a:t>
            </a:r>
            <a:r>
              <a:rPr lang="ru-RU" sz="6400" dirty="0"/>
              <a:t>работа клиента и сервера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870185-CFD0-449D-8A3F-4CBFB05CF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8"/>
          <a:stretch/>
        </p:blipFill>
        <p:spPr>
          <a:xfrm>
            <a:off x="-578069" y="0"/>
            <a:ext cx="5235414" cy="6938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F3D21-6248-402D-B8F2-DF5CBB299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1849" y="5698273"/>
            <a:ext cx="1200150" cy="11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ru-RU" sz="6000" spc="-30" dirty="0"/>
              <a:t>Архитектура проекта</a:t>
            </a:r>
            <a:endParaRPr lang="ru-RU" sz="60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742"/>
            <a:ext cx="8902262" cy="4483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81342C-19BA-453B-8AFB-6EA53DA1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6" y="1363321"/>
            <a:ext cx="10977562" cy="48533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578DAD-164D-4CF3-93A0-5E11AC966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8783" y="5545137"/>
            <a:ext cx="1123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ru-RU" sz="6000" spc="-30" dirty="0"/>
              <a:t>Архитектура сервера</a:t>
            </a:r>
            <a:endParaRPr lang="ru-RU" sz="60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742"/>
            <a:ext cx="8902262" cy="4483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365356-6B44-43AD-B5FC-B65864797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562" y="5845854"/>
            <a:ext cx="1214438" cy="10121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A00743-466E-43E8-99B3-8A6F4EC60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13" y="1349795"/>
            <a:ext cx="9572278" cy="5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ru-RU" sz="6000" spc="-30" dirty="0"/>
              <a:t>Архитектура клиента </a:t>
            </a:r>
            <a:endParaRPr lang="ru-RU" sz="60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742"/>
            <a:ext cx="8902262" cy="4483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1D12DB-82C5-4CE9-8111-0D952616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15" y="1635125"/>
            <a:ext cx="10048875" cy="45815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C647CA-18DB-4515-AC21-99B91C2C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562" y="5845854"/>
            <a:ext cx="1214438" cy="10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ru-RU" sz="5400" spc="-30" dirty="0"/>
              <a:t>ТС</a:t>
            </a:r>
            <a:r>
              <a:rPr lang="en-US" sz="5400" spc="-30" dirty="0"/>
              <a:t>P/</a:t>
            </a:r>
            <a:r>
              <a:rPr lang="en-US" sz="5400" spc="-30" dirty="0" err="1"/>
              <a:t>ip</a:t>
            </a:r>
            <a:r>
              <a:rPr lang="en-US" sz="5400" spc="-30" dirty="0"/>
              <a:t> </a:t>
            </a:r>
            <a:r>
              <a:rPr lang="ru-RU" sz="5400" spc="-30" dirty="0"/>
              <a:t>сокеты</a:t>
            </a:r>
            <a:endParaRPr lang="ru-RU" sz="54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742"/>
            <a:ext cx="8902262" cy="4483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BD72A0-E8E2-416A-81A5-151D471DF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40" y="1481458"/>
            <a:ext cx="10824919" cy="505969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5360244-55DA-4E3C-9A8F-2F8ED4C9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8783" y="5502685"/>
            <a:ext cx="1123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6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96" y="214191"/>
            <a:ext cx="10616187" cy="1700784"/>
          </a:xfrm>
        </p:spPr>
        <p:txBody>
          <a:bodyPr rtlCol="0">
            <a:normAutofit/>
          </a:bodyPr>
          <a:lstStyle/>
          <a:p>
            <a:pPr rtl="0"/>
            <a:r>
              <a:rPr lang="en-US" sz="5400" spc="-30" dirty="0"/>
              <a:t>Queue</a:t>
            </a:r>
            <a:endParaRPr lang="ru-RU" sz="5400" dirty="0"/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/>
              <a:t>Раздел 1</a:t>
            </a:r>
          </a:p>
          <a:p>
            <a:pPr rtl="0"/>
            <a:r>
              <a:rPr lang="ru-RU"/>
              <a:t>Разде 2</a:t>
            </a:r>
          </a:p>
          <a:p>
            <a:pPr rtl="0"/>
            <a:r>
              <a:rPr lang="ru-RU"/>
              <a:t>Раздел 3</a:t>
            </a:r>
          </a:p>
          <a:p>
            <a:pPr rtl="0"/>
            <a:r>
              <a:rPr lang="ru-RU"/>
              <a:t>Раздел 4</a:t>
            </a:r>
            <a:endParaRPr lang="ru-RU" dirty="0"/>
          </a:p>
        </p:txBody>
      </p:sp>
      <p:sp>
        <p:nvSpPr>
          <p:cNvPr id="8" name="Номер слайда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4874" y="6492875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6A4CAD-D5AC-48A7-9837-A64EF49BA9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A93A2F-1DD3-4640-A064-B1C91456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888" y="2009575"/>
            <a:ext cx="8902262" cy="44833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865DA71-0E7A-488E-BD2B-41AC9BE408D8}"/>
              </a:ext>
            </a:extLst>
          </p:cNvPr>
          <p:cNvSpPr txBox="1">
            <a:spLocks/>
          </p:cNvSpPr>
          <p:nvPr/>
        </p:nvSpPr>
        <p:spPr>
          <a:xfrm>
            <a:off x="472596" y="864887"/>
            <a:ext cx="3361177" cy="424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dirty="0">
                <a:solidFill>
                  <a:schemeClr val="tx1"/>
                </a:solidFill>
              </a:rPr>
              <a:t>Реализован в виде двусвязного списка, чтобы данные извлекать с конца, а добавлять в начало. </a:t>
            </a:r>
            <a:br>
              <a:rPr lang="ru-RU" spc="-25" dirty="0">
                <a:solidFill>
                  <a:schemeClr val="tx1"/>
                </a:solidFill>
              </a:rPr>
            </a:br>
            <a:endParaRPr lang="ru-RU" spc="-25" dirty="0">
              <a:solidFill>
                <a:schemeClr val="tx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33E780-6A39-4409-9F4B-BAB73E6EB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5505450"/>
            <a:ext cx="1219200" cy="13525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8E76F7-5C39-442B-8746-1ABCC2636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31" y="570942"/>
            <a:ext cx="6020749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6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39" y="0"/>
            <a:ext cx="10268712" cy="1700784"/>
          </a:xfrm>
        </p:spPr>
        <p:txBody>
          <a:bodyPr rtlCol="0"/>
          <a:lstStyle/>
          <a:p>
            <a:pPr rtl="0"/>
            <a:r>
              <a:rPr lang="en-US" dirty="0"/>
              <a:t>Product list </a:t>
            </a:r>
            <a:endParaRPr lang="ru-RU" dirty="0"/>
          </a:p>
        </p:txBody>
      </p:sp>
      <p:graphicFrame>
        <p:nvGraphicFramePr>
          <p:cNvPr id="4" name="Таблица 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327881"/>
              </p:ext>
            </p:extLst>
          </p:nvPr>
        </p:nvGraphicFramePr>
        <p:xfrm>
          <a:off x="731764" y="2511973"/>
          <a:ext cx="9946744" cy="36591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86686">
                  <a:extLst>
                    <a:ext uri="{9D8B030D-6E8A-4147-A177-3AD203B41FA5}">
                      <a16:colId xmlns:a16="http://schemas.microsoft.com/office/drawing/2014/main" val="3528847853"/>
                    </a:ext>
                  </a:extLst>
                </a:gridCol>
                <a:gridCol w="248668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48668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486686">
                  <a:extLst>
                    <a:ext uri="{9D8B030D-6E8A-4147-A177-3AD203B41FA5}">
                      <a16:colId xmlns:a16="http://schemas.microsoft.com/office/drawing/2014/main" val="1380225489"/>
                    </a:ext>
                  </a:extLst>
                </a:gridCol>
              </a:tblGrid>
              <a:tr h="579608">
                <a:tc>
                  <a:txBody>
                    <a:bodyPr/>
                    <a:lstStyle/>
                    <a:p>
                      <a:r>
                        <a:rPr lang="ru-RU" sz="1600" dirty="0"/>
                        <a:t>Основные Функции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Функции для оптимизации работы: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236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add_product</a:t>
                      </a:r>
                      <a:endParaRPr lang="ru-RU" sz="16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Добавляет новый товар в хеш-таблицу.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resize_prod_list</a:t>
                      </a:r>
                      <a:endParaRPr lang="ru-RU" sz="16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Увеличивает размер хеш-таблицы при необходимости.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096675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change_product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Изменяет параметры товара (цена, количество, описание)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round_to_power_of_two</a:t>
                      </a:r>
                      <a:r>
                        <a:rPr lang="en-US" sz="1600" dirty="0"/>
                        <a:t>(num)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Округляет число до ближайшей степени двойки (для удобства работы с хеш-таблицей).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79608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change_product_with_name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Изменяет товар вместе с названием.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hash_funk_djb2(str)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Первая хеш-функция (алгоритм </a:t>
                      </a:r>
                      <a:r>
                        <a:rPr lang="en-US" sz="1600" dirty="0"/>
                        <a:t>DJB2)</a:t>
                      </a:r>
                      <a:r>
                        <a:rPr lang="ru-RU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79608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del_product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Удаляет товар (обнуляет его данные).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hash_funk_fnv1a(str)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Вторая хеш-функция (алгоритм </a:t>
                      </a:r>
                      <a:r>
                        <a:rPr lang="en-US" sz="1600" dirty="0"/>
                        <a:t>FNV-1A).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8AFE88D-69B6-443C-931A-CF457E092941}"/>
              </a:ext>
            </a:extLst>
          </p:cNvPr>
          <p:cNvSpPr txBox="1">
            <a:spLocks/>
          </p:cNvSpPr>
          <p:nvPr/>
        </p:nvSpPr>
        <p:spPr>
          <a:xfrm>
            <a:off x="570139" y="1254246"/>
            <a:ext cx="6310163" cy="150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dirty="0"/>
              <a:t>Реализован в виде хэш-таблиц</a:t>
            </a:r>
            <a:r>
              <a:rPr lang="en-US" sz="2200" spc="-25" dirty="0"/>
              <a:t> </a:t>
            </a:r>
            <a:r>
              <a:rPr lang="ru-RU" sz="2200" spc="-25" dirty="0"/>
              <a:t> для нереально быстрого поиска и хранения информации о товарах.</a:t>
            </a:r>
            <a:br>
              <a:rPr lang="ru-RU" spc="-25" dirty="0"/>
            </a:br>
            <a:endParaRPr lang="ru-RU" spc="-25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7DF778-140A-4FA3-8B42-E025464E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505450"/>
            <a:ext cx="1219200" cy="1352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5FE8D-66DA-4942-B3D2-0C44D07591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02" y="1188959"/>
            <a:ext cx="1645969" cy="8913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B717C-1F35-41C7-B260-E52E24402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265" y="105103"/>
            <a:ext cx="2431929" cy="20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501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521</Words>
  <Application>Microsoft Office PowerPoint</Application>
  <PresentationFormat>Широкоэкранный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Приложение для сети торговых терминалов</vt:lpstr>
      <vt:lpstr>Суть программ по тз </vt:lpstr>
      <vt:lpstr>стек технологий и библиотеки</vt:lpstr>
      <vt:lpstr>Архитектура проекта</vt:lpstr>
      <vt:lpstr>Архитектура сервера</vt:lpstr>
      <vt:lpstr>Архитектура клиента </vt:lpstr>
      <vt:lpstr>ТСP/ip сокеты</vt:lpstr>
      <vt:lpstr>Queue</vt:lpstr>
      <vt:lpstr>Product list </vt:lpstr>
      <vt:lpstr>БД</vt:lpstr>
      <vt:lpstr>Плюсы и потенциальные доработки проекта</vt:lpstr>
      <vt:lpstr>Выводs 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2025-02-13T05:35:35Z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