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BE93E3-A0CF-B25A-CA31-6362BEF5B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9674C1-3D28-B763-85FD-ABECCF4C3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EBEC1C-1CD6-5406-C73E-33A936A9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4AB7A4-07D3-0D9A-949A-59E358165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045854-3D8E-A47D-02AE-D326F8A3D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322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6B116-52AC-378E-2FD6-982D659A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39D14D-A948-5206-A6AA-732D7D23B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959A67-E07C-5729-F491-C317AE763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211A2E-ECC0-3ED7-9F96-15A19299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1AFE47-7DC0-2660-7818-246B1F942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3438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5513163-10B8-F99E-077C-F3734013BF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A3BA0B-E38F-4959-3F26-73764C806D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510C1C-9AA5-460A-9969-CB890ADB6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3391CB-4548-547A-5E3E-FADB52A7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2F50E2-53F7-3E19-6666-98E4EE7F4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648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41D371-9AFA-CD36-393D-1FCE2404C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47883-47C5-84A0-60C8-654982FC0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BCE712-AEB9-46DC-9CB2-BB6AE5BD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887839-572E-476A-AE0E-AECEE36F5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71D1B7-B193-BA85-FA57-94F9FFF3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538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15EABE-BDED-8378-FE2B-96111A570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F66D27-2D97-496C-915C-8DB8B77D1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CA7A7E-C263-0AD8-34F9-B6F9B15C5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525814-4E1A-60DF-57DD-F76B5D8A3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0997DB-E6E8-C1B6-B7AF-9FBC5C7D4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0499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20ABB-3936-7DA9-D1B2-36ED5F09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14C3C2-9DA6-C061-2611-5543977C2C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0C61AB9-73CB-D051-936C-EDEC211CD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344A25-2B57-2A49-1C03-31773F0F9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B7488C-2E6B-1365-04EC-B9C391275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1CB5E95-CE54-9F20-8040-00AEEFDFA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5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9AFE55-1331-2AD4-16CA-7EA558FBA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676731A-F6F4-085B-8D50-61D7F8FF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73735E-57DB-7A2B-5C02-BA84C535E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92AD5D-6AF3-62EB-68BE-28829D54B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7BF9C0-F650-BE0F-DC4A-65E6BF42E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AE30F2-DB7B-87BC-F4E1-107C6CD85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145FA9-D34C-28BC-21F1-B50F2A4F4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8688B80-DA1B-D122-BC53-BB0CEFBD5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16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99E8DD-018A-4170-6DD6-24ADB794C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6F287B0-F831-D622-7500-99A62CBFF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4FDA86C-AB09-2564-DDAB-42FD1BD9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CE16C0-71CB-D434-59FB-9B5BA206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3096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A76670-3093-3708-9D71-3C0A0762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18B496-F063-76CD-3E45-FCC4FFE13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43EDCEF-D41E-7E6D-068E-95ACE68B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83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8472D4-4992-8F1F-F359-5CF3D2B48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4FC35C0-561B-0355-9980-559198228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8C1271-67F0-94D3-5DFF-DC7487F83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B9885E1-7602-301F-5DE3-7C131891E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9D52AC-D7EB-5016-C6D7-4A311A48A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F87F889-0942-F63D-A578-C0375146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072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1A896-BDFC-2E2F-9A95-35604C8F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5C80B5D-1E17-650B-86AD-F0F651045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7EEB9BB-B93F-EAF9-D8B9-B1A39F476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695CAD-4A6A-C0A7-D686-004F8530B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7D9E591-03BC-2442-E004-9DF2ECC14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73042D-8330-0DBD-3592-0AF4820A2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27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653379-C48E-3CC5-02A5-FE789847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2FBCA0-416A-1776-FA6B-2C25EB5C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305694-84F2-0817-FEA0-F35304804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DCC6-B865-44D9-AC20-200BB24A8945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34AC4A-E198-CF93-EF6D-181A64731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AE286B-E0CB-B2B3-AD5A-CED9C09B0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86CDF-C253-4C6F-AA65-F95ACECCAF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839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xford.ru/wiki/biologiya/razvitie-zhivotnyh-pervichnorotye-i-vtorichnorotye-zhivotnye?utm_referrer=https%3A%2F%2Fwww.google.com%2F" TargetMode="External"/><Relationship Id="rId2" Type="http://schemas.openxmlformats.org/officeDocument/2006/relationships/hyperlink" Target="https://www.yaklass.ru/p/biologia/9-klass/razmnozhenie-zhivykh-organizmov-88881/etapy-individualnogo-razvitiia-organizmov-ontogenez-302901/re-77d2fbce-b979-460c-afb8-aa9a96359cd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ximumtest.ru/uchebnik/10-klass/biologiya/embrionalny-period-razvitiy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2D59C-028D-4AB4-69E5-FE7793FF2C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Значение условий для развития животных в эмбриональном периоде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4D6557B-A3E6-CF86-57DA-0D6757A10A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Блинов Фадей</a:t>
            </a:r>
          </a:p>
        </p:txBody>
      </p:sp>
    </p:spTree>
    <p:extLst>
      <p:ext uri="{BB962C8B-B14F-4D97-AF65-F5344CB8AC3E}">
        <p14:creationId xmlns:p14="http://schemas.microsoft.com/office/powerpoint/2010/main" val="8009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8F99E6-39E5-1EC3-A0D7-BA8F971A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Что такое эмбриональный период?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B8EE0C-7B9C-353A-D859-781373A92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Эмбриональный период – </a:t>
            </a:r>
            <a:r>
              <a:rPr lang="ru-RU" b="1" dirty="0"/>
              <a:t>начальный этап </a:t>
            </a:r>
            <a:r>
              <a:rPr lang="ru-RU" dirty="0"/>
              <a:t>развития организма. Он начинается с момента </a:t>
            </a:r>
            <a:r>
              <a:rPr lang="ru-RU" b="1" dirty="0"/>
              <a:t>оплодотворения</a:t>
            </a:r>
            <a:r>
              <a:rPr lang="ru-RU" dirty="0"/>
              <a:t> и завершается </a:t>
            </a:r>
            <a:r>
              <a:rPr lang="ru-RU" b="1" dirty="0"/>
              <a:t>рождением</a:t>
            </a:r>
            <a:r>
              <a:rPr lang="ru-RU" dirty="0"/>
              <a:t> или вылуплением. Длительность периода варьируется. Она зависит от вида животного и условий окружающей среды. </a:t>
            </a:r>
            <a:r>
              <a:rPr lang="ru-RU" dirty="0">
                <a:latin typeface="Google Sans"/>
              </a:rPr>
              <a:t>Например с</a:t>
            </a:r>
            <a:r>
              <a:rPr lang="ru-RU" b="0" i="0" dirty="0">
                <a:effectLst/>
                <a:latin typeface="Google Sans"/>
              </a:rPr>
              <a:t>амки слона ходят беременными от полутора до двух лет, а опоссум 12 дней. </a:t>
            </a:r>
            <a:r>
              <a:rPr lang="ru-RU" dirty="0"/>
              <a:t>На этом этапе формируются основные органы и системы.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01E4DB-673B-3921-959C-8F1F4A1C0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360" y="4402506"/>
            <a:ext cx="3814177" cy="214547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F46780-DA85-59DF-52EE-19A402576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931" y="4468565"/>
            <a:ext cx="3578138" cy="2013355"/>
          </a:xfrm>
          <a:prstGeom prst="rect">
            <a:avLst/>
          </a:prstGeom>
        </p:spPr>
      </p:pic>
      <p:pic>
        <p:nvPicPr>
          <p:cNvPr id="1030" name="Picture 6" descr="Опоссум и поссум | Пикабу">
            <a:extLst>
              <a:ext uri="{FF2B5EF4-FFF2-40B4-BE49-F238E27FC236}">
                <a16:creationId xmlns:a16="http://schemas.microsoft.com/office/drawing/2014/main" id="{B2FBE304-AC66-152F-CD9C-EC7E0980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7" r="5436"/>
          <a:stretch/>
        </p:blipFill>
        <p:spPr bwMode="auto">
          <a:xfrm>
            <a:off x="8083463" y="4377634"/>
            <a:ext cx="3726493" cy="2170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8205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A06EAF-CDD8-4A37-98B6-3A9F30960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Генетические факторы развития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694DBE-A973-6946-5808-E1C23B169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ДНК</a:t>
            </a:r>
            <a:r>
              <a:rPr lang="ru-RU" dirty="0"/>
              <a:t> содержит генетическую программу. Она определяет развитие организма.</a:t>
            </a:r>
          </a:p>
          <a:p>
            <a:r>
              <a:rPr lang="ru-RU" b="1" dirty="0"/>
              <a:t>Экспрессия генов </a:t>
            </a:r>
            <a:r>
              <a:rPr lang="ru-RU" dirty="0"/>
              <a:t>(</a:t>
            </a:r>
            <a:r>
              <a:rPr lang="ru-RU" b="0" i="0" dirty="0">
                <a:effectLst/>
                <a:latin typeface="Google Sans"/>
              </a:rPr>
              <a:t>процесс, в ходе которого наследственная информация от участка ДНК преобразуется в функциональный продукт — РНК или белок</a:t>
            </a:r>
            <a:r>
              <a:rPr lang="ru-RU" dirty="0"/>
              <a:t>)</a:t>
            </a:r>
            <a:r>
              <a:rPr lang="ru-RU" b="1" dirty="0"/>
              <a:t> </a:t>
            </a:r>
            <a:r>
              <a:rPr lang="ru-RU" dirty="0"/>
              <a:t>важна в критические периоды. Она обеспечивает правильное формирование органов.</a:t>
            </a:r>
          </a:p>
          <a:p>
            <a:r>
              <a:rPr lang="ru-RU" b="1" dirty="0"/>
              <a:t>Генетические мутации </a:t>
            </a:r>
            <a:r>
              <a:rPr lang="ru-RU" dirty="0"/>
              <a:t>могут привести к нарушениям, которые повлияют на развитие эмбриона.</a:t>
            </a:r>
          </a:p>
          <a:p>
            <a:r>
              <a:rPr lang="ru-RU" b="1" dirty="0"/>
              <a:t>Наследственные заболевания.</a:t>
            </a:r>
          </a:p>
        </p:txBody>
      </p:sp>
    </p:spTree>
    <p:extLst>
      <p:ext uri="{BB962C8B-B14F-4D97-AF65-F5344CB8AC3E}">
        <p14:creationId xmlns:p14="http://schemas.microsoft.com/office/powerpoint/2010/main" val="265728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8D3100-3BBC-244F-F82A-D595D492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Влияние окружающей среды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A3DA80-0768-CF64-6EA2-49383472A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Температура</a:t>
            </a:r>
            <a:r>
              <a:rPr lang="ru-RU" dirty="0"/>
              <a:t> влияет на развитие эмбриона. Она может ускорить или замедлить процессы.</a:t>
            </a:r>
          </a:p>
          <a:p>
            <a:r>
              <a:rPr lang="ru-RU" b="1" dirty="0"/>
              <a:t>Влажность</a:t>
            </a:r>
            <a:r>
              <a:rPr lang="ru-RU" dirty="0"/>
              <a:t> важна для предотвращения высыхания. Она обеспечивает нормальное протекание метаболических процессов.</a:t>
            </a:r>
          </a:p>
          <a:p>
            <a:r>
              <a:rPr lang="ru-RU" b="1" dirty="0"/>
              <a:t>Питание</a:t>
            </a:r>
            <a:r>
              <a:rPr lang="ru-RU" dirty="0"/>
              <a:t> материнского организма важно. Оно обеспечивает необходимые вещества для развития.</a:t>
            </a:r>
          </a:p>
          <a:p>
            <a:r>
              <a:rPr lang="ru-RU" b="1" dirty="0"/>
              <a:t>Токсичные вещества </a:t>
            </a:r>
            <a:r>
              <a:rPr lang="ru-RU" dirty="0"/>
              <a:t>или загрязнители в окружающей среде могут нарушить процесс эмбрионального развития, вызвать мутации или замедление роста.</a:t>
            </a:r>
          </a:p>
        </p:txBody>
      </p:sp>
    </p:spTree>
    <p:extLst>
      <p:ext uri="{BB962C8B-B14F-4D97-AF65-F5344CB8AC3E}">
        <p14:creationId xmlns:p14="http://schemas.microsoft.com/office/powerpoint/2010/main" val="4170682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A9D4D-BD39-E0A1-83D7-8C75D139D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Влияние окружающей среды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FCE5AE-674C-E751-8909-9EBA8E192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Эмбрионы нуждаются в достаточном количестве </a:t>
            </a:r>
            <a:r>
              <a:rPr lang="ru-RU" b="1" dirty="0"/>
              <a:t>кислорода</a:t>
            </a:r>
            <a:r>
              <a:rPr lang="ru-RU" dirty="0"/>
              <a:t> для нормального обмена веществ. Недостаток кислорода может вызвать гипоксию и нарушить развитие.</a:t>
            </a:r>
          </a:p>
          <a:p>
            <a:r>
              <a:rPr lang="ru-RU" b="1" dirty="0"/>
              <a:t>Механические факторы</a:t>
            </a:r>
            <a:r>
              <a:rPr lang="en-US" dirty="0"/>
              <a:t>:</a:t>
            </a:r>
            <a:r>
              <a:rPr lang="ru-RU" dirty="0"/>
              <a:t> некоторый животные подвергаются внешним воздействиям, например, давлениям, физическим нагрузкам или тряске, что может повлиять на их развитие.</a:t>
            </a:r>
          </a:p>
        </p:txBody>
      </p:sp>
    </p:spTree>
    <p:extLst>
      <p:ext uri="{BB962C8B-B14F-4D97-AF65-F5344CB8AC3E}">
        <p14:creationId xmlns:p14="http://schemas.microsoft.com/office/powerpoint/2010/main" val="3463650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53E9B-B70F-6621-BBBA-2EF05427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Проблемы и риски, возникающие при плохих условиях развития.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A90502-4A4E-3860-BCA2-90F9EE8C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i="0" dirty="0">
                <a:effectLst/>
              </a:rPr>
              <a:t>Аномалии конечностей</a:t>
            </a:r>
            <a:r>
              <a:rPr lang="ru-RU" b="0" i="0" dirty="0">
                <a:effectLst/>
              </a:rPr>
              <a:t>: Например, отсутствие или недоразвитие конечностей, что может привести к ограничению подвижности и снижению выживаемости животного.</a:t>
            </a:r>
          </a:p>
          <a:p>
            <a:r>
              <a:rPr lang="ru-RU" b="1" i="0" dirty="0">
                <a:effectLst/>
              </a:rPr>
              <a:t>Микроцефалия</a:t>
            </a:r>
            <a:r>
              <a:rPr lang="ru-RU" b="0" i="0" dirty="0">
                <a:effectLst/>
              </a:rPr>
              <a:t>: Это состояние, при котором мозг не развивается должным образом, что приводит к аномально маленькой голове и множеству неврологических проблем.</a:t>
            </a:r>
          </a:p>
          <a:p>
            <a:r>
              <a:rPr lang="ru-RU" b="1" i="0" dirty="0">
                <a:effectLst/>
              </a:rPr>
              <a:t>Пороки сердца и сосудов</a:t>
            </a:r>
            <a:r>
              <a:rPr lang="ru-RU" b="0" i="0" dirty="0">
                <a:effectLst/>
              </a:rPr>
              <a:t>: Нарушения в формировании сердца и кровеносной системы могут привести к летальным исходам на ранних этапах развития или к хроническим заболеваниям у животного в будущем.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7072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882F04-F7A1-6CAC-BD12-5E93C725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548EFA-98C5-D11B-CE04-7103458D2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Э</a:t>
            </a:r>
            <a:r>
              <a:rPr lang="ru-RU" b="0" i="0" dirty="0">
                <a:effectLst/>
              </a:rPr>
              <a:t>мбриональный период — это время, когда закладываются </a:t>
            </a:r>
            <a:r>
              <a:rPr lang="ru-RU" b="1" i="0" dirty="0">
                <a:effectLst/>
              </a:rPr>
              <a:t>основы</a:t>
            </a:r>
            <a:r>
              <a:rPr lang="ru-RU" b="0" i="0" dirty="0">
                <a:effectLst/>
              </a:rPr>
              <a:t> жизни будущего организма. Условия, в которых происходит этот процесс, </a:t>
            </a:r>
            <a:r>
              <a:rPr lang="ru-RU" b="1" i="0" dirty="0">
                <a:effectLst/>
              </a:rPr>
              <a:t>играют ключевую роль </a:t>
            </a:r>
            <a:r>
              <a:rPr lang="ru-RU" b="0" i="0" dirty="0">
                <a:effectLst/>
              </a:rPr>
              <a:t>в нормальном развитии и адаптации животных к окружающей среде. Любые отклонения от нормальных условий могут привести к серьезным </a:t>
            </a:r>
            <a:r>
              <a:rPr lang="ru-RU" b="1" i="0" dirty="0">
                <a:effectLst/>
              </a:rPr>
              <a:t>последствиям</a:t>
            </a:r>
            <a:r>
              <a:rPr lang="ru-RU" b="0" i="0" dirty="0">
                <a:effectLst/>
              </a:rPr>
              <a:t> для здоровья животного.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648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A59D9-DA6F-EB7C-BF0E-19BF3394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51692F-22FC-18C7-E286-D107D2AAF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https://www.yaklass.ru/p/biologia/9-klass/razmnozhenie-zhivykh-organizmov-88881/etapy-individualnogo-razvitiia-organizmov-ontogenez-302901/re-77d2fbce-b979-460c-afb8-aa9a96359cd4</a:t>
            </a:r>
            <a:endParaRPr lang="ru-RU" dirty="0"/>
          </a:p>
          <a:p>
            <a:r>
              <a:rPr lang="en-US" dirty="0">
                <a:hlinkClick r:id="rId3"/>
              </a:rPr>
              <a:t>https://foxford.ru/wiki/biologiya/razvitie-zhivotnyh-pervichnorotye-i-vtorichnorotye-zhivotnye?utm_referrer=https%3A%2F%2Fwww.google.com%2F</a:t>
            </a:r>
            <a:endParaRPr lang="ru-RU" dirty="0"/>
          </a:p>
          <a:p>
            <a:r>
              <a:rPr lang="en-US" dirty="0">
                <a:hlinkClick r:id="rId4"/>
              </a:rPr>
              <a:t>https://maximumtest.ru/uchebnik/10-klass/biologiya/embrionalny-period-razvitiya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8857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Широкоэкранный</PresentationFormat>
  <Paragraphs>27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Google Sans</vt:lpstr>
      <vt:lpstr>Тема Office</vt:lpstr>
      <vt:lpstr>Значение условий для развития животных в эмбриональном периоде</vt:lpstr>
      <vt:lpstr>Что такое эмбриональный период?</vt:lpstr>
      <vt:lpstr>Генетические факторы развития</vt:lpstr>
      <vt:lpstr>Влияние окружающей среды</vt:lpstr>
      <vt:lpstr>Влияние окружающей среды</vt:lpstr>
      <vt:lpstr>Проблемы и риски, возникающие при плохих условиях развития.</vt:lpstr>
      <vt:lpstr>Заключение</vt:lpstr>
      <vt:lpstr>Источники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Fadei Blinov</dc:creator>
  <cp:lastModifiedBy>Fadei Blinov</cp:lastModifiedBy>
  <cp:revision>1</cp:revision>
  <dcterms:created xsi:type="dcterms:W3CDTF">2025-04-03T20:40:05Z</dcterms:created>
  <dcterms:modified xsi:type="dcterms:W3CDTF">2025-04-03T20:40:10Z</dcterms:modified>
</cp:coreProperties>
</file>