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1"/>
  </p:sldMasterIdLst>
  <p:sldIdLst>
    <p:sldId id="258" r:id="rId62"/>
    <p:sldId id="264" r:id="rId63"/>
    <p:sldId id="260" r:id="rId64"/>
    <p:sldId id="261" r:id="rId65"/>
    <p:sldId id="259" r:id="rId66"/>
    <p:sldId id="262" r:id="rId67"/>
    <p:sldId id="265" r:id="rId68"/>
    <p:sldId id="256" r:id="rId69"/>
    <p:sldId id="257" r:id="rId70"/>
    <p:sldId id="266" r:id="rId71"/>
  </p:sldIdLst>
  <p:sldSz cx="7559675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76" y="774"/>
      </p:cViewPr>
      <p:guideLst>
        <p:guide orient="horz" pos="1814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2.xml"/><Relationship Id="rId68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5.xml"/><Relationship Id="rId74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3.xml"/><Relationship Id="rId69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1.xml"/><Relationship Id="rId70" Type="http://schemas.openxmlformats.org/officeDocument/2006/relationships/slide" Target="slides/slide9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4.xml"/><Relationship Id="rId7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" Type="http://schemas.openxmlformats.org/officeDocument/2006/relationships/customXml" Target="../customXml/item7.xml"/><Relationship Id="rId7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9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C49-4DBA-4794-8809-5FB86798DDEC}" type="datetimeFigureOut">
              <a:rPr lang="en-GB" smtClean="0"/>
              <a:t>28-3/17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2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3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." TargetMode="External"/><Relationship Id="rId3" Type="http://schemas.openxmlformats.org/officeDocument/2006/relationships/customXml" Target="../../customXml/item23.xml"/><Relationship Id="rId7" Type="http://schemas.openxmlformats.org/officeDocument/2006/relationships/hyperlink" Target="http://www.example.com/descriptor/f24nn.pdf" TargetMode="Externa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39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9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28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2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7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4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40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emf"/><Relationship Id="rId3" Type="http://schemas.openxmlformats.org/officeDocument/2006/relationships/customXml" Target="../../customXml/item1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4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6.xml"/><Relationship Id="rId15" Type="http://schemas.openxmlformats.org/officeDocument/2006/relationships/image" Target="../media/image9.emf"/><Relationship Id="rId10" Type="http://schemas.openxmlformats.org/officeDocument/2006/relationships/image" Target="../media/image4.png"/><Relationship Id="rId4" Type="http://schemas.openxmlformats.org/officeDocument/2006/relationships/customXml" Target="../../customXml/item55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customXml" Target="../../customXml/item1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image" Target="../media/image10.emf"/><Relationship Id="rId2" Type="http://schemas.openxmlformats.org/officeDocument/2006/relationships/customXml" Target="../../customXml/item34.xml"/><Relationship Id="rId16" Type="http://schemas.openxmlformats.org/officeDocument/2006/relationships/hyperlink" Target="http://www.example.com/descriptor/f24nn.pdf" TargetMode="Externa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0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43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image" Target="../media/image4.png"/><Relationship Id="rId18" Type="http://schemas.openxmlformats.org/officeDocument/2006/relationships/image" Target="../media/image12.png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5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6.xml"/><Relationship Id="rId16" Type="http://schemas.openxmlformats.org/officeDocument/2006/relationships/image" Target="../media/image7.emf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18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3.png"/><Relationship Id="rId4" Type="http://schemas.openxmlformats.org/officeDocument/2006/relationships/customXml" Target="../../customXml/item2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3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57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35.xml"/><Relationship Id="rId5" Type="http://schemas.openxmlformats.org/officeDocument/2006/relationships/customXml" Target="../../customXml/item56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54.xml"/><Relationship Id="rId19" Type="http://schemas.openxmlformats.org/officeDocument/2006/relationships/image" Target="../media/image7.emf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24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customXml" Target="../../customXml/item60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51.xml"/><Relationship Id="rId16" Type="http://schemas.openxmlformats.org/officeDocument/2006/relationships/hyperlink" Target="mailto:lm356@hw.ac.uk" TargetMode="External"/><Relationship Id="rId1" Type="http://schemas.openxmlformats.org/officeDocument/2006/relationships/customXml" Target="../../customXml/item5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3.xml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38.xml"/><Relationship Id="rId9" Type="http://schemas.openxmlformats.org/officeDocument/2006/relationships/image" Target="../media/image3.png"/><Relationship Id="rId1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46.xml"/><Relationship Id="rId12" Type="http://schemas.openxmlformats.org/officeDocument/2006/relationships/image" Target="../media/image4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3.xml"/><Relationship Id="rId16" Type="http://schemas.openxmlformats.org/officeDocument/2006/relationships/image" Target="../media/image7.emf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52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8.xml"/><Relationship Id="rId1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Page Title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1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852536" y="522605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Coursework task for F24NN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852536" y="134053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1" y="244322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97" y="172173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915025" y="153273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1028230" y="976868"/>
            <a:ext cx="46822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Descriptor Files: </a:t>
            </a:r>
          </a:p>
          <a:p>
            <a:r>
              <a:rPr lang="en-GB" sz="1400" dirty="0">
                <a:hlinkClick r:id="rId7"/>
              </a:rPr>
              <a:t>f24nn.pdf</a:t>
            </a:r>
            <a:r>
              <a:rPr lang="en-GB" sz="1400" dirty="0"/>
              <a:t> </a:t>
            </a:r>
          </a:p>
          <a:p>
            <a:r>
              <a:rPr lang="en-GB" sz="1400" dirty="0"/>
              <a:t>Sample Files:</a:t>
            </a:r>
          </a:p>
          <a:p>
            <a:r>
              <a:rPr lang="en-GB" sz="1400" dirty="0">
                <a:hlinkClick r:id="rId8" action="ppaction://hlinkfile"/>
              </a:rPr>
              <a:t>interface.java</a:t>
            </a:r>
          </a:p>
          <a:p>
            <a:r>
              <a:rPr lang="en-GB" sz="1400" dirty="0">
                <a:hlinkClick r:id="rId8" action="ppaction://hlinkfile"/>
              </a:rPr>
              <a:t>input_0.txt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78842" y="2194571"/>
            <a:ext cx="4682271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Solutions</a:t>
            </a:r>
          </a:p>
          <a:p>
            <a:r>
              <a:rPr lang="en-GB" sz="1200" dirty="0"/>
              <a:t>	Attempt 1</a:t>
            </a:r>
          </a:p>
          <a:p>
            <a:r>
              <a:rPr lang="en-GB" sz="1000" dirty="0"/>
              <a:t>		&lt;oracle – view feedback&gt;</a:t>
            </a:r>
          </a:p>
          <a:p>
            <a:r>
              <a:rPr lang="en-GB" sz="1200" dirty="0"/>
              <a:t>	Attempt 2</a:t>
            </a:r>
          </a:p>
          <a:p>
            <a:r>
              <a:rPr lang="en-GB" sz="1000" dirty="0"/>
              <a:t>		&lt;student – view feedback&gt;</a:t>
            </a:r>
          </a:p>
          <a:p>
            <a:r>
              <a:rPr lang="en-GB" sz="1000" dirty="0"/>
              <a:t>		&lt;student – view feedback&gt;</a:t>
            </a:r>
          </a:p>
          <a:p>
            <a:r>
              <a:rPr lang="en-GB" sz="1000" dirty="0"/>
              <a:t>		&lt;teacher – view feedback&gt;</a:t>
            </a:r>
          </a:p>
          <a:p>
            <a:r>
              <a:rPr lang="en-GB" sz="1200" dirty="0"/>
              <a:t>	[+ new]</a:t>
            </a:r>
          </a:p>
          <a:p>
            <a:endParaRPr lang="en-GB" sz="1200" dirty="0"/>
          </a:p>
          <a:p>
            <a:r>
              <a:rPr lang="en-GB" sz="1200" b="1" dirty="0"/>
              <a:t>Test Cases</a:t>
            </a:r>
          </a:p>
          <a:p>
            <a:r>
              <a:rPr lang="en-GB" sz="1200" dirty="0"/>
              <a:t>	Test Case 1</a:t>
            </a:r>
          </a:p>
          <a:p>
            <a:r>
              <a:rPr lang="en-GB" sz="1000" dirty="0"/>
              <a:t>		&lt;oracle – view results&gt;</a:t>
            </a:r>
          </a:p>
          <a:p>
            <a:r>
              <a:rPr lang="en-GB" sz="1200" dirty="0"/>
              <a:t>	Test Case 2</a:t>
            </a:r>
          </a:p>
          <a:p>
            <a:r>
              <a:rPr lang="en-GB" sz="1000" dirty="0"/>
              <a:t>		&lt;give feedback to another student&gt;</a:t>
            </a:r>
          </a:p>
          <a:p>
            <a:r>
              <a:rPr lang="en-GB" sz="1200" dirty="0"/>
              <a:t>	Test Case 3</a:t>
            </a:r>
          </a:p>
          <a:p>
            <a:r>
              <a:rPr lang="en-GB" sz="1000" dirty="0"/>
              <a:t>		&lt;waiting to run&gt;</a:t>
            </a:r>
          </a:p>
          <a:p>
            <a:r>
              <a:rPr lang="en-GB" sz="1200" dirty="0"/>
              <a:t>	[+ new]</a:t>
            </a:r>
          </a:p>
        </p:txBody>
      </p:sp>
      <p:grpSp>
        <p:nvGrpSpPr>
          <p:cNvPr id="83" name="StickyNote"/>
          <p:cNvGrpSpPr/>
          <p:nvPr>
            <p:custDataLst>
              <p:custData r:id="rId3"/>
            </p:custDataLst>
          </p:nvPr>
        </p:nvGrpSpPr>
        <p:grpSpPr>
          <a:xfrm>
            <a:off x="5575467" y="513020"/>
            <a:ext cx="1918089" cy="5114738"/>
            <a:chOff x="12107550" y="4029452"/>
            <a:chExt cx="1371600" cy="1490420"/>
          </a:xfrm>
        </p:grpSpPr>
        <p:sp>
          <p:nvSpPr>
            <p:cNvPr id="84" name="Content"/>
            <p:cNvSpPr>
              <a:spLocks/>
            </p:cNvSpPr>
            <p:nvPr/>
          </p:nvSpPr>
          <p:spPr>
            <a:xfrm>
              <a:off x="12107550" y="4062693"/>
              <a:ext cx="1371600" cy="145717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0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Attempt 1 – the student wanted to make sure their program could be interpreted by the system. – links to any errors that were reported by a pipeline plugin</a:t>
              </a:r>
            </a:p>
            <a:p>
              <a:endParaRPr lang="en-US" sz="10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0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Attempt 2 – An actual submission – links to the feedback overview </a:t>
              </a:r>
              <a:r>
                <a:rPr lang="en-US" sz="10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TestMatches</a:t>
              </a:r>
              <a:r>
                <a:rPr lang="en-US" sz="10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where this is a solution and it is visible to developer</a:t>
              </a:r>
            </a:p>
            <a:p>
              <a:endParaRPr lang="en-US" sz="10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0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 Case 1 – A student wants to submit a test case to see what the ideal output is – links to the results of the output</a:t>
              </a:r>
            </a:p>
            <a:p>
              <a:endParaRPr lang="en-US" sz="10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0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 Case 2 – The teacher or the website has generated a test case using someone else’s solution and someone else’s test case – links to the feedback view</a:t>
              </a:r>
            </a:p>
            <a:p>
              <a:endParaRPr lang="en-US" sz="10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0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 Case 3 – The student has submitted their test case and it has been run against another students solution – links to feedback view</a:t>
              </a:r>
            </a:p>
          </p:txBody>
        </p:sp>
        <p:sp>
          <p:nvSpPr>
            <p:cNvPr id="85" name="Tape"/>
            <p:cNvSpPr>
              <a:spLocks/>
            </p:cNvSpPr>
            <p:nvPr/>
          </p:nvSpPr>
          <p:spPr>
            <a:xfrm rot="401918">
              <a:off x="12591757" y="4029452"/>
              <a:ext cx="403186" cy="6278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F24NN – Results of test case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061332" y="2148529"/>
            <a:ext cx="2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9/10 Tests Passed</a:t>
            </a:r>
          </a:p>
        </p:txBody>
      </p:sp>
      <p:sp>
        <p:nvSpPr>
          <p:cNvPr id="74" name="Content"/>
          <p:cNvSpPr/>
          <p:nvPr>
            <p:custDataLst>
              <p:custData r:id="rId4"/>
            </p:custDataLst>
          </p:nvPr>
        </p:nvSpPr>
        <p:spPr>
          <a:xfrm>
            <a:off x="1136826" y="2765534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Full output of test running?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Or redacted….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9051" y="3916275"/>
            <a:ext cx="2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Additional feedback</a:t>
            </a:r>
          </a:p>
        </p:txBody>
      </p:sp>
      <p:sp>
        <p:nvSpPr>
          <p:cNvPr id="76" name="Content"/>
          <p:cNvSpPr/>
          <p:nvPr>
            <p:custDataLst>
              <p:custData r:id="rId5"/>
            </p:custDataLst>
          </p:nvPr>
        </p:nvSpPr>
        <p:spPr>
          <a:xfrm>
            <a:off x="1204009" y="4447500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7" name="Content"/>
          <p:cNvSpPr/>
          <p:nvPr>
            <p:custDataLst>
              <p:custData r:id="rId6"/>
            </p:custDataLst>
          </p:nvPr>
        </p:nvSpPr>
        <p:spPr>
          <a:xfrm>
            <a:off x="3475351" y="503741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2402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 in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 logged in</a:t>
            </a:r>
          </a:p>
          <a:p>
            <a:endParaRPr lang="en-GB" dirty="0"/>
          </a:p>
        </p:txBody>
      </p:sp>
      <p:sp>
        <p:nvSpPr>
          <p:cNvPr id="70" name="Content"/>
          <p:cNvSpPr/>
          <p:nvPr>
            <p:custDataLst>
              <p:custData r:id="rId4"/>
            </p:custDataLst>
          </p:nvPr>
        </p:nvSpPr>
        <p:spPr>
          <a:xfrm>
            <a:off x="1153792" y="2254308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user@hw.ac.uk</a:t>
            </a:r>
          </a:p>
        </p:txBody>
      </p:sp>
      <p:sp>
        <p:nvSpPr>
          <p:cNvPr id="71" name="Content"/>
          <p:cNvSpPr/>
          <p:nvPr>
            <p:custDataLst>
              <p:custData r:id="rId5"/>
            </p:custDataLst>
          </p:nvPr>
        </p:nvSpPr>
        <p:spPr>
          <a:xfrm>
            <a:off x="1153791" y="2805856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72" name="Content"/>
          <p:cNvSpPr/>
          <p:nvPr>
            <p:custDataLst>
              <p:custData r:id="rId6"/>
            </p:custDataLst>
          </p:nvPr>
        </p:nvSpPr>
        <p:spPr>
          <a:xfrm>
            <a:off x="2419773" y="3448374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66050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Available </a:t>
            </a:r>
            <a:r>
              <a:rPr lang="en-GB" b="1" dirty="0" err="1"/>
              <a:t>Courseworks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grpSp>
        <p:nvGrpSpPr>
          <p:cNvPr id="96" name="TreeList"/>
          <p:cNvGrpSpPr/>
          <p:nvPr>
            <p:custDataLst>
              <p:custData r:id="rId4"/>
            </p:custDataLst>
          </p:nvPr>
        </p:nvGrpSpPr>
        <p:grpSpPr>
          <a:xfrm>
            <a:off x="961348" y="2409305"/>
            <a:ext cx="1117708" cy="581221"/>
            <a:chOff x="3970939" y="2537232"/>
            <a:chExt cx="591785" cy="470034"/>
          </a:xfrm>
        </p:grpSpPr>
        <p:grpSp>
          <p:nvGrpSpPr>
            <p:cNvPr id="97" name="Group 96"/>
            <p:cNvGrpSpPr/>
            <p:nvPr/>
          </p:nvGrpSpPr>
          <p:grpSpPr>
            <a:xfrm>
              <a:off x="3970939" y="2537232"/>
              <a:ext cx="591785" cy="187693"/>
              <a:chOff x="1931570" y="4380241"/>
              <a:chExt cx="591785" cy="187693"/>
            </a:xfrm>
          </p:grpSpPr>
          <p:sp>
            <p:nvSpPr>
              <p:cNvPr id="101" name="Text1"/>
              <p:cNvSpPr txBox="1"/>
              <p:nvPr/>
            </p:nvSpPr>
            <p:spPr>
              <a:xfrm>
                <a:off x="2126319" y="4383212"/>
                <a:ext cx="397036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u="sng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F24NN</a:t>
                </a:r>
              </a:p>
            </p:txBody>
          </p:sp>
          <p:sp>
            <p:nvSpPr>
              <p:cNvPr id="102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970939" y="2819573"/>
              <a:ext cx="567546" cy="187693"/>
              <a:chOff x="1931570" y="3436622"/>
              <a:chExt cx="567546" cy="187693"/>
            </a:xfrm>
          </p:grpSpPr>
          <p:sp>
            <p:nvSpPr>
              <p:cNvPr id="99" name="Text6"/>
              <p:cNvSpPr txBox="1"/>
              <p:nvPr/>
            </p:nvSpPr>
            <p:spPr>
              <a:xfrm>
                <a:off x="2126319" y="3439593"/>
                <a:ext cx="372797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F23CC</a:t>
                </a:r>
              </a:p>
            </p:txBody>
          </p:sp>
          <p:sp>
            <p:nvSpPr>
              <p:cNvPr id="100" name="Icon6"/>
              <p:cNvSpPr/>
              <p:nvPr/>
            </p:nvSpPr>
            <p:spPr>
              <a:xfrm>
                <a:off x="1931570" y="343662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5" name="Picture 10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3" y="2736101"/>
            <a:ext cx="337500" cy="33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1212" y="2387481"/>
            <a:ext cx="2963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Deadline 24 </a:t>
            </a:r>
            <a:r>
              <a:rPr lang="en-GB" sz="1050" dirty="0" err="1"/>
              <a:t>feb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114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Coursework task for F24NN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grpSp>
        <p:nvGrpSpPr>
          <p:cNvPr id="73" name="TreeList"/>
          <p:cNvGrpSpPr/>
          <p:nvPr>
            <p:custDataLst>
              <p:custData r:id="rId4"/>
            </p:custDataLst>
          </p:nvPr>
        </p:nvGrpSpPr>
        <p:grpSpPr>
          <a:xfrm>
            <a:off x="957961" y="2918404"/>
            <a:ext cx="2907378" cy="581221"/>
            <a:chOff x="3970939" y="2537232"/>
            <a:chExt cx="1539348" cy="470034"/>
          </a:xfrm>
        </p:grpSpPr>
        <p:grpSp>
          <p:nvGrpSpPr>
            <p:cNvPr id="75" name="Group 74"/>
            <p:cNvGrpSpPr/>
            <p:nvPr/>
          </p:nvGrpSpPr>
          <p:grpSpPr>
            <a:xfrm>
              <a:off x="3970939" y="2537232"/>
              <a:ext cx="1539348" cy="187693"/>
              <a:chOff x="1931570" y="4380241"/>
              <a:chExt cx="1539348" cy="187693"/>
            </a:xfrm>
          </p:grpSpPr>
          <p:sp>
            <p:nvSpPr>
              <p:cNvPr id="94" name="Text1"/>
              <p:cNvSpPr txBox="1"/>
              <p:nvPr/>
            </p:nvSpPr>
            <p:spPr>
              <a:xfrm>
                <a:off x="2126319" y="4383212"/>
                <a:ext cx="134459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Submit solution</a:t>
                </a:r>
              </a:p>
            </p:txBody>
          </p:sp>
          <p:sp>
            <p:nvSpPr>
              <p:cNvPr id="95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970939" y="2819573"/>
              <a:ext cx="1072812" cy="187693"/>
              <a:chOff x="1931570" y="3436622"/>
              <a:chExt cx="1072812" cy="187693"/>
            </a:xfrm>
          </p:grpSpPr>
          <p:sp>
            <p:nvSpPr>
              <p:cNvPr id="99" name="Text6"/>
              <p:cNvSpPr txBox="1"/>
              <p:nvPr/>
            </p:nvSpPr>
            <p:spPr>
              <a:xfrm>
                <a:off x="2126319" y="3439593"/>
                <a:ext cx="878063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u="sng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a peers solution</a:t>
                </a:r>
              </a:p>
            </p:txBody>
          </p:sp>
          <p:sp>
            <p:nvSpPr>
              <p:cNvPr id="100" name="Icon6"/>
              <p:cNvSpPr/>
              <p:nvPr/>
            </p:nvSpPr>
            <p:spPr>
              <a:xfrm>
                <a:off x="1931570" y="343662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03874" y="2250068"/>
            <a:ext cx="17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Available tasks: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85922" y="1899537"/>
            <a:ext cx="57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descriptor: </a:t>
            </a:r>
            <a:r>
              <a:rPr lang="en-GB" dirty="0">
                <a:hlinkClick r:id="rId16"/>
              </a:rPr>
              <a:t>www.example.com/descriptor/f24nn.pdf</a:t>
            </a:r>
            <a:r>
              <a:rPr lang="en-GB" dirty="0"/>
              <a:t> </a:t>
            </a:r>
          </a:p>
        </p:txBody>
      </p:sp>
      <p:pic>
        <p:nvPicPr>
          <p:cNvPr id="106" name="Picture 105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4" y="2925790"/>
            <a:ext cx="260331" cy="232438"/>
          </a:xfrm>
          <a:prstGeom prst="rect">
            <a:avLst/>
          </a:prstGeom>
        </p:spPr>
      </p:pic>
      <p:pic>
        <p:nvPicPr>
          <p:cNvPr id="113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34" y="3482588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0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F24NN – Submit Coursework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80934" y="1900754"/>
            <a:ext cx="22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a file to upload</a:t>
            </a:r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1500413" y="2660733"/>
            <a:ext cx="1178152" cy="3402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r"/>
            <a:r>
              <a:rPr lang="en-US" sz="1200" dirty="0">
                <a:latin typeface="Segoe UI" pitchFamily="34" charset="0"/>
                <a:cs typeface="Segoe UI" pitchFamily="34" charset="0"/>
              </a:rPr>
              <a:t>Browse…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1" name="Picture 2" descr="C:\Users\t-dantay\Documents\First24\folderopen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613201" y="2737641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8565" y="2682749"/>
            <a:ext cx="338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Selected: quicksort.py</a:t>
            </a:r>
          </a:p>
        </p:txBody>
      </p:sp>
      <p:sp>
        <p:nvSpPr>
          <p:cNvPr id="75" name="Content"/>
          <p:cNvSpPr/>
          <p:nvPr>
            <p:custDataLst>
              <p:custData r:id="rId6"/>
            </p:custDataLst>
          </p:nvPr>
        </p:nvSpPr>
        <p:spPr>
          <a:xfrm>
            <a:off x="1460107" y="3391608"/>
            <a:ext cx="2083752" cy="3075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86" y="344742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StickyNote"/>
          <p:cNvGrpSpPr/>
          <p:nvPr>
            <p:custDataLst>
              <p:custData r:id="rId8"/>
            </p:custDataLst>
          </p:nvPr>
        </p:nvGrpSpPr>
        <p:grpSpPr>
          <a:xfrm>
            <a:off x="5406035" y="3726183"/>
            <a:ext cx="1371600" cy="1485673"/>
            <a:chOff x="3886200" y="2629127"/>
            <a:chExt cx="1371600" cy="1485673"/>
          </a:xfrm>
        </p:grpSpPr>
        <p:sp>
          <p:nvSpPr>
            <p:cNvPr id="7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screen will basically be the same for submitting solutions and test cases</a:t>
              </a:r>
            </a:p>
          </p:txBody>
        </p:sp>
        <p:sp>
          <p:nvSpPr>
            <p:cNvPr id="7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92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70" name="Tile"/>
          <p:cNvSpPr/>
          <p:nvPr>
            <p:custDataLst>
              <p:custData r:id="rId4"/>
            </p:custDataLst>
          </p:nvPr>
        </p:nvSpPr>
        <p:spPr>
          <a:xfrm>
            <a:off x="267724" y="1379181"/>
            <a:ext cx="3436070" cy="31544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ile"/>
          <p:cNvSpPr/>
          <p:nvPr>
            <p:custDataLst>
              <p:custData r:id="rId5"/>
            </p:custDataLst>
          </p:nvPr>
        </p:nvSpPr>
        <p:spPr>
          <a:xfrm>
            <a:off x="3752665" y="1379180"/>
            <a:ext cx="3387200" cy="31544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/>
          <p:cNvSpPr/>
          <p:nvPr>
            <p:custDataLst>
              <p:custData r:id="rId6"/>
            </p:custDataLst>
          </p:nvPr>
        </p:nvSpPr>
        <p:spPr>
          <a:xfrm>
            <a:off x="267723" y="4699680"/>
            <a:ext cx="5824111" cy="66427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3356" y="1518054"/>
            <a:ext cx="296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unit_test_1():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assert(true)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unit_test_2():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assert(false)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unit_test_3():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assert(true)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5" name="Content"/>
          <p:cNvSpPr/>
          <p:nvPr>
            <p:custDataLst>
              <p:custData r:id="rId7"/>
            </p:custDataLst>
          </p:nvPr>
        </p:nvSpPr>
        <p:spPr>
          <a:xfrm>
            <a:off x="6270487" y="4699680"/>
            <a:ext cx="869377" cy="66427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Submit feedback</a:t>
            </a:r>
          </a:p>
        </p:txBody>
      </p:sp>
      <p:grpSp>
        <p:nvGrpSpPr>
          <p:cNvPr id="76" name="VerticalSplitter"/>
          <p:cNvGrpSpPr/>
          <p:nvPr>
            <p:custDataLst>
              <p:custData r:id="rId8"/>
            </p:custDataLst>
          </p:nvPr>
        </p:nvGrpSpPr>
        <p:grpSpPr>
          <a:xfrm>
            <a:off x="3652611" y="1369219"/>
            <a:ext cx="100053" cy="3164408"/>
            <a:chOff x="4538662" y="1181101"/>
            <a:chExt cx="66675" cy="4495800"/>
          </a:xfrm>
        </p:grpSpPr>
        <p:sp>
          <p:nvSpPr>
            <p:cNvPr id="77" name="Rectangle 76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79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3905784" y="1509818"/>
            <a:ext cx="2967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sorter: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quicksort():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something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something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L,E,G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return L+E+G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bubblesort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pass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other_thing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“””stuff here”””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action():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“””code stuff”””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pass</a:t>
            </a:r>
          </a:p>
        </p:txBody>
      </p:sp>
      <p:grpSp>
        <p:nvGrpSpPr>
          <p:cNvPr id="83" name="ScrollbarVertical"/>
          <p:cNvGrpSpPr/>
          <p:nvPr>
            <p:custDataLst>
              <p:custData r:id="rId9"/>
            </p:custDataLst>
          </p:nvPr>
        </p:nvGrpSpPr>
        <p:grpSpPr>
          <a:xfrm>
            <a:off x="6996846" y="1379180"/>
            <a:ext cx="147992" cy="3154447"/>
            <a:chOff x="4502095" y="1543109"/>
            <a:chExt cx="142556" cy="3562291"/>
          </a:xfrm>
        </p:grpSpPr>
        <p:sp>
          <p:nvSpPr>
            <p:cNvPr id="84" name="Background"/>
            <p:cNvSpPr>
              <a:spLocks/>
            </p:cNvSpPr>
            <p:nvPr/>
          </p:nvSpPr>
          <p:spPr>
            <a:xfrm>
              <a:off x="4502095" y="1543109"/>
              <a:ext cx="14255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5" name="Slider"/>
            <p:cNvSpPr>
              <a:spLocks/>
            </p:cNvSpPr>
            <p:nvPr/>
          </p:nvSpPr>
          <p:spPr>
            <a:xfrm>
              <a:off x="4502095" y="1842087"/>
              <a:ext cx="14255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6" name="UpArrow"/>
            <p:cNvSpPr>
              <a:spLocks/>
            </p:cNvSpPr>
            <p:nvPr/>
          </p:nvSpPr>
          <p:spPr>
            <a:xfrm>
              <a:off x="4543072" y="1575987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543072" y="5004825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ScrollbarVertical"/>
          <p:cNvGrpSpPr/>
          <p:nvPr>
            <p:custDataLst>
              <p:custData r:id="rId10"/>
            </p:custDataLst>
          </p:nvPr>
        </p:nvGrpSpPr>
        <p:grpSpPr>
          <a:xfrm>
            <a:off x="3505529" y="1367941"/>
            <a:ext cx="147992" cy="3154447"/>
            <a:chOff x="4502095" y="1543109"/>
            <a:chExt cx="142556" cy="3562291"/>
          </a:xfrm>
        </p:grpSpPr>
        <p:sp>
          <p:nvSpPr>
            <p:cNvPr id="89" name="Background"/>
            <p:cNvSpPr>
              <a:spLocks/>
            </p:cNvSpPr>
            <p:nvPr/>
          </p:nvSpPr>
          <p:spPr>
            <a:xfrm>
              <a:off x="4502095" y="1543109"/>
              <a:ext cx="14255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0" name="Slider"/>
            <p:cNvSpPr>
              <a:spLocks/>
            </p:cNvSpPr>
            <p:nvPr/>
          </p:nvSpPr>
          <p:spPr>
            <a:xfrm>
              <a:off x="4502095" y="1842087"/>
              <a:ext cx="14255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1" name="UpArrow"/>
            <p:cNvSpPr>
              <a:spLocks/>
            </p:cNvSpPr>
            <p:nvPr/>
          </p:nvSpPr>
          <p:spPr>
            <a:xfrm>
              <a:off x="4543072" y="1575987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Arrow"/>
            <p:cNvSpPr>
              <a:spLocks/>
            </p:cNvSpPr>
            <p:nvPr/>
          </p:nvSpPr>
          <p:spPr>
            <a:xfrm rot="10800000">
              <a:off x="4543072" y="5004825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7036" y="4728432"/>
            <a:ext cx="560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noticed that one of my tests ‘x’ was failing on the solution. Turns out its because they put ‘&lt;‘ instead of ‘&gt;=‘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1831" y="1562974"/>
            <a:ext cx="79675" cy="57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361831" y="2728229"/>
            <a:ext cx="79675" cy="57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361831" y="2134775"/>
            <a:ext cx="79675" cy="57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StickyNote"/>
          <p:cNvGrpSpPr/>
          <p:nvPr>
            <p:custDataLst>
              <p:custData r:id="rId11"/>
            </p:custDataLst>
          </p:nvPr>
        </p:nvGrpSpPr>
        <p:grpSpPr>
          <a:xfrm>
            <a:off x="2152818" y="2910079"/>
            <a:ext cx="1371600" cy="1485673"/>
            <a:chOff x="3886200" y="2629127"/>
            <a:chExt cx="1371600" cy="1485673"/>
          </a:xfrm>
        </p:grpSpPr>
        <p:sp>
          <p:nvSpPr>
            <p:cNvPr id="9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Need to make sure to tell student to not include their name in the program, e.g. comments</a:t>
              </a:r>
            </a:p>
          </p:txBody>
        </p:sp>
        <p:sp>
          <p:nvSpPr>
            <p:cNvPr id="9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10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3" name="Notification"/>
          <p:cNvGrpSpPr/>
          <p:nvPr>
            <p:custDataLst>
              <p:custData r:id="rId2"/>
            </p:custDataLst>
          </p:nvPr>
        </p:nvGrpSpPr>
        <p:grpSpPr>
          <a:xfrm>
            <a:off x="4353129" y="5042242"/>
            <a:ext cx="3034910" cy="397854"/>
            <a:chOff x="3054545" y="3217998"/>
            <a:chExt cx="3034910" cy="397854"/>
          </a:xfrm>
        </p:grpSpPr>
        <p:sp>
          <p:nvSpPr>
            <p:cNvPr id="64" name="Background"/>
            <p:cNvSpPr/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3295068" y="3372237"/>
              <a:ext cx="1649811" cy="221599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test has been run</a:t>
              </a:r>
            </a:p>
          </p:txBody>
        </p:sp>
        <p:pic>
          <p:nvPicPr>
            <p:cNvPr id="66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2610" y="3437562"/>
              <a:ext cx="178987" cy="14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886016" y="1812801"/>
            <a:ext cx="439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Submitted test case</a:t>
            </a:r>
          </a:p>
          <a:p>
            <a:r>
              <a:rPr lang="en-GB" dirty="0"/>
              <a:t>Your tests are being run and processed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sp>
        <p:nvSpPr>
          <p:cNvPr id="238" name="Content"/>
          <p:cNvSpPr/>
          <p:nvPr>
            <p:custDataLst>
              <p:custData r:id="rId4"/>
            </p:custDataLst>
          </p:nvPr>
        </p:nvSpPr>
        <p:spPr>
          <a:xfrm>
            <a:off x="960833" y="2767383"/>
            <a:ext cx="2038744" cy="5050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Go back to coursework page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124145" y="4178412"/>
            <a:ext cx="232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WebNotifications</a:t>
            </a:r>
            <a:endParaRPr lang="en-GB" dirty="0"/>
          </a:p>
        </p:txBody>
      </p:sp>
      <p:sp>
        <p:nvSpPr>
          <p:cNvPr id="243" name="Down Arrow 242"/>
          <p:cNvSpPr/>
          <p:nvPr/>
        </p:nvSpPr>
        <p:spPr>
          <a:xfrm>
            <a:off x="7092594" y="4581404"/>
            <a:ext cx="225288" cy="350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16"/>
              </a:rPr>
              <a:t>lm356@hw.ac.uk</a:t>
            </a:r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6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3" name="Notification"/>
          <p:cNvGrpSpPr/>
          <p:nvPr>
            <p:custDataLst>
              <p:custData r:id="rId2"/>
            </p:custDataLst>
          </p:nvPr>
        </p:nvGrpSpPr>
        <p:grpSpPr>
          <a:xfrm>
            <a:off x="4344827" y="4993415"/>
            <a:ext cx="3034910" cy="397854"/>
            <a:chOff x="3054545" y="3217998"/>
            <a:chExt cx="3034910" cy="397854"/>
          </a:xfrm>
        </p:grpSpPr>
        <p:sp>
          <p:nvSpPr>
            <p:cNvPr id="64" name="Background"/>
            <p:cNvSpPr/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3457563" y="3326762"/>
              <a:ext cx="2232406" cy="221599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student submitted a solution</a:t>
              </a:r>
            </a:p>
          </p:txBody>
        </p:sp>
        <p:pic>
          <p:nvPicPr>
            <p:cNvPr id="66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2610" y="3437562"/>
              <a:ext cx="178987" cy="14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580483" y="1531422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Current </a:t>
            </a:r>
            <a:r>
              <a:rPr lang="en-GB" b="1" dirty="0" err="1"/>
              <a:t>courseworks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47178" y="808536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3" y="918805"/>
            <a:ext cx="213843" cy="185950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2019873" y="4856808"/>
            <a:ext cx="232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WebNotifications</a:t>
            </a:r>
            <a:r>
              <a:rPr lang="en-GB" dirty="0"/>
              <a:t> for currently loaded page?</a:t>
            </a:r>
          </a:p>
        </p:txBody>
      </p:sp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9" y="846656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709667" y="827756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teacher@hw.ac.uk</a:t>
            </a:r>
          </a:p>
          <a:p>
            <a:endParaRPr lang="en-GB" dirty="0"/>
          </a:p>
        </p:txBody>
      </p:sp>
      <p:grpSp>
        <p:nvGrpSpPr>
          <p:cNvPr id="78" name="TreeList"/>
          <p:cNvGrpSpPr/>
          <p:nvPr>
            <p:custDataLst>
              <p:custData r:id="rId5"/>
            </p:custDataLst>
          </p:nvPr>
        </p:nvGrpSpPr>
        <p:grpSpPr>
          <a:xfrm>
            <a:off x="647177" y="2043721"/>
            <a:ext cx="5294981" cy="2713644"/>
            <a:chOff x="3880708" y="2449673"/>
            <a:chExt cx="5294981" cy="2713644"/>
          </a:xfrm>
        </p:grpSpPr>
        <p:sp>
          <p:nvSpPr>
            <p:cNvPr id="79" name="Container"/>
            <p:cNvSpPr/>
            <p:nvPr/>
          </p:nvSpPr>
          <p:spPr>
            <a:xfrm>
              <a:off x="3880708" y="2449673"/>
              <a:ext cx="5294981" cy="271364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970939" y="2537232"/>
              <a:ext cx="856469" cy="187693"/>
              <a:chOff x="1931570" y="4380241"/>
              <a:chExt cx="856469" cy="187693"/>
            </a:xfrm>
          </p:grpSpPr>
          <p:sp>
            <p:nvSpPr>
              <p:cNvPr id="99" name="Text1"/>
              <p:cNvSpPr txBox="1"/>
              <p:nvPr/>
            </p:nvSpPr>
            <p:spPr>
              <a:xfrm>
                <a:off x="2126319" y="4383212"/>
                <a:ext cx="661720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f24da</a:t>
                </a:r>
              </a:p>
            </p:txBody>
          </p:sp>
          <p:sp>
            <p:nvSpPr>
              <p:cNvPr id="100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158632" y="2778432"/>
              <a:ext cx="1699648" cy="187693"/>
              <a:chOff x="1931570" y="4380241"/>
              <a:chExt cx="1699648" cy="187693"/>
            </a:xfrm>
          </p:grpSpPr>
          <p:sp>
            <p:nvSpPr>
              <p:cNvPr id="97" name="Text2"/>
              <p:cNvSpPr txBox="1"/>
              <p:nvPr/>
            </p:nvSpPr>
            <p:spPr>
              <a:xfrm>
                <a:off x="2126319" y="4383212"/>
                <a:ext cx="150489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Solution by lm356</a:t>
                </a:r>
              </a:p>
            </p:txBody>
          </p:sp>
          <p:sp>
            <p:nvSpPr>
              <p:cNvPr id="98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353381" y="3024622"/>
              <a:ext cx="1387255" cy="187693"/>
              <a:chOff x="1931570" y="4380241"/>
              <a:chExt cx="1387255" cy="187693"/>
            </a:xfrm>
          </p:grpSpPr>
          <p:sp>
            <p:nvSpPr>
              <p:cNvPr id="95" name="Text3"/>
              <p:cNvSpPr txBox="1"/>
              <p:nvPr/>
            </p:nvSpPr>
            <p:spPr>
              <a:xfrm>
                <a:off x="2126319" y="4383212"/>
                <a:ext cx="1192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by cap22</a:t>
                </a:r>
              </a:p>
            </p:txBody>
          </p:sp>
          <p:sp>
            <p:nvSpPr>
              <p:cNvPr id="96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353381" y="3270812"/>
              <a:ext cx="1387255" cy="187693"/>
              <a:chOff x="1931570" y="4380241"/>
              <a:chExt cx="1387255" cy="187693"/>
            </a:xfrm>
          </p:grpSpPr>
          <p:sp>
            <p:nvSpPr>
              <p:cNvPr id="93" name="Text4"/>
              <p:cNvSpPr txBox="1"/>
              <p:nvPr/>
            </p:nvSpPr>
            <p:spPr>
              <a:xfrm>
                <a:off x="2126319" y="4383212"/>
                <a:ext cx="1192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by cap22</a:t>
                </a:r>
              </a:p>
            </p:txBody>
          </p:sp>
          <p:sp>
            <p:nvSpPr>
              <p:cNvPr id="94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353381" y="3517002"/>
              <a:ext cx="1764922" cy="187693"/>
              <a:chOff x="1931570" y="4380241"/>
              <a:chExt cx="1764922" cy="187693"/>
            </a:xfrm>
          </p:grpSpPr>
          <p:sp>
            <p:nvSpPr>
              <p:cNvPr id="91" name="Text5"/>
              <p:cNvSpPr txBox="1"/>
              <p:nvPr/>
            </p:nvSpPr>
            <p:spPr>
              <a:xfrm>
                <a:off x="2126319" y="4383212"/>
                <a:ext cx="157017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Feedback by cap22</a:t>
                </a:r>
              </a:p>
            </p:txBody>
          </p:sp>
          <p:sp>
            <p:nvSpPr>
              <p:cNvPr id="92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970939" y="3763192"/>
              <a:ext cx="822806" cy="187693"/>
              <a:chOff x="1931570" y="4380241"/>
              <a:chExt cx="822806" cy="187693"/>
            </a:xfrm>
          </p:grpSpPr>
          <p:sp>
            <p:nvSpPr>
              <p:cNvPr id="89" name="Text6"/>
              <p:cNvSpPr txBox="1"/>
              <p:nvPr/>
            </p:nvSpPr>
            <p:spPr>
              <a:xfrm>
                <a:off x="2126319" y="4383212"/>
                <a:ext cx="62805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f21sc</a:t>
                </a:r>
              </a:p>
            </p:txBody>
          </p:sp>
          <p:sp>
            <p:nvSpPr>
              <p:cNvPr id="90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970939" y="4009382"/>
              <a:ext cx="843645" cy="187693"/>
              <a:chOff x="1931570" y="4380241"/>
              <a:chExt cx="843645" cy="187693"/>
            </a:xfrm>
          </p:grpSpPr>
          <p:sp>
            <p:nvSpPr>
              <p:cNvPr id="87" name="Text7"/>
              <p:cNvSpPr txBox="1"/>
              <p:nvPr/>
            </p:nvSpPr>
            <p:spPr>
              <a:xfrm>
                <a:off x="2126319" y="4383212"/>
                <a:ext cx="64889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f20cn</a:t>
                </a:r>
              </a:p>
            </p:txBody>
          </p:sp>
          <p:sp>
            <p:nvSpPr>
              <p:cNvPr id="88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Callout"/>
          <p:cNvGrpSpPr/>
          <p:nvPr>
            <p:custDataLst>
              <p:custData r:id="rId6"/>
            </p:custDataLst>
          </p:nvPr>
        </p:nvGrpSpPr>
        <p:grpSpPr>
          <a:xfrm>
            <a:off x="7009031" y="958914"/>
            <a:ext cx="268837" cy="277004"/>
            <a:chOff x="4283964" y="3147925"/>
            <a:chExt cx="320453" cy="319481"/>
          </a:xfrm>
        </p:grpSpPr>
        <p:sp>
          <p:nvSpPr>
            <p:cNvPr id="10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/>
            <p:cNvSpPr txBox="1">
              <a:spLocks/>
            </p:cNvSpPr>
            <p:nvPr/>
          </p:nvSpPr>
          <p:spPr>
            <a:xfrm flipH="1">
              <a:off x="4283966" y="3147925"/>
              <a:ext cx="320451" cy="31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7076432" y="1381754"/>
            <a:ext cx="201434" cy="3465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8460" y="1409397"/>
            <a:ext cx="298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Unread messages?</a:t>
            </a:r>
          </a:p>
          <a:p>
            <a:r>
              <a:rPr lang="en-GB" dirty="0"/>
              <a:t>Display on page load, on notification</a:t>
            </a:r>
          </a:p>
        </p:txBody>
      </p:sp>
    </p:spTree>
    <p:extLst>
      <p:ext uri="{BB962C8B-B14F-4D97-AF65-F5344CB8AC3E}">
        <p14:creationId xmlns:p14="http://schemas.microsoft.com/office/powerpoint/2010/main" val="225668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2FFC1171-B585-4226-956C-A248EA30F16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7EC5010-E986-4B7C-872A-FC27CA38F0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80441DC-C991-4D2B-8132-0E17F178FF2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FCBDFE3-4375-4C12-802F-00681DD1B5E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4DFC261-9BEE-4E4E-885F-9E7CFF06013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1A263EC-51F4-4A02-908F-9AE94458D8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E438C9D-FC99-4D97-B670-8DCB5F9DED6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74A7972-2327-460D-9E59-44EBAA460ED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EB41C67-6808-4DDE-B6C4-F7255C12540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4E12DA-D0B3-4E60-BDA4-893C5BF79F4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1A6F8B9-5969-49BB-B6A9-A450CA1E9AF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DA4382-7676-4077-A453-3955F7752D3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33266A0-64D0-4FED-9BBC-DCA663FE79F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1E1E3A8-7BC9-447C-B4FA-DB473E6B04B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923E548-5270-4835-8279-E25346DCB2C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0FE03F0-8FEC-4DFE-8120-17280C48351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99792E8-7DFC-4E19-9ADD-B30C7326264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E462B0-E7FC-471F-AED9-E89A97D6658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79283A9-CF1B-4863-AC5B-DDE8E7EAF3D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EBA24D5-C8BD-489A-9F71-6BC2A277745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74D71B2-3290-40BB-A4B3-4B3D940B173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116E254-6537-4240-A775-BBCE068DAA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0E03623-B74D-48D2-B90E-018732A7949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42B9E80-4B24-4BF8-928E-30EBF00B230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4431189-FFF4-447B-9A86-AB040EAFA4A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4C0C29-2C05-4C59-8D87-8837882B545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D4927ED-DD4E-4439-A1CB-BBCCD9C2331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F21B70E-A94C-4790-A652-B636D5EFC3B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4EBF875-6A0B-4F89-A062-93B92668942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EF4766C-C19F-4AB7-8EBC-98749F944A5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CE62918-FFFF-4EB0-B0AD-CDBA5B22DA6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D143AEC-0E1D-4289-9437-D0C60EEAC75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EEF9FB1-9D25-4A1D-A076-B6E0EA84944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EB1D70-4517-4AB5-9D5E-7911FB51275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85AB565-3B61-48DD-8DF9-AA733AFB8DF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A716B48-F792-45D1-9D56-A90343D3B8D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30B1789-21E9-4474-9F11-53DF35B9A80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95D23A-F537-4688-982D-D515659677E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6B2CACB-893E-43A0-A5D0-7DF2EABB2C9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8283172-4EC1-4007-8C63-BB70858474A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BCD218E-A2E0-43ED-BC23-C6196CAE6BE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0D8AF21-7060-4B47-8ECA-8F36BC33244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3E894DF-296D-4DA1-9FE9-C63A432C074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E0D868C-CE64-4CD1-B7F4-97AADDA2820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8ADDD51-A586-45F4-919D-5C6D7F77949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E6727CF-D2A1-4D4B-A26F-0AD57008928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D63884E-C154-48A3-9920-942354968BB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EFBDC70-8B48-4FF2-AC93-83DEF2E4D07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A5B60C3-A86B-42E9-BA3E-D0D7271887A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6D3E6AB-8B95-4D86-BFCF-73E67477F79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55BF575-E2AC-426F-B126-527FB911FDA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DD0396B-C9AC-4C82-ADCF-889C0B98757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0552A4A-2067-4BD8-983E-DD00A38B861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A2C1981-2EBE-4E19-99A4-79B748E9CAE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96E7730-E1B9-4C4A-BD09-57F8F455ED8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FD7690A-683A-4757-9567-0AFC1456C37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D77DF27-5C86-4F36-850D-516D3273C19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4FDA46E-2BFD-4BC4-8DD6-FE3567C3ADE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C5BDFB9-B786-43A2-9A95-C238234AD5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495</Words>
  <Application>Microsoft Office PowerPoint</Application>
  <PresentationFormat>Custom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DejaVu Sans Mono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McGregor</dc:creator>
  <cp:lastModifiedBy>Léon McGregor</cp:lastModifiedBy>
  <cp:revision>15</cp:revision>
  <dcterms:created xsi:type="dcterms:W3CDTF">2016-12-09T15:16:03Z</dcterms:created>
  <dcterms:modified xsi:type="dcterms:W3CDTF">2017-03-28T09:52:14Z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