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8"/>
  </p:sldMasterIdLst>
  <p:sldIdLst>
    <p:sldId id="257" r:id="rId79"/>
    <p:sldId id="256" r:id="rId80"/>
    <p:sldId id="258" r:id="rId81"/>
    <p:sldId id="259" r:id="rId82"/>
    <p:sldId id="260" r:id="rId83"/>
    <p:sldId id="261" r:id="rId84"/>
    <p:sldId id="262" r:id="rId85"/>
    <p:sldId id="263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6.xml"/><Relationship Id="rId89" Type="http://schemas.openxmlformats.org/officeDocument/2006/relationships/theme" Target="theme/theme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slide" Target="slides/slide1.xml"/><Relationship Id="rId5" Type="http://schemas.openxmlformats.org/officeDocument/2006/relationships/customXml" Target="../customXml/item5.xml"/><Relationship Id="rId90" Type="http://schemas.openxmlformats.org/officeDocument/2006/relationships/tableStyles" Target="tableStyles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2.xml"/><Relationship Id="rId85" Type="http://schemas.openxmlformats.org/officeDocument/2006/relationships/slide" Target="slides/slide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5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Master" Target="slideMasters/slideMaster1.xml"/><Relationship Id="rId81" Type="http://schemas.openxmlformats.org/officeDocument/2006/relationships/slide" Target="slides/slide3.xml"/><Relationship Id="rId86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slide" Target="slides/slide4.xml"/><Relationship Id="rId19" Type="http://schemas.openxmlformats.org/officeDocument/2006/relationships/customXml" Target="../customXml/item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3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7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9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E69A-8350-4B2F-87D6-ECBAFF6BB54A}" type="datetimeFigureOut">
              <a:rPr lang="en-GB" smtClean="0"/>
              <a:t>17-05/17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E3F9-8D94-4D0C-8642-4B9DEC1B2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57.xml"/><Relationship Id="rId7" Type="http://schemas.openxmlformats.org/officeDocument/2006/relationships/customXml" Target="../../customXml/item32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61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9.xml"/><Relationship Id="rId5" Type="http://schemas.openxmlformats.org/officeDocument/2006/relationships/customXml" Target="../../customXml/item28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24.xml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75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48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38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6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6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29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7.xml"/><Relationship Id="rId7" Type="http://schemas.openxmlformats.org/officeDocument/2006/relationships/customXml" Target="../../customXml/item62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44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0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image" Target="../media/image3.png"/><Relationship Id="rId18" Type="http://schemas.microsoft.com/office/2007/relationships/hdphoto" Target="../media/hdphoto1.wdp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45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66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6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5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43.xml"/><Relationship Id="rId7" Type="http://schemas.openxmlformats.org/officeDocument/2006/relationships/customXml" Target="../../customXml/item72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70.xml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31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8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5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52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60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47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64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8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customXml" Target="../../customXml/item73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34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4.xml"/><Relationship Id="rId12" Type="http://schemas.openxmlformats.org/officeDocument/2006/relationships/customXml" Target="../../customXml/item23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39.xml"/><Relationship Id="rId11" Type="http://schemas.openxmlformats.org/officeDocument/2006/relationships/customXml" Target="../../customXml/item5.xml"/><Relationship Id="rId5" Type="http://schemas.openxmlformats.org/officeDocument/2006/relationships/customXml" Target="../../customXml/item74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35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55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7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6.xml"/><Relationship Id="rId7" Type="http://schemas.openxmlformats.org/officeDocument/2006/relationships/customXml" Target="../../customXml/item65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67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41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56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13251543"/>
            <a:chOff x="0" y="0"/>
            <a:chExt cx="9144000" cy="132515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132515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1242124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Attached Files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923925" y="3121270"/>
            <a:ext cx="362847" cy="301386"/>
            <a:chOff x="6813137" y="3038779"/>
            <a:chExt cx="492302" cy="408910"/>
          </a:xfrm>
        </p:grpSpPr>
        <p:sp>
          <p:nvSpPr>
            <p:cNvPr id="259" name="Rectangle 258"/>
            <p:cNvSpPr/>
            <p:nvPr/>
          </p:nvSpPr>
          <p:spPr>
            <a:xfrm>
              <a:off x="6900690" y="3038779"/>
              <a:ext cx="335848" cy="35620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Isosceles Triangle 259"/>
            <p:cNvSpPr/>
            <p:nvPr/>
          </p:nvSpPr>
          <p:spPr>
            <a:xfrm rot="19739337">
              <a:off x="6974681" y="3059413"/>
              <a:ext cx="152400" cy="131379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813137" y="3155382"/>
              <a:ext cx="492302" cy="292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rgbClr val="FF0000"/>
                  </a:solidFill>
                </a:rPr>
                <a:t>pdf</a:t>
              </a:r>
              <a:endParaRPr lang="en-GB" sz="100" dirty="0">
                <a:solidFill>
                  <a:srgbClr val="FF0000"/>
                </a:solidFill>
              </a:endParaRPr>
            </a:p>
          </p:txBody>
        </p:sp>
        <p:sp>
          <p:nvSpPr>
            <p:cNvPr id="262" name="Isosceles Triangle 261"/>
            <p:cNvSpPr/>
            <p:nvPr/>
          </p:nvSpPr>
          <p:spPr>
            <a:xfrm rot="19739337">
              <a:off x="6950649" y="3092450"/>
              <a:ext cx="152400" cy="131379"/>
            </a:xfrm>
            <a:prstGeom prst="triangl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286772" y="3076948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rgbClr val="7030A0"/>
                </a:solidFill>
              </a:rPr>
              <a:t>cw1-descriptor.pdf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978958" y="3491044"/>
            <a:ext cx="266528" cy="287265"/>
            <a:chOff x="5365343" y="4221956"/>
            <a:chExt cx="348704" cy="375836"/>
          </a:xfrm>
        </p:grpSpPr>
        <p:sp>
          <p:nvSpPr>
            <p:cNvPr id="266" name="Rectangle 265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1286772" y="3424366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923925" y="3836681"/>
            <a:ext cx="362847" cy="301387"/>
            <a:chOff x="923925" y="3836681"/>
            <a:chExt cx="362847" cy="301387"/>
          </a:xfrm>
        </p:grpSpPr>
        <p:grpSp>
          <p:nvGrpSpPr>
            <p:cNvPr id="374" name="Group 373"/>
            <p:cNvGrpSpPr/>
            <p:nvPr/>
          </p:nvGrpSpPr>
          <p:grpSpPr>
            <a:xfrm>
              <a:off x="923925" y="3836681"/>
              <a:ext cx="362847" cy="301387"/>
              <a:chOff x="6813142" y="3038779"/>
              <a:chExt cx="492302" cy="408912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6900690" y="3038779"/>
                <a:ext cx="335848" cy="35620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6813142" y="3155384"/>
                <a:ext cx="492302" cy="29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chemeClr val="accent2"/>
                    </a:solidFill>
                  </a:rPr>
                  <a:t>java</a:t>
                </a:r>
                <a:endParaRPr lang="en-GB" sz="1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79" name="Oval 378"/>
            <p:cNvSpPr/>
            <p:nvPr/>
          </p:nvSpPr>
          <p:spPr>
            <a:xfrm>
              <a:off x="1026073" y="3911381"/>
              <a:ext cx="168818" cy="752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065388" y="3864252"/>
              <a:ext cx="93662" cy="471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1283107" y="3771784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unit_test.java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19347" y="444102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Your Current Task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1049448" y="4779583"/>
            <a:ext cx="752267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☐ Write your solution</a:t>
            </a:r>
          </a:p>
          <a:p>
            <a:r>
              <a:rPr lang="en-GB" sz="1100" dirty="0"/>
              <a:t>	</a:t>
            </a:r>
            <a:r>
              <a:rPr lang="en-GB" sz="1100" dirty="0">
                <a:solidFill>
                  <a:schemeClr val="accent1"/>
                </a:solidFill>
              </a:rPr>
              <a:t>^ </a:t>
            </a:r>
            <a:r>
              <a:rPr lang="en-GB" sz="1100" u="sng" dirty="0">
                <a:solidFill>
                  <a:schemeClr val="accent1"/>
                </a:solidFill>
              </a:rPr>
              <a:t>read more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	</a:t>
            </a:r>
            <a:r>
              <a:rPr lang="en-GB" sz="1100" dirty="0"/>
              <a:t>You should now develop a solution to the coursework described in the above files</a:t>
            </a:r>
          </a:p>
          <a:p>
            <a:r>
              <a:rPr lang="en-GB" sz="1100" dirty="0"/>
              <a:t>	You should upload a solution to the website</a:t>
            </a:r>
          </a:p>
          <a:p>
            <a:r>
              <a:rPr lang="en-GB" sz="1100" dirty="0"/>
              <a:t>	You are encouraged to write test cases and upload these to the website to test</a:t>
            </a:r>
          </a:p>
          <a:p>
            <a:r>
              <a:rPr lang="en-GB" dirty="0"/>
              <a:t>☐ Test your Peers</a:t>
            </a:r>
          </a:p>
          <a:p>
            <a:r>
              <a:rPr lang="en-GB" sz="1100" dirty="0"/>
              <a:t>	Coming soon…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610529" y="6338625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My Submissions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1040630" y="6677178"/>
            <a:ext cx="322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Solution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^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</a:p>
        </p:txBody>
      </p:sp>
      <p:grpSp>
        <p:nvGrpSpPr>
          <p:cNvPr id="387" name="Group 386"/>
          <p:cNvGrpSpPr/>
          <p:nvPr/>
        </p:nvGrpSpPr>
        <p:grpSpPr>
          <a:xfrm>
            <a:off x="1742640" y="7201865"/>
            <a:ext cx="266528" cy="287265"/>
            <a:chOff x="5365343" y="4221956"/>
            <a:chExt cx="348704" cy="375836"/>
          </a:xfrm>
        </p:grpSpPr>
        <p:sp>
          <p:nvSpPr>
            <p:cNvPr id="388" name="Rectangle 387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2050454" y="713518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93" name="Group 392"/>
          <p:cNvGrpSpPr/>
          <p:nvPr/>
        </p:nvGrpSpPr>
        <p:grpSpPr>
          <a:xfrm>
            <a:off x="1742640" y="7554095"/>
            <a:ext cx="266528" cy="287265"/>
            <a:chOff x="5365343" y="4221956"/>
            <a:chExt cx="348704" cy="375836"/>
          </a:xfrm>
        </p:grpSpPr>
        <p:sp>
          <p:nvSpPr>
            <p:cNvPr id="394" name="Rectangle 393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TextBox 397"/>
          <p:cNvSpPr txBox="1"/>
          <p:nvPr/>
        </p:nvSpPr>
        <p:spPr>
          <a:xfrm>
            <a:off x="2050454" y="748741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plugin.py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1023358" y="7958986"/>
            <a:ext cx="487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0" name="TextBox 399"/>
          <p:cNvSpPr txBox="1"/>
          <p:nvPr/>
        </p:nvSpPr>
        <p:spPr>
          <a:xfrm>
            <a:off x="1017255" y="8616656"/>
            <a:ext cx="528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2</a:t>
            </a:r>
            <a:r>
              <a:rPr lang="en-GB" sz="1400" baseline="30000" dirty="0"/>
              <a:t>nd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1" name="TextBox 400"/>
          <p:cNvSpPr txBox="1"/>
          <p:nvPr/>
        </p:nvSpPr>
        <p:spPr>
          <a:xfrm>
            <a:off x="610529" y="970563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Testing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1065388" y="11120791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</a:t>
            </a:r>
            <a:endParaRPr lang="en-GB" dirty="0"/>
          </a:p>
        </p:txBody>
      </p:sp>
      <p:grpSp>
        <p:nvGrpSpPr>
          <p:cNvPr id="403" name="DropdownBox"/>
          <p:cNvGrpSpPr/>
          <p:nvPr>
            <p:custDataLst>
              <p:custData r:id="rId3"/>
            </p:custDataLst>
          </p:nvPr>
        </p:nvGrpSpPr>
        <p:grpSpPr>
          <a:xfrm>
            <a:off x="1556615" y="11158217"/>
            <a:ext cx="1175645" cy="228600"/>
            <a:chOff x="4016824" y="3329200"/>
            <a:chExt cx="1097652" cy="228600"/>
          </a:xfrm>
        </p:grpSpPr>
        <p:sp>
          <p:nvSpPr>
            <p:cNvPr id="40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solution</a:t>
              </a:r>
            </a:p>
          </p:txBody>
        </p:sp>
        <p:sp>
          <p:nvSpPr>
            <p:cNvPr id="405" name="DownArrow"/>
            <p:cNvSpPr>
              <a:spLocks noChangeAspect="1"/>
            </p:cNvSpPr>
            <p:nvPr/>
          </p:nvSpPr>
          <p:spPr>
            <a:xfrm rot="10800000">
              <a:off x="4999854" y="3430199"/>
              <a:ext cx="7591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6" name="TextBox 405"/>
          <p:cNvSpPr txBox="1"/>
          <p:nvPr/>
        </p:nvSpPr>
        <p:spPr>
          <a:xfrm>
            <a:off x="2733854" y="11120791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against</a:t>
            </a:r>
            <a:endParaRPr lang="en-GB" dirty="0"/>
          </a:p>
        </p:txBody>
      </p:sp>
      <p:grpSp>
        <p:nvGrpSpPr>
          <p:cNvPr id="441" name="DropdownBox"/>
          <p:cNvGrpSpPr/>
          <p:nvPr>
            <p:custDataLst>
              <p:custData r:id="rId4"/>
            </p:custDataLst>
          </p:nvPr>
        </p:nvGrpSpPr>
        <p:grpSpPr>
          <a:xfrm>
            <a:off x="3478329" y="11158217"/>
            <a:ext cx="1588971" cy="228600"/>
            <a:chOff x="4016824" y="3329200"/>
            <a:chExt cx="1097652" cy="228600"/>
          </a:xfrm>
        </p:grpSpPr>
        <p:sp>
          <p:nvSpPr>
            <p:cNvPr id="44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1</a:t>
              </a:r>
              <a:r>
                <a:rPr lang="en-US" sz="1200" baseline="30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test case</a:t>
              </a:r>
            </a:p>
          </p:txBody>
        </p:sp>
        <p:sp>
          <p:nvSpPr>
            <p:cNvPr id="443" name="DownArrow"/>
            <p:cNvSpPr>
              <a:spLocks noChangeAspect="1"/>
            </p:cNvSpPr>
            <p:nvPr/>
          </p:nvSpPr>
          <p:spPr>
            <a:xfrm rot="10800000">
              <a:off x="5029670" y="3430199"/>
              <a:ext cx="5616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3" name="Content"/>
          <p:cNvSpPr/>
          <p:nvPr>
            <p:custDataLst>
              <p:custData r:id="rId5"/>
            </p:custDataLst>
          </p:nvPr>
        </p:nvSpPr>
        <p:spPr>
          <a:xfrm>
            <a:off x="5368079" y="1118103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Run test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1065388" y="11932580"/>
            <a:ext cx="212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View results for running…</a:t>
            </a:r>
            <a:endParaRPr lang="en-GB" i="1" dirty="0"/>
          </a:p>
        </p:txBody>
      </p:sp>
      <p:sp>
        <p:nvSpPr>
          <p:cNvPr id="455" name="TextBox 454"/>
          <p:cNvSpPr txBox="1"/>
          <p:nvPr/>
        </p:nvSpPr>
        <p:spPr>
          <a:xfrm>
            <a:off x="1065388" y="12312296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rgbClr val="7030A0"/>
                </a:solidFill>
              </a:rPr>
              <a:t>view</a:t>
            </a:r>
            <a:r>
              <a:rPr lang="en-GB" sz="1400" dirty="0"/>
              <a:t>] My Solution against 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  <a:endParaRPr lang="en-GB" i="1" dirty="0"/>
          </a:p>
        </p:txBody>
      </p:sp>
      <p:grpSp>
        <p:nvGrpSpPr>
          <p:cNvPr id="444" name="List"/>
          <p:cNvGrpSpPr/>
          <p:nvPr>
            <p:custDataLst>
              <p:custData r:id="rId6"/>
            </p:custDataLst>
          </p:nvPr>
        </p:nvGrpSpPr>
        <p:grpSpPr>
          <a:xfrm>
            <a:off x="1558678" y="11396577"/>
            <a:ext cx="1173581" cy="397888"/>
            <a:chOff x="4610389" y="3047451"/>
            <a:chExt cx="1651444" cy="1533691"/>
          </a:xfrm>
        </p:grpSpPr>
        <p:grpSp>
          <p:nvGrpSpPr>
            <p:cNvPr id="445" name="Group 444"/>
            <p:cNvGrpSpPr/>
            <p:nvPr/>
          </p:nvGrpSpPr>
          <p:grpSpPr>
            <a:xfrm>
              <a:off x="4610389" y="3047452"/>
              <a:ext cx="1651440" cy="1533690"/>
              <a:chOff x="4648811" y="3359439"/>
              <a:chExt cx="713692" cy="756306"/>
            </a:xfrm>
          </p:grpSpPr>
          <p:sp>
            <p:nvSpPr>
              <p:cNvPr id="451" name="Background"/>
              <p:cNvSpPr>
                <a:spLocks/>
              </p:cNvSpPr>
              <p:nvPr/>
            </p:nvSpPr>
            <p:spPr>
              <a:xfrm>
                <a:off x="4648811" y="3359439"/>
                <a:ext cx="713690" cy="756302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2" name="Content"/>
              <p:cNvSpPr>
                <a:spLocks/>
              </p:cNvSpPr>
              <p:nvPr/>
            </p:nvSpPr>
            <p:spPr>
              <a:xfrm>
                <a:off x="4648813" y="3359439"/>
                <a:ext cx="71369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My solution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Oracle solution</a:t>
                </a:r>
              </a:p>
            </p:txBody>
          </p:sp>
        </p:grpSp>
        <p:grpSp>
          <p:nvGrpSpPr>
            <p:cNvPr id="446" name="Group 445"/>
            <p:cNvGrpSpPr/>
            <p:nvPr>
              <p:custDataLst>
                <p:custData r:id="rId11"/>
              </p:custDataLst>
            </p:nvPr>
          </p:nvGrpSpPr>
          <p:grpSpPr>
            <a:xfrm>
              <a:off x="6053582" y="3047451"/>
              <a:ext cx="208251" cy="1533682"/>
              <a:chOff x="4436413" y="1543095"/>
              <a:chExt cx="208251" cy="3562274"/>
            </a:xfrm>
          </p:grpSpPr>
          <p:sp>
            <p:nvSpPr>
              <p:cNvPr id="447" name="ScrollBar"/>
              <p:cNvSpPr>
                <a:spLocks/>
              </p:cNvSpPr>
              <p:nvPr/>
            </p:nvSpPr>
            <p:spPr>
              <a:xfrm>
                <a:off x="4436413" y="1543095"/>
                <a:ext cx="208251" cy="356227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49" name="UpArrow"/>
              <p:cNvSpPr>
                <a:spLocks/>
              </p:cNvSpPr>
              <p:nvPr/>
            </p:nvSpPr>
            <p:spPr>
              <a:xfrm>
                <a:off x="4495504" y="1871975"/>
                <a:ext cx="90071" cy="57306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DownArrow"/>
              <p:cNvSpPr>
                <a:spLocks/>
              </p:cNvSpPr>
              <p:nvPr/>
            </p:nvSpPr>
            <p:spPr>
              <a:xfrm rot="10800000">
                <a:off x="4495504" y="4239793"/>
                <a:ext cx="90071" cy="57306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57" name="TextBox 456"/>
          <p:cNvSpPr txBox="1"/>
          <p:nvPr/>
        </p:nvSpPr>
        <p:spPr>
          <a:xfrm>
            <a:off x="1146111" y="10192692"/>
            <a:ext cx="6044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You can run your own tests here</a:t>
            </a:r>
          </a:p>
          <a:p>
            <a:r>
              <a:rPr lang="en-GB" sz="1600" dirty="0"/>
              <a:t>You can run your own test case against the oracle solution </a:t>
            </a:r>
            <a:r>
              <a:rPr lang="en-GB" sz="1600" u="sng" dirty="0">
                <a:solidFill>
                  <a:schemeClr val="accent1"/>
                </a:solidFill>
              </a:rPr>
              <a:t>(?)</a:t>
            </a:r>
            <a:r>
              <a:rPr lang="en-GB" sz="1600" dirty="0"/>
              <a:t> to see the expected output</a:t>
            </a:r>
          </a:p>
        </p:txBody>
      </p:sp>
      <p:sp>
        <p:nvSpPr>
          <p:cNvPr id="461" name="Content"/>
          <p:cNvSpPr txBox="1"/>
          <p:nvPr>
            <p:custDataLst>
              <p:custData r:id="rId7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1092940" y="9312275"/>
            <a:ext cx="143856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Upload a test case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2785601" y="9312275"/>
            <a:ext cx="183627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Upload a new solution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65388" y="12620073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The oracle solution against 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  <a:endParaRPr lang="en-GB" i="1" dirty="0"/>
          </a:p>
        </p:txBody>
      </p:sp>
      <p:sp>
        <p:nvSpPr>
          <p:cNvPr id="100" name="Content"/>
          <p:cNvSpPr/>
          <p:nvPr>
            <p:custDataLst>
              <p:custData r:id="rId10"/>
            </p:custDataLst>
          </p:nvPr>
        </p:nvSpPr>
        <p:spPr>
          <a:xfrm>
            <a:off x="5669650" y="9330800"/>
            <a:ext cx="3254601" cy="974754"/>
          </a:xfrm>
          <a:prstGeom prst="wedgeRoundRectCallout">
            <a:avLst>
              <a:gd name="adj1" fmla="val -36005"/>
              <a:gd name="adj2" fmla="val 6689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chemeClr val="tx1"/>
                </a:solidFill>
                <a:latin typeface="Segoe UI"/>
              </a:rPr>
              <a:t>This is a known correct solution that is hidden from you.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chemeClr val="tx1"/>
                </a:solidFill>
                <a:latin typeface="Segoe UI"/>
              </a:rPr>
              <a:t>You can run your test cases against it to see what output is expected, if you are unsure of what the coursework task is asking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630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13759543"/>
            <a:chOff x="0" y="0"/>
            <a:chExt cx="9144000" cy="137595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137595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1297184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Attached Files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923925" y="3121270"/>
            <a:ext cx="362847" cy="301386"/>
            <a:chOff x="6813137" y="3038779"/>
            <a:chExt cx="492302" cy="408910"/>
          </a:xfrm>
        </p:grpSpPr>
        <p:sp>
          <p:nvSpPr>
            <p:cNvPr id="259" name="Rectangle 258"/>
            <p:cNvSpPr/>
            <p:nvPr/>
          </p:nvSpPr>
          <p:spPr>
            <a:xfrm>
              <a:off x="6900690" y="3038779"/>
              <a:ext cx="335848" cy="35620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Isosceles Triangle 259"/>
            <p:cNvSpPr/>
            <p:nvPr/>
          </p:nvSpPr>
          <p:spPr>
            <a:xfrm rot="19739337">
              <a:off x="6974681" y="3059413"/>
              <a:ext cx="152400" cy="131379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813137" y="3155382"/>
              <a:ext cx="492302" cy="292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rgbClr val="FF0000"/>
                  </a:solidFill>
                </a:rPr>
                <a:t>pdf</a:t>
              </a:r>
              <a:endParaRPr lang="en-GB" sz="100" dirty="0">
                <a:solidFill>
                  <a:srgbClr val="FF0000"/>
                </a:solidFill>
              </a:endParaRPr>
            </a:p>
          </p:txBody>
        </p:sp>
        <p:sp>
          <p:nvSpPr>
            <p:cNvPr id="262" name="Isosceles Triangle 261"/>
            <p:cNvSpPr/>
            <p:nvPr/>
          </p:nvSpPr>
          <p:spPr>
            <a:xfrm rot="19739337">
              <a:off x="6950649" y="3092450"/>
              <a:ext cx="152400" cy="131379"/>
            </a:xfrm>
            <a:prstGeom prst="triangl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286772" y="3076948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rgbClr val="7030A0"/>
                </a:solidFill>
              </a:rPr>
              <a:t>cw1-descriptor.pdf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978958" y="3491044"/>
            <a:ext cx="266528" cy="287265"/>
            <a:chOff x="5365343" y="4221956"/>
            <a:chExt cx="348704" cy="375836"/>
          </a:xfrm>
        </p:grpSpPr>
        <p:sp>
          <p:nvSpPr>
            <p:cNvPr id="266" name="Rectangle 265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Rectangle 268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1286772" y="3424366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923925" y="3836681"/>
            <a:ext cx="362847" cy="301387"/>
            <a:chOff x="923925" y="3836681"/>
            <a:chExt cx="362847" cy="301387"/>
          </a:xfrm>
        </p:grpSpPr>
        <p:grpSp>
          <p:nvGrpSpPr>
            <p:cNvPr id="374" name="Group 373"/>
            <p:cNvGrpSpPr/>
            <p:nvPr/>
          </p:nvGrpSpPr>
          <p:grpSpPr>
            <a:xfrm>
              <a:off x="923925" y="3836681"/>
              <a:ext cx="362847" cy="301387"/>
              <a:chOff x="6813142" y="3038779"/>
              <a:chExt cx="492302" cy="408912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6900690" y="3038779"/>
                <a:ext cx="335848" cy="35620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6813142" y="3155384"/>
                <a:ext cx="492302" cy="29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solidFill>
                      <a:schemeClr val="accent2"/>
                    </a:solidFill>
                  </a:rPr>
                  <a:t>java</a:t>
                </a:r>
                <a:endParaRPr lang="en-GB" sz="1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79" name="Oval 378"/>
            <p:cNvSpPr/>
            <p:nvPr/>
          </p:nvSpPr>
          <p:spPr>
            <a:xfrm>
              <a:off x="1026073" y="3911381"/>
              <a:ext cx="168818" cy="752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065388" y="3864252"/>
              <a:ext cx="93662" cy="471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1283107" y="3771784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unit_test.java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19347" y="444102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Your Current Task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1049448" y="4779583"/>
            <a:ext cx="752267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☑ Write your solution</a:t>
            </a:r>
          </a:p>
          <a:p>
            <a:r>
              <a:rPr lang="en-GB" b="1" dirty="0"/>
              <a:t>☐ Test your Peers</a:t>
            </a:r>
          </a:p>
          <a:p>
            <a:r>
              <a:rPr lang="en-GB" dirty="0"/>
              <a:t>	</a:t>
            </a:r>
            <a:r>
              <a:rPr lang="en-GB" sz="1100" dirty="0">
                <a:solidFill>
                  <a:schemeClr val="accent1"/>
                </a:solidFill>
              </a:rPr>
              <a:t>^ </a:t>
            </a:r>
            <a:r>
              <a:rPr lang="en-GB" sz="1100" u="sng" dirty="0">
                <a:solidFill>
                  <a:schemeClr val="accent1"/>
                </a:solidFill>
              </a:rPr>
              <a:t>read more</a:t>
            </a:r>
            <a:endParaRPr lang="en-GB" u="sng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	</a:t>
            </a:r>
            <a:r>
              <a:rPr lang="en-GB" sz="1100" dirty="0"/>
              <a:t>You should now either use your own test cases, or write new ones to investigate the correctness of your peer’s solution</a:t>
            </a:r>
          </a:p>
          <a:p>
            <a:r>
              <a:rPr lang="en-GB" sz="1100" dirty="0"/>
              <a:t>	You should run these test cases</a:t>
            </a:r>
          </a:p>
          <a:p>
            <a:r>
              <a:rPr lang="en-GB" sz="1100" dirty="0"/>
              <a:t>	You should give feedback on the results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610529" y="6338625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My Submissions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1040630" y="6677178"/>
            <a:ext cx="322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Solution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^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</a:p>
        </p:txBody>
      </p:sp>
      <p:grpSp>
        <p:nvGrpSpPr>
          <p:cNvPr id="387" name="Group 386"/>
          <p:cNvGrpSpPr/>
          <p:nvPr/>
        </p:nvGrpSpPr>
        <p:grpSpPr>
          <a:xfrm>
            <a:off x="1742640" y="7201865"/>
            <a:ext cx="266528" cy="287265"/>
            <a:chOff x="5365343" y="4221956"/>
            <a:chExt cx="348704" cy="375836"/>
          </a:xfrm>
        </p:grpSpPr>
        <p:sp>
          <p:nvSpPr>
            <p:cNvPr id="388" name="Rectangle 387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1" name="Rectangle 390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2050454" y="713518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393" name="Group 392"/>
          <p:cNvGrpSpPr/>
          <p:nvPr/>
        </p:nvGrpSpPr>
        <p:grpSpPr>
          <a:xfrm>
            <a:off x="1742640" y="7554095"/>
            <a:ext cx="266528" cy="287265"/>
            <a:chOff x="5365343" y="4221956"/>
            <a:chExt cx="348704" cy="375836"/>
          </a:xfrm>
        </p:grpSpPr>
        <p:sp>
          <p:nvSpPr>
            <p:cNvPr id="394" name="Rectangle 393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8" name="TextBox 397"/>
          <p:cNvSpPr txBox="1"/>
          <p:nvPr/>
        </p:nvSpPr>
        <p:spPr>
          <a:xfrm>
            <a:off x="2050454" y="748741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plugin.py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1023358" y="7958986"/>
            <a:ext cx="487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1</a:t>
            </a:r>
            <a:r>
              <a:rPr lang="en-GB" sz="1400" baseline="30000" dirty="0"/>
              <a:t>st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0" name="TextBox 399"/>
          <p:cNvSpPr txBox="1"/>
          <p:nvPr/>
        </p:nvSpPr>
        <p:spPr>
          <a:xfrm>
            <a:off x="1017255" y="8616656"/>
            <a:ext cx="528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My 2</a:t>
            </a:r>
            <a:r>
              <a:rPr lang="en-GB" sz="1400" baseline="30000" dirty="0"/>
              <a:t>nd</a:t>
            </a:r>
            <a:r>
              <a:rPr lang="en-GB" sz="1400" dirty="0"/>
              <a:t> Test Case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	</a:t>
            </a:r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/>
              <a:t>]</a:t>
            </a:r>
            <a:endParaRPr lang="en-GB" sz="1400" u="sng" dirty="0"/>
          </a:p>
        </p:txBody>
      </p:sp>
      <p:sp>
        <p:nvSpPr>
          <p:cNvPr id="401" name="TextBox 400"/>
          <p:cNvSpPr txBox="1"/>
          <p:nvPr/>
        </p:nvSpPr>
        <p:spPr>
          <a:xfrm>
            <a:off x="610529" y="9705639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Peer Testing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1065388" y="10966728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</a:t>
            </a:r>
            <a:endParaRPr lang="en-GB" dirty="0"/>
          </a:p>
        </p:txBody>
      </p:sp>
      <p:grpSp>
        <p:nvGrpSpPr>
          <p:cNvPr id="403" name="DropdownBox"/>
          <p:cNvGrpSpPr/>
          <p:nvPr>
            <p:custDataLst>
              <p:custData r:id="rId3"/>
            </p:custDataLst>
          </p:nvPr>
        </p:nvGrpSpPr>
        <p:grpSpPr>
          <a:xfrm>
            <a:off x="1556616" y="11004154"/>
            <a:ext cx="1097652" cy="228600"/>
            <a:chOff x="4016824" y="3329200"/>
            <a:chExt cx="1097652" cy="228600"/>
          </a:xfrm>
        </p:grpSpPr>
        <p:sp>
          <p:nvSpPr>
            <p:cNvPr id="40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solution</a:t>
              </a:r>
            </a:p>
          </p:txBody>
        </p:sp>
        <p:sp>
          <p:nvSpPr>
            <p:cNvPr id="40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6" name="TextBox 405"/>
          <p:cNvSpPr txBox="1"/>
          <p:nvPr/>
        </p:nvSpPr>
        <p:spPr>
          <a:xfrm>
            <a:off x="2733854" y="10966728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against</a:t>
            </a:r>
            <a:endParaRPr lang="en-GB" dirty="0"/>
          </a:p>
        </p:txBody>
      </p:sp>
      <p:grpSp>
        <p:nvGrpSpPr>
          <p:cNvPr id="441" name="DropdownBox"/>
          <p:cNvGrpSpPr/>
          <p:nvPr>
            <p:custDataLst>
              <p:custData r:id="rId4"/>
            </p:custDataLst>
          </p:nvPr>
        </p:nvGrpSpPr>
        <p:grpSpPr>
          <a:xfrm>
            <a:off x="3478329" y="11004154"/>
            <a:ext cx="1588971" cy="228600"/>
            <a:chOff x="4016824" y="3329200"/>
            <a:chExt cx="1097652" cy="228600"/>
          </a:xfrm>
        </p:grpSpPr>
        <p:sp>
          <p:nvSpPr>
            <p:cNvPr id="44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 1</a:t>
              </a:r>
              <a:r>
                <a:rPr lang="en-US" sz="1200" baseline="30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test case</a:t>
              </a:r>
            </a:p>
          </p:txBody>
        </p:sp>
        <p:sp>
          <p:nvSpPr>
            <p:cNvPr id="443" name="DownArrow"/>
            <p:cNvSpPr>
              <a:spLocks noChangeAspect="1"/>
            </p:cNvSpPr>
            <p:nvPr/>
          </p:nvSpPr>
          <p:spPr>
            <a:xfrm rot="10800000">
              <a:off x="5029670" y="3430199"/>
              <a:ext cx="5616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53" name="Content"/>
          <p:cNvSpPr/>
          <p:nvPr>
            <p:custDataLst>
              <p:custData r:id="rId5"/>
            </p:custDataLst>
          </p:nvPr>
        </p:nvSpPr>
        <p:spPr>
          <a:xfrm>
            <a:off x="5368079" y="1102697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Run test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1065388" y="11778517"/>
            <a:ext cx="212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View results for running…</a:t>
            </a:r>
            <a:endParaRPr lang="en-GB" i="1" dirty="0"/>
          </a:p>
        </p:txBody>
      </p:sp>
      <p:grpSp>
        <p:nvGrpSpPr>
          <p:cNvPr id="444" name="List"/>
          <p:cNvGrpSpPr/>
          <p:nvPr>
            <p:custDataLst>
              <p:custData r:id="rId6"/>
            </p:custDataLst>
          </p:nvPr>
        </p:nvGrpSpPr>
        <p:grpSpPr>
          <a:xfrm>
            <a:off x="3486358" y="11242516"/>
            <a:ext cx="1580942" cy="903557"/>
            <a:chOff x="4610399" y="3047458"/>
            <a:chExt cx="1651423" cy="1533685"/>
          </a:xfrm>
        </p:grpSpPr>
        <p:grpSp>
          <p:nvGrpSpPr>
            <p:cNvPr id="445" name="Group 444"/>
            <p:cNvGrpSpPr/>
            <p:nvPr/>
          </p:nvGrpSpPr>
          <p:grpSpPr>
            <a:xfrm>
              <a:off x="4610399" y="3047458"/>
              <a:ext cx="1651423" cy="1533684"/>
              <a:chOff x="4648811" y="3359442"/>
              <a:chExt cx="713684" cy="756303"/>
            </a:xfrm>
          </p:grpSpPr>
          <p:sp>
            <p:nvSpPr>
              <p:cNvPr id="451" name="Background"/>
              <p:cNvSpPr>
                <a:spLocks/>
              </p:cNvSpPr>
              <p:nvPr/>
            </p:nvSpPr>
            <p:spPr>
              <a:xfrm>
                <a:off x="4648811" y="3359442"/>
                <a:ext cx="713683" cy="756303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2" name="Content"/>
              <p:cNvSpPr>
                <a:spLocks/>
              </p:cNvSpPr>
              <p:nvPr/>
            </p:nvSpPr>
            <p:spPr>
              <a:xfrm>
                <a:off x="4648812" y="3359442"/>
                <a:ext cx="713683" cy="7239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My 1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My 2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nd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Signature Test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Peer 1’s 1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Peer 2’s 1</a:t>
                </a:r>
                <a:r>
                  <a:rPr lang="en-US" sz="1100" baseline="300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test case</a:t>
                </a:r>
              </a:p>
            </p:txBody>
          </p:sp>
        </p:grpSp>
        <p:grpSp>
          <p:nvGrpSpPr>
            <p:cNvPr id="446" name="Group 445"/>
            <p:cNvGrpSpPr/>
            <p:nvPr>
              <p:custDataLst>
                <p:custData r:id="rId9"/>
              </p:custDataLst>
            </p:nvPr>
          </p:nvGrpSpPr>
          <p:grpSpPr>
            <a:xfrm>
              <a:off x="6107232" y="3047458"/>
              <a:ext cx="154590" cy="1533685"/>
              <a:chOff x="4490063" y="1543110"/>
              <a:chExt cx="154590" cy="3562279"/>
            </a:xfrm>
          </p:grpSpPr>
          <p:sp>
            <p:nvSpPr>
              <p:cNvPr id="447" name="ScrollBar"/>
              <p:cNvSpPr>
                <a:spLocks/>
              </p:cNvSpPr>
              <p:nvPr/>
            </p:nvSpPr>
            <p:spPr>
              <a:xfrm>
                <a:off x="4490063" y="1543110"/>
                <a:ext cx="154590" cy="3562279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48" name="Slider"/>
              <p:cNvSpPr>
                <a:spLocks/>
              </p:cNvSpPr>
              <p:nvPr/>
            </p:nvSpPr>
            <p:spPr>
              <a:xfrm>
                <a:off x="4490063" y="2721833"/>
                <a:ext cx="154590" cy="136633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UpArrow"/>
              <p:cNvSpPr>
                <a:spLocks/>
              </p:cNvSpPr>
              <p:nvPr/>
            </p:nvSpPr>
            <p:spPr>
              <a:xfrm>
                <a:off x="4533927" y="1687934"/>
                <a:ext cx="66862" cy="2523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DownArrow"/>
              <p:cNvSpPr>
                <a:spLocks/>
              </p:cNvSpPr>
              <p:nvPr/>
            </p:nvSpPr>
            <p:spPr>
              <a:xfrm rot="10800000">
                <a:off x="4533927" y="4724228"/>
                <a:ext cx="66862" cy="2523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56" name="TextBox 455"/>
          <p:cNvSpPr txBox="1"/>
          <p:nvPr/>
        </p:nvSpPr>
        <p:spPr>
          <a:xfrm>
            <a:off x="1065388" y="12282752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Peer 1’s solution against My 2</a:t>
            </a:r>
            <a:r>
              <a:rPr lang="en-GB" sz="1400" baseline="30000" dirty="0"/>
              <a:t>nd</a:t>
            </a:r>
            <a:r>
              <a:rPr lang="en-GB" sz="1400" dirty="0"/>
              <a:t> test case </a:t>
            </a:r>
            <a:r>
              <a:rPr lang="en-GB" sz="1400" i="1" dirty="0"/>
              <a:t>(awaiting your feedback)</a:t>
            </a:r>
            <a:endParaRPr lang="en-GB" i="1" dirty="0"/>
          </a:p>
        </p:txBody>
      </p:sp>
      <p:sp>
        <p:nvSpPr>
          <p:cNvPr id="457" name="TextBox 456"/>
          <p:cNvSpPr txBox="1"/>
          <p:nvPr/>
        </p:nvSpPr>
        <p:spPr>
          <a:xfrm>
            <a:off x="1146111" y="10192692"/>
            <a:ext cx="544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well as you, there are 2 peers in your testing group</a:t>
            </a:r>
          </a:p>
        </p:txBody>
      </p:sp>
      <p:sp>
        <p:nvSpPr>
          <p:cNvPr id="459" name="TextBox 458"/>
          <p:cNvSpPr txBox="1"/>
          <p:nvPr/>
        </p:nvSpPr>
        <p:spPr>
          <a:xfrm>
            <a:off x="1065388" y="12590283"/>
            <a:ext cx="56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Peer 2’s solution against My 2</a:t>
            </a:r>
            <a:r>
              <a:rPr lang="en-GB" sz="1400" baseline="30000" dirty="0"/>
              <a:t>nd</a:t>
            </a:r>
            <a:r>
              <a:rPr lang="en-GB" sz="1400" dirty="0"/>
              <a:t> test case</a:t>
            </a:r>
            <a:endParaRPr lang="en-GB" i="1" dirty="0"/>
          </a:p>
        </p:txBody>
      </p:sp>
      <p:sp>
        <p:nvSpPr>
          <p:cNvPr id="460" name="TextBox 459"/>
          <p:cNvSpPr txBox="1"/>
          <p:nvPr/>
        </p:nvSpPr>
        <p:spPr>
          <a:xfrm>
            <a:off x="1065387" y="12898014"/>
            <a:ext cx="586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</a:t>
            </a:r>
            <a:r>
              <a:rPr lang="en-GB" sz="1400" u="sng" dirty="0">
                <a:solidFill>
                  <a:schemeClr val="accent1"/>
                </a:solidFill>
              </a:rPr>
              <a:t>view</a:t>
            </a:r>
            <a:r>
              <a:rPr lang="en-GB" sz="1400" dirty="0"/>
              <a:t>] My Solution against Peer 1’s 1</a:t>
            </a:r>
            <a:r>
              <a:rPr lang="en-GB" sz="1400" baseline="30000" dirty="0"/>
              <a:t>st</a:t>
            </a:r>
            <a:r>
              <a:rPr lang="en-GB" sz="1400" dirty="0"/>
              <a:t> test case </a:t>
            </a:r>
            <a:r>
              <a:rPr lang="en-GB" sz="1400" i="1" dirty="0"/>
              <a:t>(feedback available for you!)</a:t>
            </a:r>
            <a:endParaRPr lang="en-GB" i="1" dirty="0"/>
          </a:p>
        </p:txBody>
      </p:sp>
      <p:sp>
        <p:nvSpPr>
          <p:cNvPr id="461" name="Content"/>
          <p:cNvSpPr txBox="1"/>
          <p:nvPr>
            <p:custDataLst>
              <p:custData r:id="rId7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462" name="Content"/>
          <p:cNvSpPr/>
          <p:nvPr>
            <p:custDataLst>
              <p:custData r:id="rId8"/>
            </p:custDataLst>
          </p:nvPr>
        </p:nvSpPr>
        <p:spPr>
          <a:xfrm>
            <a:off x="1092940" y="9312275"/>
            <a:ext cx="143856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Upload a test case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Upload a new solution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19347" y="3735074"/>
            <a:ext cx="682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You should select the files you want to include in your solution</a:t>
            </a:r>
          </a:p>
          <a:p>
            <a:r>
              <a:rPr lang="en-GB" sz="1600" dirty="0"/>
              <a:t>To select multiple files, press &amp; hold Ctrl and click the files you want to upload</a:t>
            </a:r>
          </a:p>
          <a:p>
            <a:r>
              <a:rPr lang="en-GB" sz="1600" dirty="0"/>
              <a:t>If you have already uploaded a submission, this new upload will replace it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86263" y="3138448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 file(s) selected</a:t>
            </a:r>
          </a:p>
        </p:txBody>
      </p:sp>
      <p:sp>
        <p:nvSpPr>
          <p:cNvPr id="159" name="Content"/>
          <p:cNvSpPr/>
          <p:nvPr>
            <p:custDataLst>
              <p:custData r:id="rId4"/>
            </p:custDataLst>
          </p:nvPr>
        </p:nvSpPr>
        <p:spPr>
          <a:xfrm>
            <a:off x="2772516" y="32115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Browse files…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0" name="Content"/>
          <p:cNvSpPr/>
          <p:nvPr>
            <p:custDataLst>
              <p:custData r:id="rId5"/>
            </p:custDataLst>
          </p:nvPr>
        </p:nvSpPr>
        <p:spPr>
          <a:xfrm>
            <a:off x="735753" y="4723609"/>
            <a:ext cx="2298391" cy="3792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Solution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19347" y="5674736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Upload a new test case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19347" y="6671416"/>
            <a:ext cx="682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You should select the files you want to include in your test case</a:t>
            </a:r>
          </a:p>
          <a:p>
            <a:r>
              <a:rPr lang="en-GB" sz="1600" dirty="0"/>
              <a:t>To select multiple files, press &amp; hold Ctrl and click the files you want to upload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86263" y="6074790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 file(s) selected</a:t>
            </a:r>
          </a:p>
        </p:txBody>
      </p:sp>
      <p:sp>
        <p:nvSpPr>
          <p:cNvPr id="164" name="Content"/>
          <p:cNvSpPr/>
          <p:nvPr>
            <p:custDataLst>
              <p:custData r:id="rId6"/>
            </p:custDataLst>
          </p:nvPr>
        </p:nvSpPr>
        <p:spPr>
          <a:xfrm>
            <a:off x="2772516" y="614785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Browse files…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5" name="Content"/>
          <p:cNvSpPr/>
          <p:nvPr>
            <p:custDataLst>
              <p:custData r:id="rId7"/>
            </p:custDataLst>
          </p:nvPr>
        </p:nvSpPr>
        <p:spPr>
          <a:xfrm>
            <a:off x="735753" y="7405270"/>
            <a:ext cx="2298391" cy="3792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Test Case</a:t>
            </a:r>
          </a:p>
        </p:txBody>
      </p:sp>
      <p:grpSp>
        <p:nvGrpSpPr>
          <p:cNvPr id="44" name="StickyNote"/>
          <p:cNvGrpSpPr/>
          <p:nvPr>
            <p:custDataLst>
              <p:custData r:id="rId8"/>
            </p:custDataLst>
          </p:nvPr>
        </p:nvGrpSpPr>
        <p:grpSpPr>
          <a:xfrm>
            <a:off x="7352151" y="4919583"/>
            <a:ext cx="1371600" cy="1485673"/>
            <a:chOff x="3886200" y="2629127"/>
            <a:chExt cx="1371600" cy="1485673"/>
          </a:xfrm>
        </p:grpSpPr>
        <p:sp>
          <p:nvSpPr>
            <p:cNvPr id="4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Ideally there is only one such link on the page, which is determined by the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url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2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	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19347" y="2738394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Test Results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grpSp>
        <p:nvGrpSpPr>
          <p:cNvPr id="44" name="TabGroupVertical"/>
          <p:cNvGrpSpPr/>
          <p:nvPr>
            <p:custDataLst>
              <p:custData r:id="rId4"/>
            </p:custDataLst>
          </p:nvPr>
        </p:nvGrpSpPr>
        <p:grpSpPr>
          <a:xfrm>
            <a:off x="453666" y="3076948"/>
            <a:ext cx="8270085" cy="4644652"/>
            <a:chOff x="3101338" y="2723643"/>
            <a:chExt cx="3489962" cy="2054097"/>
          </a:xfrm>
        </p:grpSpPr>
        <p:sp>
          <p:nvSpPr>
            <p:cNvPr id="45" name="Container"/>
            <p:cNvSpPr>
              <a:spLocks/>
            </p:cNvSpPr>
            <p:nvPr/>
          </p:nvSpPr>
          <p:spPr>
            <a:xfrm>
              <a:off x="3607817" y="2723643"/>
              <a:ext cx="2983483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Tab2"/>
            <p:cNvSpPr txBox="1">
              <a:spLocks/>
            </p:cNvSpPr>
            <p:nvPr/>
          </p:nvSpPr>
          <p:spPr>
            <a:xfrm>
              <a:off x="3117790" y="2831944"/>
              <a:ext cx="490027" cy="9492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MS – plugin.py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1338" y="2742977"/>
              <a:ext cx="506475" cy="94920"/>
              <a:chOff x="3317876" y="2782670"/>
              <a:chExt cx="366579" cy="94920"/>
            </a:xfrm>
          </p:grpSpPr>
          <p:sp>
            <p:nvSpPr>
              <p:cNvPr id="50" name="TabLine"/>
              <p:cNvSpPr txBox="1">
                <a:spLocks/>
              </p:cNvSpPr>
              <p:nvPr/>
            </p:nvSpPr>
            <p:spPr>
              <a:xfrm>
                <a:off x="3317876" y="2782670"/>
                <a:ext cx="366579" cy="9492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MS – module.py</a:t>
                </a:r>
              </a:p>
            </p:txBody>
          </p:sp>
          <p:sp>
            <p:nvSpPr>
              <p:cNvPr id="51" name="ActiveTab"/>
              <p:cNvSpPr>
                <a:spLocks/>
              </p:cNvSpPr>
              <p:nvPr/>
            </p:nvSpPr>
            <p:spPr>
              <a:xfrm>
                <a:off x="3557319" y="2782670"/>
                <a:ext cx="0" cy="8896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8" name="Tab3"/>
            <p:cNvSpPr txBox="1">
              <a:spLocks/>
            </p:cNvSpPr>
            <p:nvPr/>
          </p:nvSpPr>
          <p:spPr>
            <a:xfrm>
              <a:off x="3117790" y="2920910"/>
              <a:ext cx="490027" cy="11425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P1T – test.py </a:t>
              </a:r>
            </a:p>
          </p:txBody>
        </p:sp>
        <p:sp>
          <p:nvSpPr>
            <p:cNvPr id="49" name="Tab4"/>
            <p:cNvSpPr txBox="1">
              <a:spLocks/>
            </p:cNvSpPr>
            <p:nvPr/>
          </p:nvSpPr>
          <p:spPr>
            <a:xfrm>
              <a:off x="3117790" y="3009877"/>
              <a:ext cx="490027" cy="11425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results.txt</a:t>
              </a:r>
            </a:p>
          </p:txBody>
        </p:sp>
      </p:grpSp>
      <p:sp>
        <p:nvSpPr>
          <p:cNvPr id="52" name="Content"/>
          <p:cNvSpPr/>
          <p:nvPr>
            <p:custDataLst>
              <p:custData r:id="rId5"/>
            </p:custDataLst>
          </p:nvPr>
        </p:nvSpPr>
        <p:spPr>
          <a:xfrm>
            <a:off x="347397" y="7936229"/>
            <a:ext cx="8376353" cy="9755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Peer #1 – The first method looks like it will fail because of reason A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Peer #2 - I concur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Myself – Yeah, that’s a thing that happens</a:t>
            </a:r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2162629" y="9126399"/>
            <a:ext cx="4703759" cy="276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Leave additional comment…</a:t>
            </a:r>
          </a:p>
        </p:txBody>
      </p:sp>
      <p:sp>
        <p:nvSpPr>
          <p:cNvPr id="54" name="Content"/>
          <p:cNvSpPr/>
          <p:nvPr>
            <p:custDataLst>
              <p:custData r:id="rId7"/>
            </p:custDataLst>
          </p:nvPr>
        </p:nvSpPr>
        <p:spPr>
          <a:xfrm>
            <a:off x="7066704" y="91598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Comment</a:t>
            </a:r>
          </a:p>
        </p:txBody>
      </p:sp>
      <p:pic>
        <p:nvPicPr>
          <p:cNvPr id="58" name="Picture 57"/>
          <p:cNvPicPr/>
          <p:nvPr>
            <p:custDataLst>
              <p:custData r:id="rId8"/>
            </p:custDataLst>
          </p:nvPr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439" b="99281" l="2857" r="97143">
                        <a14:foregroundMark x1="37143" y1="11511" x2="37143" y2="11511"/>
                        <a14:foregroundMark x1="77857" y1="19424" x2="77857" y2="19424"/>
                        <a14:foregroundMark x1="88571" y1="52518" x2="88571" y2="52518"/>
                        <a14:foregroundMark x1="32857" y1="82734" x2="32857" y2="82734"/>
                        <a14:foregroundMark x1="16429" y1="30935" x2="16429" y2="30935"/>
                        <a14:foregroundMark x1="58571" y1="12230" x2="58571" y2="1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96" y="4688882"/>
            <a:ext cx="666750" cy="66167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TextBox 1"/>
          <p:cNvSpPr txBox="1"/>
          <p:nvPr/>
        </p:nvSpPr>
        <p:spPr>
          <a:xfrm>
            <a:off x="4257444" y="5334782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Loading File…</a:t>
            </a:r>
          </a:p>
        </p:txBody>
      </p:sp>
      <p:grpSp>
        <p:nvGrpSpPr>
          <p:cNvPr id="55" name="StickyNote"/>
          <p:cNvGrpSpPr/>
          <p:nvPr>
            <p:custDataLst>
              <p:custData r:id="rId9"/>
            </p:custDataLst>
          </p:nvPr>
        </p:nvGrpSpPr>
        <p:grpSpPr>
          <a:xfrm>
            <a:off x="5299075" y="7943963"/>
            <a:ext cx="1371600" cy="1485673"/>
            <a:chOff x="3886200" y="2629127"/>
            <a:chExt cx="1371600" cy="1485673"/>
          </a:xfrm>
        </p:grpSpPr>
        <p:sp>
          <p:nvSpPr>
            <p:cNvPr id="5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Ideally, this feedback section could have whatever plugged in.</a:t>
              </a:r>
            </a:p>
          </p:txBody>
        </p:sp>
        <p:sp>
          <p:nvSpPr>
            <p:cNvPr id="5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8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 [Teacher]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076547" y="3221322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Coursework Name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55" name="Content"/>
          <p:cNvSpPr/>
          <p:nvPr>
            <p:custDataLst>
              <p:custData r:id="rId4"/>
            </p:custDataLst>
          </p:nvPr>
        </p:nvSpPr>
        <p:spPr>
          <a:xfrm>
            <a:off x="1164419" y="3632344"/>
            <a:ext cx="374337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Coursework Example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547" y="4086401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Coursework State</a:t>
            </a:r>
          </a:p>
        </p:txBody>
      </p:sp>
      <p:grpSp>
        <p:nvGrpSpPr>
          <p:cNvPr id="59" name="DropdownBox"/>
          <p:cNvGrpSpPr/>
          <p:nvPr>
            <p:custDataLst>
              <p:custData r:id="rId5"/>
            </p:custDataLst>
          </p:nvPr>
        </p:nvGrpSpPr>
        <p:grpSpPr>
          <a:xfrm>
            <a:off x="1164419" y="4536112"/>
            <a:ext cx="3166512" cy="228600"/>
            <a:chOff x="4016824" y="3329200"/>
            <a:chExt cx="1097652" cy="228600"/>
          </a:xfrm>
        </p:grpSpPr>
        <p:sp>
          <p:nvSpPr>
            <p:cNvPr id="6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Invisible to Students</a:t>
              </a: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71920" y="3430199"/>
              <a:ext cx="28185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List"/>
          <p:cNvGrpSpPr/>
          <p:nvPr>
            <p:custDataLst>
              <p:custData r:id="rId6"/>
            </p:custDataLst>
          </p:nvPr>
        </p:nvGrpSpPr>
        <p:grpSpPr>
          <a:xfrm>
            <a:off x="1164419" y="4764712"/>
            <a:ext cx="3166514" cy="739103"/>
            <a:chOff x="4610405" y="3047458"/>
            <a:chExt cx="1651416" cy="1533690"/>
          </a:xfrm>
        </p:grpSpPr>
        <p:grpSp>
          <p:nvGrpSpPr>
            <p:cNvPr id="63" name="Group 6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9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Invisible to Students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Accepting Solutions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Peer-Testing &amp; Feedback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Closed for Submissions</a:t>
                </a:r>
              </a:p>
            </p:txBody>
          </p:sp>
        </p:grpSp>
        <p:grpSp>
          <p:nvGrpSpPr>
            <p:cNvPr id="64" name="Group 63"/>
            <p:cNvGrpSpPr/>
            <p:nvPr>
              <p:custDataLst>
                <p:custData r:id="rId8"/>
              </p:custDataLst>
            </p:nvPr>
          </p:nvGrpSpPr>
          <p:grpSpPr>
            <a:xfrm>
              <a:off x="6184639" y="3047458"/>
              <a:ext cx="77182" cy="1533686"/>
              <a:chOff x="4567470" y="1543110"/>
              <a:chExt cx="77182" cy="3562282"/>
            </a:xfrm>
          </p:grpSpPr>
          <p:sp>
            <p:nvSpPr>
              <p:cNvPr id="65" name="ScrollBar"/>
              <p:cNvSpPr>
                <a:spLocks/>
              </p:cNvSpPr>
              <p:nvPr/>
            </p:nvSpPr>
            <p:spPr>
              <a:xfrm>
                <a:off x="4567470" y="1543110"/>
                <a:ext cx="77182" cy="356228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66" name="Slider"/>
              <p:cNvSpPr>
                <a:spLocks/>
              </p:cNvSpPr>
              <p:nvPr/>
            </p:nvSpPr>
            <p:spPr>
              <a:xfrm>
                <a:off x="4567470" y="2984109"/>
                <a:ext cx="77181" cy="167035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UpArrow"/>
              <p:cNvSpPr>
                <a:spLocks/>
              </p:cNvSpPr>
              <p:nvPr/>
            </p:nvSpPr>
            <p:spPr>
              <a:xfrm>
                <a:off x="4589369" y="1720159"/>
                <a:ext cx="33382" cy="30850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DownArrow"/>
              <p:cNvSpPr>
                <a:spLocks/>
              </p:cNvSpPr>
              <p:nvPr/>
            </p:nvSpPr>
            <p:spPr>
              <a:xfrm rot="10800000">
                <a:off x="4589369" y="4639419"/>
                <a:ext cx="33382" cy="30850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Content"/>
          <p:cNvSpPr/>
          <p:nvPr>
            <p:custDataLst>
              <p:custData r:id="rId7"/>
            </p:custDataLst>
          </p:nvPr>
        </p:nvSpPr>
        <p:spPr>
          <a:xfrm>
            <a:off x="747920" y="57324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 Details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7920" y="2853421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Coursework Details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7920" y="6172912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Attached Files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40629" y="6677178"/>
            <a:ext cx="38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Oracle Solution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^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>
                <a:solidFill>
                  <a:schemeClr val="accent1"/>
                </a:solidFill>
              </a:rPr>
              <a:t>] [</a:t>
            </a:r>
            <a:r>
              <a:rPr lang="en-GB" sz="1400" u="sng" dirty="0">
                <a:solidFill>
                  <a:schemeClr val="accent1"/>
                </a:solidFill>
              </a:rPr>
              <a:t>Re-Upload</a:t>
            </a:r>
            <a:r>
              <a:rPr lang="en-GB" sz="1400" dirty="0">
                <a:solidFill>
                  <a:schemeClr val="accent1"/>
                </a:solidFill>
              </a:rPr>
              <a:t>]</a:t>
            </a:r>
            <a:endParaRPr lang="en-GB" sz="1400" u="sng" dirty="0">
              <a:solidFill>
                <a:schemeClr val="accent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742640" y="7201865"/>
            <a:ext cx="266528" cy="287265"/>
            <a:chOff x="5365343" y="4221956"/>
            <a:chExt cx="348704" cy="375836"/>
          </a:xfrm>
        </p:grpSpPr>
        <p:sp>
          <p:nvSpPr>
            <p:cNvPr id="77" name="Rectangle 76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050454" y="713518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module.py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742640" y="7554095"/>
            <a:ext cx="266528" cy="287265"/>
            <a:chOff x="5365343" y="4221956"/>
            <a:chExt cx="348704" cy="375836"/>
          </a:xfrm>
        </p:grpSpPr>
        <p:sp>
          <p:nvSpPr>
            <p:cNvPr id="83" name="Rectangle 82"/>
            <p:cNvSpPr/>
            <p:nvPr/>
          </p:nvSpPr>
          <p:spPr>
            <a:xfrm>
              <a:off x="5381625" y="4221956"/>
              <a:ext cx="326231" cy="3262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5343" y="4356189"/>
              <a:ext cx="348704" cy="24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 err="1">
                  <a:solidFill>
                    <a:schemeClr val="accent1"/>
                  </a:solidFill>
                </a:rPr>
                <a:t>py</a:t>
              </a:r>
              <a:endParaRPr lang="en-GB" sz="1100" dirty="0">
                <a:solidFill>
                  <a:schemeClr val="accent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8913776">
              <a:off x="5454481" y="4303451"/>
              <a:ext cx="132636" cy="45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 rot="18913776">
              <a:off x="5492583" y="4319874"/>
              <a:ext cx="132636" cy="458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050454" y="7487417"/>
            <a:ext cx="2647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accent1"/>
                </a:solidFill>
              </a:rPr>
              <a:t>plugin.py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6790" y="7969107"/>
            <a:ext cx="38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Signature Test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>
                <a:solidFill>
                  <a:schemeClr val="accent1"/>
                </a:solidFill>
              </a:rPr>
              <a:t>] [</a:t>
            </a:r>
            <a:r>
              <a:rPr lang="en-GB" sz="1400" u="sng" dirty="0">
                <a:solidFill>
                  <a:schemeClr val="accent1"/>
                </a:solidFill>
              </a:rPr>
              <a:t>Re-Upload</a:t>
            </a:r>
            <a:r>
              <a:rPr lang="en-GB" sz="1400" dirty="0">
                <a:solidFill>
                  <a:schemeClr val="accent1"/>
                </a:solidFill>
              </a:rPr>
              <a:t>]</a:t>
            </a:r>
            <a:endParaRPr lang="en-GB" sz="1400" u="sng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6790" y="8616477"/>
            <a:ext cx="38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Descriptor Files</a:t>
            </a:r>
          </a:p>
          <a:p>
            <a:r>
              <a:rPr lang="en-GB" sz="1400" dirty="0"/>
              <a:t>	</a:t>
            </a:r>
            <a:r>
              <a:rPr lang="en-GB" sz="1400" dirty="0">
                <a:solidFill>
                  <a:schemeClr val="accent1"/>
                </a:solidFill>
              </a:rPr>
              <a:t>v </a:t>
            </a:r>
            <a:r>
              <a:rPr lang="en-GB" sz="1400" u="sng" dirty="0">
                <a:solidFill>
                  <a:schemeClr val="accent1"/>
                </a:solidFill>
              </a:rPr>
              <a:t>view files</a:t>
            </a:r>
            <a:r>
              <a:rPr lang="en-GB" sz="1400" dirty="0">
                <a:solidFill>
                  <a:schemeClr val="accent1"/>
                </a:solidFill>
              </a:rPr>
              <a:t>		[</a:t>
            </a:r>
            <a:r>
              <a:rPr lang="en-GB" sz="1400" u="sng" dirty="0">
                <a:solidFill>
                  <a:schemeClr val="accent1"/>
                </a:solidFill>
              </a:rPr>
              <a:t>Delete</a:t>
            </a:r>
            <a:r>
              <a:rPr lang="en-GB" sz="1400" dirty="0">
                <a:solidFill>
                  <a:schemeClr val="accent1"/>
                </a:solidFill>
              </a:rPr>
              <a:t>] [</a:t>
            </a:r>
            <a:r>
              <a:rPr lang="en-GB" sz="1400" u="sng" dirty="0">
                <a:solidFill>
                  <a:schemeClr val="accent1"/>
                </a:solidFill>
              </a:rPr>
              <a:t>Re-Upload</a:t>
            </a:r>
            <a:r>
              <a:rPr lang="en-GB" sz="1400" dirty="0">
                <a:solidFill>
                  <a:schemeClr val="accent1"/>
                </a:solidFill>
              </a:rPr>
              <a:t>]</a:t>
            </a:r>
            <a:endParaRPr lang="en-GB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9797143"/>
            <a:chOff x="0" y="0"/>
            <a:chExt cx="9144000" cy="9797143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9797143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898135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 [Teacher]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7920" y="2853421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Uploaded Files</a:t>
            </a:r>
          </a:p>
        </p:txBody>
      </p:sp>
      <p:graphicFrame>
        <p:nvGraphicFramePr>
          <p:cNvPr id="73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854452916"/>
              </p:ext>
            </p:extLst>
          </p:nvPr>
        </p:nvGraphicFramePr>
        <p:xfrm>
          <a:off x="846427" y="3265430"/>
          <a:ext cx="566637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672767911"/>
                    </a:ext>
                  </a:extLst>
                </a:gridCol>
                <a:gridCol w="1165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667">
                  <a:extLst>
                    <a:ext uri="{9D8B030D-6E8A-4147-A177-3AD203B41FA5}">
                      <a16:colId xmlns:a16="http://schemas.microsoft.com/office/drawing/2014/main" val="1280542330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Files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View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Cw1.pdf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Template.py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0002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Descriptor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US" sz="1100" strike="sng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Cw1.pdf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US" sz="1100" u="sng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html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]</a:t>
                      </a:r>
                      <a:r>
                        <a:rPr lang="en-US" sz="110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[</a:t>
                      </a:r>
                      <a:r>
                        <a:rPr lang="en-US" sz="1100" u="sng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raw</a:t>
                      </a:r>
                      <a:r>
                        <a:rPr lang="en-US" sz="110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]</a:t>
                      </a:r>
                      <a:endParaRPr lang="en-US" sz="110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Oracle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Oracle Solution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module.py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Signature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Teacher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Signature Test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7030A0"/>
                          </a:solidFill>
                        </a:rPr>
                        <a:t>J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unit.java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Solution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</a:t>
                      </a:r>
                      <a:r>
                        <a:rPr lang="en-US" sz="1100" baseline="0" dirty="0">
                          <a:solidFill>
                            <a:srgbClr val="000000"/>
                          </a:solidFill>
                        </a:rPr>
                        <a:t> Sol 0005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module.py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Test Case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 Test 0006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7030A0"/>
                          </a:solidFill>
                        </a:rPr>
                        <a:t>J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unit.java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html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</a:rPr>
                        <a:t>]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 [</a:t>
                      </a:r>
                      <a:r>
                        <a:rPr lang="en-US" sz="1100" u="sng" baseline="0" dirty="0">
                          <a:solidFill>
                            <a:srgbClr val="000000"/>
                          </a:solidFill>
                        </a:rPr>
                        <a:t>raw</a:t>
                      </a:r>
                      <a:r>
                        <a:rPr lang="en-US" sz="1100" u="none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47920" y="5063478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Test Results</a:t>
            </a:r>
          </a:p>
        </p:txBody>
      </p:sp>
      <p:graphicFrame>
        <p:nvGraphicFramePr>
          <p:cNvPr id="91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2635559362"/>
              </p:ext>
            </p:extLst>
          </p:nvPr>
        </p:nvGraphicFramePr>
        <p:xfrm>
          <a:off x="846427" y="5475487"/>
          <a:ext cx="4982542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748">
                  <a:extLst>
                    <a:ext uri="{9D8B030D-6E8A-4147-A177-3AD203B41FA5}">
                      <a16:colId xmlns:a16="http://schemas.microsoft.com/office/drawing/2014/main" val="1280542330"/>
                    </a:ext>
                  </a:extLst>
                </a:gridCol>
                <a:gridCol w="794748">
                  <a:extLst>
                    <a:ext uri="{9D8B030D-6E8A-4147-A177-3AD203B41FA5}">
                      <a16:colId xmlns:a16="http://schemas.microsoft.com/office/drawing/2014/main" val="1911030750"/>
                    </a:ext>
                  </a:extLst>
                </a:gridCol>
                <a:gridCol w="794748">
                  <a:extLst>
                    <a:ext uri="{9D8B030D-6E8A-4147-A177-3AD203B41FA5}">
                      <a16:colId xmlns:a16="http://schemas.microsoft.com/office/drawing/2014/main" val="2504921269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 / View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Solution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Feedback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Level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Test Type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0001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 0008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 Comment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0002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Star 0006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Marco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--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--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000000"/>
                          </a:solidFill>
                        </a:rPr>
                        <a:t>0003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Signature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Jackie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--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Self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747920" y="7337440"/>
            <a:ext cx="576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Run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6427" y="7800510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Run</a:t>
            </a:r>
            <a:endParaRPr lang="en-GB" dirty="0"/>
          </a:p>
        </p:txBody>
      </p:sp>
      <p:grpSp>
        <p:nvGrpSpPr>
          <p:cNvPr id="94" name="DropdownBox"/>
          <p:cNvGrpSpPr/>
          <p:nvPr>
            <p:custDataLst>
              <p:custData r:id="rId6"/>
            </p:custDataLst>
          </p:nvPr>
        </p:nvGrpSpPr>
        <p:grpSpPr>
          <a:xfrm>
            <a:off x="1337655" y="7837936"/>
            <a:ext cx="1177238" cy="228600"/>
            <a:chOff x="4016824" y="3329200"/>
            <a:chExt cx="1097652" cy="228600"/>
          </a:xfrm>
        </p:grpSpPr>
        <p:sp>
          <p:nvSpPr>
            <p:cNvPr id="9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Marco Sol 0005</a:t>
              </a:r>
            </a:p>
          </p:txBody>
        </p:sp>
        <p:sp>
          <p:nvSpPr>
            <p:cNvPr id="96" name="DownArrow"/>
            <p:cNvSpPr>
              <a:spLocks noChangeAspect="1"/>
            </p:cNvSpPr>
            <p:nvPr/>
          </p:nvSpPr>
          <p:spPr>
            <a:xfrm rot="10800000">
              <a:off x="5000009" y="3430200"/>
              <a:ext cx="75810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514893" y="7800510"/>
            <a:ext cx="84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against</a:t>
            </a:r>
            <a:endParaRPr lang="en-GB" dirty="0"/>
          </a:p>
        </p:txBody>
      </p:sp>
      <p:grpSp>
        <p:nvGrpSpPr>
          <p:cNvPr id="98" name="DropdownBox"/>
          <p:cNvGrpSpPr/>
          <p:nvPr>
            <p:custDataLst>
              <p:custData r:id="rId7"/>
            </p:custDataLst>
          </p:nvPr>
        </p:nvGrpSpPr>
        <p:grpSpPr>
          <a:xfrm>
            <a:off x="3259368" y="7837936"/>
            <a:ext cx="1588971" cy="228600"/>
            <a:chOff x="4016824" y="3329200"/>
            <a:chExt cx="1097652" cy="228600"/>
          </a:xfrm>
        </p:grpSpPr>
        <p:sp>
          <p:nvSpPr>
            <p:cNvPr id="9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Star Test 0006</a:t>
              </a:r>
            </a:p>
          </p:txBody>
        </p:sp>
        <p:sp>
          <p:nvSpPr>
            <p:cNvPr id="100" name="DownArrow"/>
            <p:cNvSpPr>
              <a:spLocks noChangeAspect="1"/>
            </p:cNvSpPr>
            <p:nvPr/>
          </p:nvSpPr>
          <p:spPr>
            <a:xfrm rot="10800000">
              <a:off x="5029670" y="3430199"/>
              <a:ext cx="5616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1" name="Content"/>
          <p:cNvSpPr/>
          <p:nvPr>
            <p:custDataLst>
              <p:custData r:id="rId8"/>
            </p:custDataLst>
          </p:nvPr>
        </p:nvSpPr>
        <p:spPr>
          <a:xfrm>
            <a:off x="5149118" y="786075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Run test</a:t>
            </a:r>
          </a:p>
        </p:txBody>
      </p:sp>
      <p:grpSp>
        <p:nvGrpSpPr>
          <p:cNvPr id="103" name="List"/>
          <p:cNvGrpSpPr/>
          <p:nvPr>
            <p:custDataLst>
              <p:custData r:id="rId9"/>
            </p:custDataLst>
          </p:nvPr>
        </p:nvGrpSpPr>
        <p:grpSpPr>
          <a:xfrm>
            <a:off x="3267395" y="8076299"/>
            <a:ext cx="1580944" cy="652067"/>
            <a:chOff x="4610397" y="3047456"/>
            <a:chExt cx="1651425" cy="1533686"/>
          </a:xfrm>
        </p:grpSpPr>
        <p:grpSp>
          <p:nvGrpSpPr>
            <p:cNvPr id="104" name="Group 103"/>
            <p:cNvGrpSpPr/>
            <p:nvPr/>
          </p:nvGrpSpPr>
          <p:grpSpPr>
            <a:xfrm>
              <a:off x="4610397" y="3047458"/>
              <a:ext cx="1651425" cy="1533684"/>
              <a:chOff x="4648811" y="3359442"/>
              <a:chExt cx="713685" cy="756303"/>
            </a:xfrm>
          </p:grpSpPr>
          <p:sp>
            <p:nvSpPr>
              <p:cNvPr id="110" name="Background"/>
              <p:cNvSpPr>
                <a:spLocks/>
              </p:cNvSpPr>
              <p:nvPr/>
            </p:nvSpPr>
            <p:spPr>
              <a:xfrm>
                <a:off x="4648811" y="3359442"/>
                <a:ext cx="713684" cy="756301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1" name="Content"/>
              <p:cNvSpPr>
                <a:spLocks/>
              </p:cNvSpPr>
              <p:nvPr/>
            </p:nvSpPr>
            <p:spPr>
              <a:xfrm>
                <a:off x="4648812" y="3359442"/>
                <a:ext cx="713684" cy="75630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Star Test 0006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Signature Test</a:t>
                </a:r>
              </a:p>
              <a:p>
                <a:r>
                  <a:rPr lang="en-US" sz="11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Jackie Test 0007</a:t>
                </a:r>
              </a:p>
            </p:txBody>
          </p:sp>
        </p:grpSp>
        <p:grpSp>
          <p:nvGrpSpPr>
            <p:cNvPr id="105" name="Group 104"/>
            <p:cNvGrpSpPr/>
            <p:nvPr>
              <p:custDataLst>
                <p:custData r:id="rId10"/>
              </p:custDataLst>
            </p:nvPr>
          </p:nvGrpSpPr>
          <p:grpSpPr>
            <a:xfrm>
              <a:off x="6107232" y="3047456"/>
              <a:ext cx="154590" cy="1533680"/>
              <a:chOff x="4490063" y="1543105"/>
              <a:chExt cx="154590" cy="3562268"/>
            </a:xfrm>
          </p:grpSpPr>
          <p:sp>
            <p:nvSpPr>
              <p:cNvPr id="106" name="ScrollBar"/>
              <p:cNvSpPr>
                <a:spLocks/>
              </p:cNvSpPr>
              <p:nvPr/>
            </p:nvSpPr>
            <p:spPr>
              <a:xfrm>
                <a:off x="4490063" y="1543105"/>
                <a:ext cx="154590" cy="3562268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07" name="Slider"/>
              <p:cNvSpPr>
                <a:spLocks/>
              </p:cNvSpPr>
              <p:nvPr/>
            </p:nvSpPr>
            <p:spPr>
              <a:xfrm>
                <a:off x="4490063" y="3176441"/>
                <a:ext cx="154590" cy="189330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UpArrow"/>
              <p:cNvSpPr>
                <a:spLocks/>
              </p:cNvSpPr>
              <p:nvPr/>
            </p:nvSpPr>
            <p:spPr>
              <a:xfrm>
                <a:off x="4533927" y="1743785"/>
                <a:ext cx="66862" cy="34968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DownArrow"/>
              <p:cNvSpPr>
                <a:spLocks/>
              </p:cNvSpPr>
              <p:nvPr/>
            </p:nvSpPr>
            <p:spPr>
              <a:xfrm rot="10800000">
                <a:off x="4533927" y="4577204"/>
                <a:ext cx="66862" cy="349680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58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12750800"/>
            <a:chOff x="0" y="0"/>
            <a:chExt cx="9144000" cy="127508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127508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1195134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 [Teacher]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3711" y="2914022"/>
            <a:ext cx="307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 Feedback Groups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3925" y="3396343"/>
            <a:ext cx="7265482" cy="375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ounded Rectangle 84"/>
          <p:cNvSpPr/>
          <p:nvPr/>
        </p:nvSpPr>
        <p:spPr>
          <a:xfrm>
            <a:off x="1105319" y="5780180"/>
            <a:ext cx="6899356" cy="1121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105319" y="3496826"/>
            <a:ext cx="1135463" cy="251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05319" y="3908810"/>
            <a:ext cx="6899356" cy="15775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436914" y="3974111"/>
            <a:ext cx="189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A [🖋 ❌]</a:t>
            </a:r>
          </a:p>
        </p:txBody>
      </p:sp>
      <p:sp>
        <p:nvSpPr>
          <p:cNvPr id="9" name="Rectangle 8"/>
          <p:cNvSpPr/>
          <p:nvPr/>
        </p:nvSpPr>
        <p:spPr>
          <a:xfrm>
            <a:off x="923925" y="8390374"/>
            <a:ext cx="7295627" cy="99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1105319" y="8531051"/>
            <a:ext cx="783771" cy="3390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ana</a:t>
            </a:r>
            <a:endParaRPr lang="en-GB" dirty="0"/>
          </a:p>
        </p:txBody>
      </p:sp>
      <p:sp>
        <p:nvSpPr>
          <p:cNvPr id="68" name="Rounded Rectangle 67"/>
          <p:cNvSpPr/>
          <p:nvPr/>
        </p:nvSpPr>
        <p:spPr>
          <a:xfrm>
            <a:off x="2140299" y="8531051"/>
            <a:ext cx="783771" cy="3390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tracer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134195" y="8531051"/>
            <a:ext cx="783771" cy="3390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lucio</a:t>
            </a:r>
            <a:endParaRPr lang="en-GB" dirty="0"/>
          </a:p>
        </p:txBody>
      </p:sp>
      <p:sp>
        <p:nvSpPr>
          <p:cNvPr id="70" name="Rounded Rectangle 69"/>
          <p:cNvSpPr/>
          <p:nvPr/>
        </p:nvSpPr>
        <p:spPr>
          <a:xfrm>
            <a:off x="4128091" y="8531051"/>
            <a:ext cx="783771" cy="3390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d.va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472083" y="4408745"/>
            <a:ext cx="1060101" cy="3390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winston</a:t>
            </a:r>
            <a:endParaRPr lang="en-GB" dirty="0"/>
          </a:p>
        </p:txBody>
      </p:sp>
      <p:sp>
        <p:nvSpPr>
          <p:cNvPr id="74" name="Rounded Rectangle 73"/>
          <p:cNvSpPr/>
          <p:nvPr/>
        </p:nvSpPr>
        <p:spPr>
          <a:xfrm>
            <a:off x="2761011" y="6375576"/>
            <a:ext cx="989317" cy="33906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pharah</a:t>
            </a:r>
            <a:endParaRPr lang="en-GB" dirty="0"/>
          </a:p>
        </p:txBody>
      </p:sp>
      <p:pic>
        <p:nvPicPr>
          <p:cNvPr id="75" name="Picture 2" descr="C:\Users\t-dantay\Documents\First24\cursorhand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20" y="6656930"/>
            <a:ext cx="20041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urved Connector 11"/>
          <p:cNvCxnSpPr/>
          <p:nvPr/>
        </p:nvCxnSpPr>
        <p:spPr>
          <a:xfrm rot="10800000">
            <a:off x="3926738" y="6598247"/>
            <a:ext cx="1826365" cy="180046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23925" y="7890413"/>
            <a:ext cx="307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Available Users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330520" y="8535424"/>
            <a:ext cx="989317" cy="3390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pharah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738495" y="8531051"/>
            <a:ext cx="1060101" cy="3390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winston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7735840" y="8531051"/>
            <a:ext cx="177395" cy="16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36914" y="5945311"/>
            <a:ext cx="18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B [🖋 ❌]</a:t>
            </a:r>
          </a:p>
        </p:txBody>
      </p:sp>
      <p:sp>
        <p:nvSpPr>
          <p:cNvPr id="87" name="Content"/>
          <p:cNvSpPr/>
          <p:nvPr>
            <p:custDataLst>
              <p:custData r:id="rId5"/>
            </p:custDataLst>
          </p:nvPr>
        </p:nvSpPr>
        <p:spPr>
          <a:xfrm>
            <a:off x="7070310" y="744330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grpSp>
        <p:nvGrpSpPr>
          <p:cNvPr id="88" name="ScrollbarVertical"/>
          <p:cNvGrpSpPr/>
          <p:nvPr>
            <p:custDataLst>
              <p:custData r:id="rId6"/>
            </p:custDataLst>
          </p:nvPr>
        </p:nvGrpSpPr>
        <p:grpSpPr>
          <a:xfrm>
            <a:off x="8028910" y="3394691"/>
            <a:ext cx="147992" cy="3754835"/>
            <a:chOff x="4544882" y="1543109"/>
            <a:chExt cx="99769" cy="3562291"/>
          </a:xfrm>
        </p:grpSpPr>
        <p:sp>
          <p:nvSpPr>
            <p:cNvPr id="89" name="Background"/>
            <p:cNvSpPr>
              <a:spLocks/>
            </p:cNvSpPr>
            <p:nvPr/>
          </p:nvSpPr>
          <p:spPr>
            <a:xfrm>
              <a:off x="4544882" y="1543109"/>
              <a:ext cx="99769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2" name="Slider"/>
            <p:cNvSpPr>
              <a:spLocks/>
            </p:cNvSpPr>
            <p:nvPr/>
          </p:nvSpPr>
          <p:spPr>
            <a:xfrm>
              <a:off x="4544882" y="1842087"/>
              <a:ext cx="99769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2" name="UpArrow"/>
            <p:cNvSpPr>
              <a:spLocks/>
            </p:cNvSpPr>
            <p:nvPr/>
          </p:nvSpPr>
          <p:spPr>
            <a:xfrm>
              <a:off x="4573578" y="1570730"/>
              <a:ext cx="43151" cy="6072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3" name="DownArrow"/>
            <p:cNvSpPr>
              <a:spLocks/>
            </p:cNvSpPr>
            <p:nvPr/>
          </p:nvSpPr>
          <p:spPr>
            <a:xfrm rot="10800000">
              <a:off x="4573578" y="5020908"/>
              <a:ext cx="43151" cy="6072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CheckBoxChecked"/>
          <p:cNvGrpSpPr/>
          <p:nvPr>
            <p:custDataLst>
              <p:custData r:id="rId7"/>
            </p:custDataLst>
          </p:nvPr>
        </p:nvGrpSpPr>
        <p:grpSpPr>
          <a:xfrm>
            <a:off x="5193687" y="4085404"/>
            <a:ext cx="2502111" cy="230832"/>
            <a:chOff x="4317089" y="3347873"/>
            <a:chExt cx="675644" cy="159933"/>
          </a:xfrm>
        </p:grpSpPr>
        <p:grpSp>
          <p:nvGrpSpPr>
            <p:cNvPr id="115" name="Group 114"/>
            <p:cNvGrpSpPr/>
            <p:nvPr/>
          </p:nvGrpSpPr>
          <p:grpSpPr>
            <a:xfrm>
              <a:off x="4327184" y="3347873"/>
              <a:ext cx="665549" cy="159933"/>
              <a:chOff x="5154354" y="2120684"/>
              <a:chExt cx="623761" cy="149936"/>
            </a:xfrm>
          </p:grpSpPr>
          <p:sp>
            <p:nvSpPr>
              <p:cNvPr id="117" name="Content"/>
              <p:cNvSpPr txBox="1">
                <a:spLocks/>
              </p:cNvSpPr>
              <p:nvPr/>
            </p:nvSpPr>
            <p:spPr>
              <a:xfrm>
                <a:off x="5154354" y="2120684"/>
                <a:ext cx="623761" cy="149936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 this group in this coursework</a:t>
                </a:r>
              </a:p>
            </p:txBody>
          </p:sp>
          <p:sp>
            <p:nvSpPr>
              <p:cNvPr id="118" name="CheckBox"/>
              <p:cNvSpPr>
                <a:spLocks/>
              </p:cNvSpPr>
              <p:nvPr/>
            </p:nvSpPr>
            <p:spPr>
              <a:xfrm>
                <a:off x="5154354" y="2161829"/>
                <a:ext cx="27007" cy="6764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89" y="3364485"/>
              <a:ext cx="49383" cy="12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CheckBoxChecked"/>
          <p:cNvGrpSpPr/>
          <p:nvPr>
            <p:custDataLst>
              <p:custData r:id="rId8"/>
            </p:custDataLst>
          </p:nvPr>
        </p:nvGrpSpPr>
        <p:grpSpPr>
          <a:xfrm>
            <a:off x="5193687" y="5921077"/>
            <a:ext cx="2502111" cy="230832"/>
            <a:chOff x="4317089" y="3347873"/>
            <a:chExt cx="675644" cy="159933"/>
          </a:xfrm>
        </p:grpSpPr>
        <p:grpSp>
          <p:nvGrpSpPr>
            <p:cNvPr id="120" name="Group 119"/>
            <p:cNvGrpSpPr/>
            <p:nvPr/>
          </p:nvGrpSpPr>
          <p:grpSpPr>
            <a:xfrm>
              <a:off x="4327184" y="3347873"/>
              <a:ext cx="665549" cy="159933"/>
              <a:chOff x="5154354" y="2120684"/>
              <a:chExt cx="623761" cy="149936"/>
            </a:xfrm>
          </p:grpSpPr>
          <p:sp>
            <p:nvSpPr>
              <p:cNvPr id="122" name="Content"/>
              <p:cNvSpPr txBox="1">
                <a:spLocks/>
              </p:cNvSpPr>
              <p:nvPr/>
            </p:nvSpPr>
            <p:spPr>
              <a:xfrm>
                <a:off x="5154354" y="2120684"/>
                <a:ext cx="623761" cy="149936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 this group in this coursework</a:t>
                </a:r>
              </a:p>
            </p:txBody>
          </p:sp>
          <p:sp>
            <p:nvSpPr>
              <p:cNvPr id="123" name="CheckBox"/>
              <p:cNvSpPr>
                <a:spLocks/>
              </p:cNvSpPr>
              <p:nvPr/>
            </p:nvSpPr>
            <p:spPr>
              <a:xfrm>
                <a:off x="5154354" y="2161829"/>
                <a:ext cx="27007" cy="6764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89" y="3364485"/>
              <a:ext cx="49383" cy="12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TextBox 123"/>
          <p:cNvSpPr txBox="1"/>
          <p:nvPr/>
        </p:nvSpPr>
        <p:spPr>
          <a:xfrm>
            <a:off x="923925" y="10207203"/>
            <a:ext cx="307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Auto-Create Feedback Groups according to ruleset</a:t>
            </a:r>
          </a:p>
        </p:txBody>
      </p:sp>
      <p:grpSp>
        <p:nvGrpSpPr>
          <p:cNvPr id="125" name="DropdownBox"/>
          <p:cNvGrpSpPr/>
          <p:nvPr>
            <p:custDataLst>
              <p:custData r:id="rId9"/>
            </p:custDataLst>
          </p:nvPr>
        </p:nvGrpSpPr>
        <p:grpSpPr>
          <a:xfrm>
            <a:off x="1000573" y="10909297"/>
            <a:ext cx="3911289" cy="228601"/>
            <a:chOff x="4016824" y="3329189"/>
            <a:chExt cx="1097652" cy="140277"/>
          </a:xfrm>
        </p:grpSpPr>
        <p:sp>
          <p:nvSpPr>
            <p:cNvPr id="126" name="Content"/>
            <p:cNvSpPr>
              <a:spLocks/>
            </p:cNvSpPr>
            <p:nvPr/>
          </p:nvSpPr>
          <p:spPr>
            <a:xfrm>
              <a:off x="4016824" y="3329189"/>
              <a:ext cx="1097652" cy="14027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Attempt best fit of mix of genders and campus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DownArrow"/>
            <p:cNvSpPr>
              <a:spLocks noChangeAspect="1"/>
            </p:cNvSpPr>
            <p:nvPr/>
          </p:nvSpPr>
          <p:spPr>
            <a:xfrm rot="10800000">
              <a:off x="5080023" y="3391166"/>
              <a:ext cx="22818" cy="2992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8" name="List"/>
          <p:cNvGrpSpPr/>
          <p:nvPr>
            <p:custDataLst>
              <p:custData r:id="rId10"/>
            </p:custDataLst>
          </p:nvPr>
        </p:nvGrpSpPr>
        <p:grpSpPr>
          <a:xfrm>
            <a:off x="990392" y="11120355"/>
            <a:ext cx="3921470" cy="757130"/>
            <a:chOff x="4610405" y="3047458"/>
            <a:chExt cx="1651415" cy="1593427"/>
          </a:xfrm>
        </p:grpSpPr>
        <p:grpSp>
          <p:nvGrpSpPr>
            <p:cNvPr id="129" name="Group 128"/>
            <p:cNvGrpSpPr/>
            <p:nvPr/>
          </p:nvGrpSpPr>
          <p:grpSpPr>
            <a:xfrm>
              <a:off x="4610405" y="3047458"/>
              <a:ext cx="1651415" cy="1593427"/>
              <a:chOff x="4648810" y="3359442"/>
              <a:chExt cx="713680" cy="785764"/>
            </a:xfrm>
          </p:grpSpPr>
          <p:sp>
            <p:nvSpPr>
              <p:cNvPr id="135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85762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6" name="Content"/>
              <p:cNvSpPr/>
              <p:nvPr/>
            </p:nvSpPr>
            <p:spPr>
              <a:xfrm>
                <a:off x="4648810" y="3359442"/>
                <a:ext cx="713680" cy="78576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Attempt best fit of mix of genders and campus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Group Alphabetical by username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Mix students with high and low participation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Group students by participation</a:t>
                </a:r>
              </a:p>
            </p:txBody>
          </p:sp>
        </p:grpSp>
        <p:grpSp>
          <p:nvGrpSpPr>
            <p:cNvPr id="130" name="Group 129"/>
            <p:cNvGrpSpPr/>
            <p:nvPr>
              <p:custDataLst>
                <p:custData r:id="rId13"/>
              </p:custDataLst>
            </p:nvPr>
          </p:nvGrpSpPr>
          <p:grpSpPr>
            <a:xfrm>
              <a:off x="6199497" y="3047458"/>
              <a:ext cx="62323" cy="1593422"/>
              <a:chOff x="4582328" y="1543110"/>
              <a:chExt cx="62323" cy="3701030"/>
            </a:xfrm>
          </p:grpSpPr>
          <p:sp>
            <p:nvSpPr>
              <p:cNvPr id="131" name="ScrollBar"/>
              <p:cNvSpPr>
                <a:spLocks/>
              </p:cNvSpPr>
              <p:nvPr/>
            </p:nvSpPr>
            <p:spPr>
              <a:xfrm>
                <a:off x="4582328" y="1543110"/>
                <a:ext cx="62323" cy="37010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32" name="Slider"/>
              <p:cNvSpPr>
                <a:spLocks/>
              </p:cNvSpPr>
              <p:nvPr/>
            </p:nvSpPr>
            <p:spPr>
              <a:xfrm>
                <a:off x="4582328" y="3004589"/>
                <a:ext cx="62323" cy="169409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UpArrow"/>
              <p:cNvSpPr>
                <a:spLocks/>
              </p:cNvSpPr>
              <p:nvPr/>
            </p:nvSpPr>
            <p:spPr>
              <a:xfrm>
                <a:off x="4600012" y="1722680"/>
                <a:ext cx="26955" cy="31288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DownArrow"/>
              <p:cNvSpPr>
                <a:spLocks/>
              </p:cNvSpPr>
              <p:nvPr/>
            </p:nvSpPr>
            <p:spPr>
              <a:xfrm rot="10800000">
                <a:off x="4600012" y="4771544"/>
                <a:ext cx="26955" cy="31288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7" name="Content"/>
          <p:cNvSpPr/>
          <p:nvPr>
            <p:custDataLst>
              <p:custData r:id="rId11"/>
            </p:custDataLst>
          </p:nvPr>
        </p:nvSpPr>
        <p:spPr>
          <a:xfrm>
            <a:off x="2732261" y="12014199"/>
            <a:ext cx="2202535" cy="36347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Generate feedback groups</a:t>
            </a:r>
          </a:p>
        </p:txBody>
      </p:sp>
      <p:grpSp>
        <p:nvGrpSpPr>
          <p:cNvPr id="399" name="StickyNote"/>
          <p:cNvGrpSpPr/>
          <p:nvPr>
            <p:custDataLst>
              <p:custData r:id="rId12"/>
            </p:custDataLst>
          </p:nvPr>
        </p:nvGrpSpPr>
        <p:grpSpPr>
          <a:xfrm>
            <a:off x="6790350" y="10091126"/>
            <a:ext cx="1371600" cy="1485673"/>
            <a:chOff x="3886200" y="2629127"/>
            <a:chExt cx="1371600" cy="1485673"/>
          </a:xfrm>
        </p:grpSpPr>
        <p:sp>
          <p:nvSpPr>
            <p:cNvPr id="400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None of this makes the least bit of sense, does it?</a:t>
              </a:r>
            </a:p>
          </p:txBody>
        </p:sp>
        <p:sp>
          <p:nvSpPr>
            <p:cNvPr id="401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8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7632700"/>
            <a:chOff x="0" y="0"/>
            <a:chExt cx="9144000" cy="76327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76327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04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02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60"/>
              <a:ext cx="8991600" cy="685864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6" name="Content"/>
          <p:cNvSpPr/>
          <p:nvPr>
            <p:custDataLst>
              <p:custData r:id="rId2"/>
            </p:custDataLst>
          </p:nvPr>
        </p:nvSpPr>
        <p:spPr>
          <a:xfrm>
            <a:off x="76200" y="671484"/>
            <a:ext cx="8991600" cy="10702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Peer-Testing Website [Teacher]	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Login Menu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FFFFFF"/>
                </a:solidFill>
                <a:latin typeface="Segoe UI"/>
              </a:rPr>
              <a:t>	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42017" y="2120810"/>
            <a:ext cx="576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F29XXA – Coursework Example</a:t>
            </a:r>
          </a:p>
        </p:txBody>
      </p:sp>
      <p:sp>
        <p:nvSpPr>
          <p:cNvPr id="461" name="Content"/>
          <p:cNvSpPr txBox="1"/>
          <p:nvPr>
            <p:custDataLst>
              <p:custData r:id="rId3"/>
            </p:custDataLst>
          </p:nvPr>
        </p:nvSpPr>
        <p:spPr>
          <a:xfrm>
            <a:off x="707219" y="1288226"/>
            <a:ext cx="202504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homepage &gt; coursework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3711" y="2914022"/>
            <a:ext cx="307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 Feedback Groups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98543" y="4942924"/>
            <a:ext cx="1135463" cy="251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 Group</a:t>
            </a:r>
          </a:p>
        </p:txBody>
      </p:sp>
      <p:sp>
        <p:nvSpPr>
          <p:cNvPr id="90" name="Content"/>
          <p:cNvSpPr/>
          <p:nvPr>
            <p:custDataLst>
              <p:custData r:id="rId4"/>
            </p:custDataLst>
          </p:nvPr>
        </p:nvSpPr>
        <p:spPr>
          <a:xfrm>
            <a:off x="1000573" y="3640183"/>
            <a:ext cx="2098227" cy="39171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 name</a:t>
            </a:r>
          </a:p>
        </p:txBody>
      </p:sp>
      <p:sp>
        <p:nvSpPr>
          <p:cNvPr id="91" name="Content"/>
          <p:cNvSpPr/>
          <p:nvPr>
            <p:custDataLst>
              <p:custData r:id="rId5"/>
            </p:custDataLst>
          </p:nvPr>
        </p:nvSpPr>
        <p:spPr>
          <a:xfrm>
            <a:off x="1000573" y="4234874"/>
            <a:ext cx="7004102" cy="39171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Ana, tracer,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lucio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symmetra</a:t>
            </a:r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6"/>
            </p:custDataLst>
          </p:nvPr>
        </p:nvSpPr>
        <p:spPr>
          <a:xfrm>
            <a:off x="6899328" y="3721119"/>
            <a:ext cx="110534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D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elete Group</a:t>
            </a:r>
          </a:p>
        </p:txBody>
      </p:sp>
      <p:grpSp>
        <p:nvGrpSpPr>
          <p:cNvPr id="152" name="StickyNote"/>
          <p:cNvGrpSpPr/>
          <p:nvPr>
            <p:custDataLst>
              <p:custData r:id="rId7"/>
            </p:custDataLst>
          </p:nvPr>
        </p:nvGrpSpPr>
        <p:grpSpPr>
          <a:xfrm>
            <a:off x="7082905" y="5684875"/>
            <a:ext cx="1371600" cy="1485673"/>
            <a:chOff x="3886200" y="2629127"/>
            <a:chExt cx="1371600" cy="1485673"/>
          </a:xfrm>
        </p:grpSpPr>
        <p:sp>
          <p:nvSpPr>
            <p:cNvPr id="15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This is an ugly, but probably workable temporary solution</a:t>
              </a:r>
            </a:p>
          </p:txBody>
        </p:sp>
        <p:sp>
          <p:nvSpPr>
            <p:cNvPr id="15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2" name="Content"/>
          <p:cNvSpPr/>
          <p:nvPr>
            <p:custDataLst>
              <p:custData r:id="rId8"/>
            </p:custDataLst>
          </p:nvPr>
        </p:nvSpPr>
        <p:spPr>
          <a:xfrm>
            <a:off x="5861638" y="3721119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105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Icons.HandCursor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EDE871F9-F7B8-4157-892C-043F7B65373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D85B567-BF55-4BD5-BD2B-48EC230E4DD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7A8DAC0-4C6F-42B9-B09F-CC84D41FD32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D1F7D7-8083-4A4C-A98A-439ED643D5B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79D85F2-5846-4BDE-A11F-3FD99B51C9B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6EE45E8-5A98-4AB2-90E9-25846870698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F3DAF5B-E53F-48EE-9D84-38A812AC7BE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A680396-2481-4322-AD74-05B79CD7E48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3A9ECBC-8E4E-49F2-848F-8D30C621F63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DF63AB1-E97C-4913-997D-DB9C3848E07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479CCF3-4290-4846-9639-A6DCAA5D816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482CFD0-2A0D-4674-95D8-91F826E5DAE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5F8F5EC-4341-4F46-9990-1EE01B929FF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161C6F6-C80E-4A8E-904D-32864460D45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11E9C4F-AFE9-48EE-96FF-90F247F0EF2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28C0AB0-B331-496E-BC74-5EA613AE14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B7EE182-B8C2-4C11-82A2-B8A9F5992DD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301F42E-23AE-4BB5-BB6D-29FD293B76D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E663D79-1640-4CCB-831A-CA0768DA54C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20F0ACA-3000-46A4-9BBB-C4F8CA55725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A260B45-EF0D-493F-A913-21A5C1AADF7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1153801-C20A-4695-AEF6-D654D618398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51F3046-B88A-4F82-8B14-8C54BF15F0D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0BE2B89-8ABE-4AB8-8DEC-DEFC16E7D32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5E6CDB8-670B-400A-AC9F-91E6E7D8695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FA683D7-7A0E-41CA-9AC6-79B9EB74860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01A1943-E9FD-4AF0-AD9F-6282F7ECC54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F7731FF-4333-47CF-9CA6-4D1622CCABF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7316004-2DBF-45BA-B0A8-940A2E6C51C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7C0862B-82A9-490D-B7CC-54C2127659F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156F2A6-F547-4AAD-8D5D-E8681F2338A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18A5AAC-EE81-44B8-9C44-AB9BCD0FC40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5A7F025-5A0D-454E-8B41-92FC8A5D4D2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2367B86-C548-4296-A61C-89B1B988715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B1B13EC-48A9-467E-B25E-C29CFC6A7DD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E633FCB-83E3-4B5C-B11E-74F2BC0DDA2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18BD6AF-36D2-4CA8-8F4F-4097CCBA217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27C3E9C-D62B-4699-85A9-9413C9DD9BC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961C9E7-66FC-42DD-A2F0-E341CFE0BF5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AD1868A-2EA8-4C8D-819F-5B463CD9493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5174481-2701-47B2-B4DF-EFA95D3726E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631F244-31FA-4E40-B8F6-56C394B1D2E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FD43CA3-9D97-49A3-A0EB-C8761B500F2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D92314A-57E2-4663-A795-0395A9B5C4F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8E787DA-F7B7-431D-BF68-A99491EBECE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381F8C2-A935-4C3C-A101-F24C6DCC143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A20DF97-3ABD-408A-92E7-82D4704CC03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159FDDE-AEDE-41B9-A157-3A1084EAFE0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9BBED3F-61D2-49EC-A599-9DCC8C29BB6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4ADB259-C5A3-4B86-8AD7-D2D82BA0CCD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35D0DAF-0D0C-4705-8B99-162BA84D21F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63727DF-AA28-489E-A016-3593432CB1D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76A8645-6116-47B1-940F-E62B904097E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747ABEA-9A96-44E4-865C-E879861BF44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198CE49-0D6E-4BE9-8DF6-557F3AFB839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CB4371B-566E-4D5F-AFBA-05E194458CF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8E8655C-FECF-4FB5-A478-B5250C94506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A3D4E0D-900C-4018-AA88-D5E1FC48993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2992253-1143-414F-800B-506DEA1D474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CA129FD-546A-43EE-9DAA-C222F9A6D45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5AA8194-4642-444A-AC4B-4E4421A1CCA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065E285-AE90-4D98-9EEF-242FC453ACC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CA11933-643D-44C3-972F-3B930FC6D57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909A3D1-C841-49DE-A0CF-07C2E8F7BEA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E32A29A-D6DF-475C-8E31-D7C4AAA067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389C65B-112F-4DC9-B10D-D7DC08918F6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C8F7828-36D1-44CE-82A0-7FB157C173B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14F77A0-8930-4648-9FF3-BC0645492CE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006778C-5384-49A1-9D63-F47FD2E26BD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9E4DD56-57B7-43D2-BC0E-3DB8356543F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7B70C3D-4B5E-4EAD-BFFD-AA8A13C4C00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06A9736-A6B6-4634-BBC1-44634717A11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078AE92-34B6-42D0-8CF1-A24C42CD21E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0EE3B51-FD36-43C2-987F-3EC40297CFB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8286991-1355-4EA4-86BD-F85C9E54870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1A3EE4E-078B-41D3-BEE1-37C16EFBDE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902</Words>
  <Application>Microsoft Office PowerPoint</Application>
  <PresentationFormat>On-screen Show (4:3)</PresentationFormat>
  <Paragraphs>291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Léon McGregor</dc:creator>
  <cp:lastModifiedBy>Léon McGregor</cp:lastModifiedBy>
  <cp:revision>32</cp:revision>
  <dcterms:created xsi:type="dcterms:W3CDTF">2017-05-10T15:53:17Z</dcterms:created>
  <dcterms:modified xsi:type="dcterms:W3CDTF">2017-05-17T13:00:22Z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