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7"/>
  </p:sldMasterIdLst>
  <p:sldIdLst>
    <p:sldId id="257" r:id="rId58"/>
    <p:sldId id="256" r:id="rId59"/>
    <p:sldId id="258" r:id="rId60"/>
    <p:sldId id="259" r:id="rId61"/>
    <p:sldId id="260" r:id="rId62"/>
    <p:sldId id="26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6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1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2.xml"/><Relationship Id="rId6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3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E69A-8350-4B2F-87D6-ECBAFF6BB54A}" type="datetimeFigureOut">
              <a:rPr lang="en-GB" smtClean="0"/>
              <a:t>11-05/17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6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8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14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19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28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3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2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image" Target="../media/image3.png"/><Relationship Id="rId18" Type="http://schemas.microsoft.com/office/2007/relationships/hdphoto" Target="../media/hdphoto1.wdp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7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56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4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51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6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49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55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53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251543"/>
            <a:chOff x="0" y="0"/>
            <a:chExt cx="9144000" cy="13251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251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42124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☐ Write your solution</a:t>
            </a:r>
          </a:p>
          <a:p>
            <a:r>
              <a:rPr lang="en-GB" sz="1100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develop a solution to the coursework described in the above files</a:t>
            </a:r>
          </a:p>
          <a:p>
            <a:r>
              <a:rPr lang="en-GB" sz="1100" dirty="0"/>
              <a:t>	You should upload a solution to the website</a:t>
            </a:r>
          </a:p>
          <a:p>
            <a:r>
              <a:rPr lang="en-GB" sz="1100" dirty="0"/>
              <a:t>	You are encouraged to write test cases and upload these to the website to test</a:t>
            </a:r>
          </a:p>
          <a:p>
            <a:r>
              <a:rPr lang="en-GB" dirty="0"/>
              <a:t>☐ Test your Peers</a:t>
            </a:r>
          </a:p>
          <a:p>
            <a:r>
              <a:rPr lang="en-GB" sz="1100" dirty="0"/>
              <a:t>	Coming soon…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5" y="11158217"/>
            <a:ext cx="1175645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9854" y="3430199"/>
              <a:ext cx="7591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158217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1810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932580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sp>
        <p:nvSpPr>
          <p:cNvPr id="455" name="TextBox 454"/>
          <p:cNvSpPr txBox="1"/>
          <p:nvPr/>
        </p:nvSpPr>
        <p:spPr>
          <a:xfrm>
            <a:off x="1065388" y="12312296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rgbClr val="7030A0"/>
                </a:solidFill>
              </a:rPr>
              <a:t>view</a:t>
            </a:r>
            <a:r>
              <a:rPr lang="en-GB" sz="1400" dirty="0"/>
              <a:t>] My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1558678" y="11396577"/>
            <a:ext cx="1173581" cy="397888"/>
            <a:chOff x="4610389" y="3047451"/>
            <a:chExt cx="1651444" cy="1533691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89" y="3047452"/>
              <a:ext cx="1651440" cy="1533690"/>
              <a:chOff x="4648811" y="3359439"/>
              <a:chExt cx="713692" cy="756306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39"/>
                <a:ext cx="713690" cy="756302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3" y="3359439"/>
                <a:ext cx="71369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solution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Oracle solution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11"/>
              </p:custDataLst>
            </p:nvPr>
          </p:nvGrpSpPr>
          <p:grpSpPr>
            <a:xfrm>
              <a:off x="6053582" y="3047451"/>
              <a:ext cx="208251" cy="1533682"/>
              <a:chOff x="4436413" y="1543095"/>
              <a:chExt cx="208251" cy="3562274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36413" y="1543095"/>
                <a:ext cx="208251" cy="356227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495504" y="1871975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495504" y="4239793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7" name="TextBox 456"/>
          <p:cNvSpPr txBox="1"/>
          <p:nvPr/>
        </p:nvSpPr>
        <p:spPr>
          <a:xfrm>
            <a:off x="1146111" y="10192692"/>
            <a:ext cx="6044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can run your own tests here</a:t>
            </a:r>
          </a:p>
          <a:p>
            <a:r>
              <a:rPr lang="en-GB" sz="1600" dirty="0"/>
              <a:t>You can run your own test case against the oracle solution </a:t>
            </a:r>
            <a:r>
              <a:rPr lang="en-GB" sz="1600" u="sng" dirty="0">
                <a:solidFill>
                  <a:schemeClr val="accent1"/>
                </a:solidFill>
              </a:rPr>
              <a:t>(?)</a:t>
            </a:r>
            <a:r>
              <a:rPr lang="en-GB" sz="1600" dirty="0"/>
              <a:t> to see the expected output</a:t>
            </a:r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2785601" y="9312275"/>
            <a:ext cx="183627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new solution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5388" y="1262007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The oracle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100" name="Content"/>
          <p:cNvSpPr/>
          <p:nvPr>
            <p:custDataLst>
              <p:custData r:id="rId10"/>
            </p:custDataLst>
          </p:nvPr>
        </p:nvSpPr>
        <p:spPr>
          <a:xfrm>
            <a:off x="5669650" y="9330800"/>
            <a:ext cx="3254601" cy="974754"/>
          </a:xfrm>
          <a:prstGeom prst="wedgeRoundRectCallout">
            <a:avLst>
              <a:gd name="adj1" fmla="val -36005"/>
              <a:gd name="adj2" fmla="val 668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This is a known correct solution that is hidden from you.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You can run your test cases against it to see what output is expected, if you are unsure of what the coursework task is asking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630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759543"/>
            <a:chOff x="0" y="0"/>
            <a:chExt cx="9144000" cy="13759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759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97184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☑ Write your solution</a:t>
            </a:r>
          </a:p>
          <a:p>
            <a:r>
              <a:rPr lang="en-GB" b="1" dirty="0"/>
              <a:t>☐ Test your Peers</a:t>
            </a:r>
          </a:p>
          <a:p>
            <a:r>
              <a:rPr lang="en-GB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  <a:endParaRPr lang="en-GB" u="sng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either use your own test cases, or write new ones to investigate the correctness of your peer’s solution</a:t>
            </a:r>
          </a:p>
          <a:p>
            <a:r>
              <a:rPr lang="en-GB" sz="1100" dirty="0"/>
              <a:t>	You should run these test cases</a:t>
            </a:r>
          </a:p>
          <a:p>
            <a:r>
              <a:rPr lang="en-GB" sz="1100" dirty="0"/>
              <a:t>	You should give feedback on the results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Peer 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6" y="11004154"/>
            <a:ext cx="1097652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004154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02697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778517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3486358" y="11242516"/>
            <a:ext cx="1580942" cy="903557"/>
            <a:chOff x="4610399" y="3047458"/>
            <a:chExt cx="1651423" cy="1533685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99" y="3047458"/>
              <a:ext cx="1651423" cy="1533684"/>
              <a:chOff x="4648811" y="3359442"/>
              <a:chExt cx="713684" cy="756303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42"/>
                <a:ext cx="713683" cy="75630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2" y="3359442"/>
                <a:ext cx="713683" cy="7239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2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nd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1’s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2’s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9"/>
              </p:custDataLst>
            </p:nvPr>
          </p:nvGrpSpPr>
          <p:grpSpPr>
            <a:xfrm>
              <a:off x="6107232" y="3047458"/>
              <a:ext cx="154590" cy="1533685"/>
              <a:chOff x="4490063" y="1543110"/>
              <a:chExt cx="154590" cy="3562279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90063" y="1543110"/>
                <a:ext cx="154590" cy="356227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8" name="Slider"/>
              <p:cNvSpPr>
                <a:spLocks/>
              </p:cNvSpPr>
              <p:nvPr/>
            </p:nvSpPr>
            <p:spPr>
              <a:xfrm>
                <a:off x="4490063" y="2721833"/>
                <a:ext cx="154590" cy="136633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533927" y="1687934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533927" y="4724228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6" name="TextBox 455"/>
          <p:cNvSpPr txBox="1"/>
          <p:nvPr/>
        </p:nvSpPr>
        <p:spPr>
          <a:xfrm>
            <a:off x="1065388" y="12282752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1’s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 </a:t>
            </a:r>
            <a:r>
              <a:rPr lang="en-GB" sz="1400" i="1" dirty="0"/>
              <a:t>(awaiting your feedback)</a:t>
            </a:r>
            <a:endParaRPr lang="en-GB" i="1" dirty="0"/>
          </a:p>
        </p:txBody>
      </p:sp>
      <p:sp>
        <p:nvSpPr>
          <p:cNvPr id="457" name="TextBox 456"/>
          <p:cNvSpPr txBox="1"/>
          <p:nvPr/>
        </p:nvSpPr>
        <p:spPr>
          <a:xfrm>
            <a:off x="1146111" y="10192692"/>
            <a:ext cx="544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well as you, there are 2 peers in your testing group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1065388" y="1259028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2’s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460" name="TextBox 459"/>
          <p:cNvSpPr txBox="1"/>
          <p:nvPr/>
        </p:nvSpPr>
        <p:spPr>
          <a:xfrm>
            <a:off x="1065387" y="12898014"/>
            <a:ext cx="586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My Solution against Peer 1’s 1</a:t>
            </a:r>
            <a:r>
              <a:rPr lang="en-GB" sz="1400" baseline="30000" dirty="0"/>
              <a:t>st</a:t>
            </a:r>
            <a:r>
              <a:rPr lang="en-GB" sz="1400" dirty="0"/>
              <a:t> test case </a:t>
            </a:r>
            <a:r>
              <a:rPr lang="en-GB" sz="1400" i="1" dirty="0"/>
              <a:t>(feedback available for you!)</a:t>
            </a:r>
            <a:endParaRPr lang="en-GB" i="1" dirty="0"/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462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solution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3735074"/>
            <a:ext cx="682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solution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  <a:p>
            <a:r>
              <a:rPr lang="en-GB" sz="1600" dirty="0"/>
              <a:t>If you have already uploaded a submission, this new upload will replace it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6263" y="313844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59" name="Content"/>
          <p:cNvSpPr/>
          <p:nvPr>
            <p:custDataLst>
              <p:custData r:id="rId4"/>
            </p:custDataLst>
          </p:nvPr>
        </p:nvSpPr>
        <p:spPr>
          <a:xfrm>
            <a:off x="2772516" y="32115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/>
          <p:nvPr>
            <p:custDataLst>
              <p:custData r:id="rId5"/>
            </p:custDataLst>
          </p:nvPr>
        </p:nvSpPr>
        <p:spPr>
          <a:xfrm>
            <a:off x="735753" y="4723609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Solution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9347" y="5674736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test case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19347" y="6671416"/>
            <a:ext cx="682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test case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6263" y="607479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64" name="Content"/>
          <p:cNvSpPr/>
          <p:nvPr>
            <p:custDataLst>
              <p:custData r:id="rId6"/>
            </p:custDataLst>
          </p:nvPr>
        </p:nvSpPr>
        <p:spPr>
          <a:xfrm>
            <a:off x="2772516" y="61478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/>
          <p:nvPr>
            <p:custDataLst>
              <p:custData r:id="rId7"/>
            </p:custDataLst>
          </p:nvPr>
        </p:nvSpPr>
        <p:spPr>
          <a:xfrm>
            <a:off x="735753" y="7405270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Test Case</a:t>
            </a:r>
          </a:p>
        </p:txBody>
      </p:sp>
    </p:spTree>
    <p:extLst>
      <p:ext uri="{BB962C8B-B14F-4D97-AF65-F5344CB8AC3E}">
        <p14:creationId xmlns:p14="http://schemas.microsoft.com/office/powerpoint/2010/main" val="33282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grpSp>
        <p:nvGrpSpPr>
          <p:cNvPr id="44" name="TabGroupVertical"/>
          <p:cNvGrpSpPr/>
          <p:nvPr>
            <p:custDataLst>
              <p:custData r:id="rId4"/>
            </p:custDataLst>
          </p:nvPr>
        </p:nvGrpSpPr>
        <p:grpSpPr>
          <a:xfrm>
            <a:off x="453666" y="3076948"/>
            <a:ext cx="8270085" cy="4644652"/>
            <a:chOff x="3101338" y="2723643"/>
            <a:chExt cx="3489962" cy="2054097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607817" y="2723643"/>
              <a:ext cx="2983483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Tab2"/>
            <p:cNvSpPr txBox="1">
              <a:spLocks/>
            </p:cNvSpPr>
            <p:nvPr/>
          </p:nvSpPr>
          <p:spPr>
            <a:xfrm>
              <a:off x="3117790" y="2831944"/>
              <a:ext cx="490027" cy="949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MS – plugin.py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1338" y="2742977"/>
              <a:ext cx="506475" cy="94920"/>
              <a:chOff x="3317876" y="2782670"/>
              <a:chExt cx="366579" cy="94920"/>
            </a:xfrm>
          </p:grpSpPr>
          <p:sp>
            <p:nvSpPr>
              <p:cNvPr id="50" name="TabLine"/>
              <p:cNvSpPr txBox="1">
                <a:spLocks/>
              </p:cNvSpPr>
              <p:nvPr/>
            </p:nvSpPr>
            <p:spPr>
              <a:xfrm>
                <a:off x="3317876" y="2782670"/>
                <a:ext cx="366579" cy="9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MS – module.py</a:t>
                </a:r>
              </a:p>
            </p:txBody>
          </p:sp>
          <p:sp>
            <p:nvSpPr>
              <p:cNvPr id="51" name="ActiveTab"/>
              <p:cNvSpPr>
                <a:spLocks/>
              </p:cNvSpPr>
              <p:nvPr/>
            </p:nvSpPr>
            <p:spPr>
              <a:xfrm>
                <a:off x="3557319" y="2782670"/>
                <a:ext cx="0" cy="8896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8" name="Tab3"/>
            <p:cNvSpPr txBox="1">
              <a:spLocks/>
            </p:cNvSpPr>
            <p:nvPr/>
          </p:nvSpPr>
          <p:spPr>
            <a:xfrm>
              <a:off x="3117790" y="2920910"/>
              <a:ext cx="490027" cy="11425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P1T – test.py </a:t>
              </a:r>
            </a:p>
          </p:txBody>
        </p:sp>
        <p:sp>
          <p:nvSpPr>
            <p:cNvPr id="49" name="Tab4"/>
            <p:cNvSpPr txBox="1">
              <a:spLocks/>
            </p:cNvSpPr>
            <p:nvPr/>
          </p:nvSpPr>
          <p:spPr>
            <a:xfrm>
              <a:off x="3117790" y="3009877"/>
              <a:ext cx="490027" cy="11425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results.txt</a:t>
              </a:r>
            </a:p>
          </p:txBody>
        </p:sp>
      </p:grp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347397" y="7936229"/>
            <a:ext cx="8376353" cy="9755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Peer #1 – The first method looks like it will fail because of reason A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Peer #2 - I concur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Myself – Yeah, that’s a thing that happens</a:t>
            </a: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2162629" y="9126399"/>
            <a:ext cx="4703759" cy="276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Leave additional comment…</a:t>
            </a:r>
          </a:p>
        </p:txBody>
      </p:sp>
      <p:sp>
        <p:nvSpPr>
          <p:cNvPr id="54" name="Content"/>
          <p:cNvSpPr/>
          <p:nvPr>
            <p:custDataLst>
              <p:custData r:id="rId7"/>
            </p:custDataLst>
          </p:nvPr>
        </p:nvSpPr>
        <p:spPr>
          <a:xfrm>
            <a:off x="7066704" y="9159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Comment</a:t>
            </a:r>
          </a:p>
        </p:txBody>
      </p:sp>
      <p:pic>
        <p:nvPicPr>
          <p:cNvPr id="58" name="Picture 57"/>
          <p:cNvPicPr/>
          <p:nvPr>
            <p:custDataLst>
              <p:custData r:id="rId8"/>
            </p:custDataLst>
          </p:nvPr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96" y="4688882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4257444" y="533478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Loading File…</a:t>
            </a:r>
          </a:p>
        </p:txBody>
      </p:sp>
      <p:grpSp>
        <p:nvGrpSpPr>
          <p:cNvPr id="55" name="StickyNote"/>
          <p:cNvGrpSpPr/>
          <p:nvPr>
            <p:custDataLst>
              <p:custData r:id="rId9"/>
            </p:custDataLst>
          </p:nvPr>
        </p:nvGrpSpPr>
        <p:grpSpPr>
          <a:xfrm>
            <a:off x="5299075" y="7943963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Ideally, this feedback section could have whatever plugged in.</a:t>
              </a: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8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076547" y="322132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Name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55" name="Content"/>
          <p:cNvSpPr/>
          <p:nvPr>
            <p:custDataLst>
              <p:custData r:id="rId4"/>
            </p:custDataLst>
          </p:nvPr>
        </p:nvSpPr>
        <p:spPr>
          <a:xfrm>
            <a:off x="1164419" y="3632344"/>
            <a:ext cx="374337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Coursework Example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547" y="408640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State</a:t>
            </a:r>
          </a:p>
        </p:txBody>
      </p:sp>
      <p:grpSp>
        <p:nvGrpSpPr>
          <p:cNvPr id="59" name="DropdownBox"/>
          <p:cNvGrpSpPr/>
          <p:nvPr>
            <p:custDataLst>
              <p:custData r:id="rId5"/>
            </p:custDataLst>
          </p:nvPr>
        </p:nvGrpSpPr>
        <p:grpSpPr>
          <a:xfrm>
            <a:off x="1164419" y="4536112"/>
            <a:ext cx="316651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Invisible to Students</a:t>
              </a: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71920" y="3430199"/>
              <a:ext cx="28185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List"/>
          <p:cNvGrpSpPr/>
          <p:nvPr>
            <p:custDataLst>
              <p:custData r:id="rId6"/>
            </p:custDataLst>
          </p:nvPr>
        </p:nvGrpSpPr>
        <p:grpSpPr>
          <a:xfrm>
            <a:off x="1164419" y="4764712"/>
            <a:ext cx="3166514" cy="739103"/>
            <a:chOff x="4610405" y="3047458"/>
            <a:chExt cx="1651416" cy="1533690"/>
          </a:xfrm>
        </p:grpSpPr>
        <p:grpSp>
          <p:nvGrpSpPr>
            <p:cNvPr id="63" name="Group 6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9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Invisible to Students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Accepting Solutions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Peer-Testing &amp; Feedback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Closed for Submissions</a:t>
                </a:r>
              </a:p>
            </p:txBody>
          </p:sp>
        </p:grpSp>
        <p:grpSp>
          <p:nvGrpSpPr>
            <p:cNvPr id="64" name="Group 63"/>
            <p:cNvGrpSpPr/>
            <p:nvPr>
              <p:custDataLst>
                <p:custData r:id="rId8"/>
              </p:custDataLst>
            </p:nvPr>
          </p:nvGrpSpPr>
          <p:grpSpPr>
            <a:xfrm>
              <a:off x="6184639" y="3047458"/>
              <a:ext cx="77182" cy="1533686"/>
              <a:chOff x="4567470" y="1543110"/>
              <a:chExt cx="77182" cy="3562282"/>
            </a:xfrm>
          </p:grpSpPr>
          <p:sp>
            <p:nvSpPr>
              <p:cNvPr id="65" name="ScrollBar"/>
              <p:cNvSpPr>
                <a:spLocks/>
              </p:cNvSpPr>
              <p:nvPr/>
            </p:nvSpPr>
            <p:spPr>
              <a:xfrm>
                <a:off x="4567470" y="1543110"/>
                <a:ext cx="77182" cy="356228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6" name="Slider"/>
              <p:cNvSpPr>
                <a:spLocks/>
              </p:cNvSpPr>
              <p:nvPr/>
            </p:nvSpPr>
            <p:spPr>
              <a:xfrm>
                <a:off x="4567470" y="2984109"/>
                <a:ext cx="77181" cy="167035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UpArrow"/>
              <p:cNvSpPr>
                <a:spLocks/>
              </p:cNvSpPr>
              <p:nvPr/>
            </p:nvSpPr>
            <p:spPr>
              <a:xfrm>
                <a:off x="4589369" y="172015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DownArrow"/>
              <p:cNvSpPr>
                <a:spLocks/>
              </p:cNvSpPr>
              <p:nvPr/>
            </p:nvSpPr>
            <p:spPr>
              <a:xfrm rot="10800000">
                <a:off x="4589369" y="463941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Content"/>
          <p:cNvSpPr/>
          <p:nvPr>
            <p:custDataLst>
              <p:custData r:id="rId7"/>
            </p:custDataLst>
          </p:nvPr>
        </p:nvSpPr>
        <p:spPr>
          <a:xfrm>
            <a:off x="747920" y="57324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Details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Coursework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7920" y="617291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0629" y="6677178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Oracle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77" name="Rectangle 76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83" name="Rectangle 82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6790" y="796910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Signature Test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6790" y="861647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Descriptor Files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Uploaded Files</a:t>
            </a:r>
          </a:p>
        </p:txBody>
      </p:sp>
      <p:graphicFrame>
        <p:nvGraphicFramePr>
          <p:cNvPr id="73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854452916"/>
              </p:ext>
            </p:extLst>
          </p:nvPr>
        </p:nvGraphicFramePr>
        <p:xfrm>
          <a:off x="846427" y="3265430"/>
          <a:ext cx="566637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672767911"/>
                    </a:ext>
                  </a:extLst>
                </a:gridCol>
                <a:gridCol w="1165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667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Template.py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1100" u="sng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html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[</a:t>
                      </a:r>
                      <a:r>
                        <a:rPr lang="en-US" sz="1100" u="sng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raw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endParaRPr lang="en-US" sz="110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 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 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</a:rPr>
                        <a:t> Sol 0005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Case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Test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47920" y="506347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635559362"/>
              </p:ext>
            </p:extLst>
          </p:nvPr>
        </p:nvGraphicFramePr>
        <p:xfrm>
          <a:off x="846427" y="5475487"/>
          <a:ext cx="4982542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91103075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2504921269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 / 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Feedback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Level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 0008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Jackie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Self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47920" y="733744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Run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6427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94" name="DropdownBox"/>
          <p:cNvGrpSpPr/>
          <p:nvPr>
            <p:custDataLst>
              <p:custData r:id="rId6"/>
            </p:custDataLst>
          </p:nvPr>
        </p:nvGrpSpPr>
        <p:grpSpPr>
          <a:xfrm>
            <a:off x="1337655" y="7837936"/>
            <a:ext cx="1177238" cy="228600"/>
            <a:chOff x="4016824" y="3329200"/>
            <a:chExt cx="1097652" cy="228600"/>
          </a:xfrm>
        </p:grpSpPr>
        <p:sp>
          <p:nvSpPr>
            <p:cNvPr id="9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Marco Sol 0005</a:t>
              </a:r>
            </a:p>
          </p:txBody>
        </p:sp>
        <p:sp>
          <p:nvSpPr>
            <p:cNvPr id="96" name="DownArrow"/>
            <p:cNvSpPr>
              <a:spLocks noChangeAspect="1"/>
            </p:cNvSpPr>
            <p:nvPr/>
          </p:nvSpPr>
          <p:spPr>
            <a:xfrm rot="10800000">
              <a:off x="5000009" y="3430200"/>
              <a:ext cx="758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514893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98" name="DropdownBox"/>
          <p:cNvGrpSpPr/>
          <p:nvPr>
            <p:custDataLst>
              <p:custData r:id="rId7"/>
            </p:custDataLst>
          </p:nvPr>
        </p:nvGrpSpPr>
        <p:grpSpPr>
          <a:xfrm>
            <a:off x="3259368" y="7837936"/>
            <a:ext cx="1588971" cy="228600"/>
            <a:chOff x="4016824" y="3329200"/>
            <a:chExt cx="1097652" cy="228600"/>
          </a:xfrm>
        </p:grpSpPr>
        <p:sp>
          <p:nvSpPr>
            <p:cNvPr id="9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Star Test 0006</a:t>
              </a:r>
            </a:p>
          </p:txBody>
        </p:sp>
        <p:sp>
          <p:nvSpPr>
            <p:cNvPr id="100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1" name="Content"/>
          <p:cNvSpPr/>
          <p:nvPr>
            <p:custDataLst>
              <p:custData r:id="rId8"/>
            </p:custDataLst>
          </p:nvPr>
        </p:nvSpPr>
        <p:spPr>
          <a:xfrm>
            <a:off x="5149118" y="78607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grpSp>
        <p:nvGrpSpPr>
          <p:cNvPr id="103" name="List"/>
          <p:cNvGrpSpPr/>
          <p:nvPr>
            <p:custDataLst>
              <p:custData r:id="rId9"/>
            </p:custDataLst>
          </p:nvPr>
        </p:nvGrpSpPr>
        <p:grpSpPr>
          <a:xfrm>
            <a:off x="3267395" y="8076299"/>
            <a:ext cx="1580944" cy="652067"/>
            <a:chOff x="4610397" y="3047456"/>
            <a:chExt cx="1651425" cy="1533686"/>
          </a:xfrm>
        </p:grpSpPr>
        <p:grpSp>
          <p:nvGrpSpPr>
            <p:cNvPr id="104" name="Group 103"/>
            <p:cNvGrpSpPr/>
            <p:nvPr/>
          </p:nvGrpSpPr>
          <p:grpSpPr>
            <a:xfrm>
              <a:off x="4610397" y="3047458"/>
              <a:ext cx="1651425" cy="1533684"/>
              <a:chOff x="4648811" y="3359442"/>
              <a:chExt cx="713685" cy="756303"/>
            </a:xfrm>
          </p:grpSpPr>
          <p:sp>
            <p:nvSpPr>
              <p:cNvPr id="110" name="Background"/>
              <p:cNvSpPr>
                <a:spLocks/>
              </p:cNvSpPr>
              <p:nvPr/>
            </p:nvSpPr>
            <p:spPr>
              <a:xfrm>
                <a:off x="4648811" y="3359442"/>
                <a:ext cx="713684" cy="756301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Content"/>
              <p:cNvSpPr>
                <a:spLocks/>
              </p:cNvSpPr>
              <p:nvPr/>
            </p:nvSpPr>
            <p:spPr>
              <a:xfrm>
                <a:off x="4648812" y="3359442"/>
                <a:ext cx="713684" cy="75630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Star Test 0006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Jackie Test 0007</a:t>
                </a:r>
              </a:p>
            </p:txBody>
          </p:sp>
        </p:grpSp>
        <p:grpSp>
          <p:nvGrpSpPr>
            <p:cNvPr id="105" name="Group 104"/>
            <p:cNvGrpSpPr/>
            <p:nvPr>
              <p:custDataLst>
                <p:custData r:id="rId11"/>
              </p:custDataLst>
            </p:nvPr>
          </p:nvGrpSpPr>
          <p:grpSpPr>
            <a:xfrm>
              <a:off x="6107232" y="3047456"/>
              <a:ext cx="154590" cy="1533680"/>
              <a:chOff x="4490063" y="1543105"/>
              <a:chExt cx="154590" cy="3562268"/>
            </a:xfrm>
          </p:grpSpPr>
          <p:sp>
            <p:nvSpPr>
              <p:cNvPr id="106" name="ScrollBar"/>
              <p:cNvSpPr>
                <a:spLocks/>
              </p:cNvSpPr>
              <p:nvPr/>
            </p:nvSpPr>
            <p:spPr>
              <a:xfrm>
                <a:off x="4490063" y="1543105"/>
                <a:ext cx="154590" cy="356226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07" name="Slider"/>
              <p:cNvSpPr>
                <a:spLocks/>
              </p:cNvSpPr>
              <p:nvPr/>
            </p:nvSpPr>
            <p:spPr>
              <a:xfrm>
                <a:off x="4490063" y="3176441"/>
                <a:ext cx="154590" cy="189330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UpArrow"/>
              <p:cNvSpPr>
                <a:spLocks/>
              </p:cNvSpPr>
              <p:nvPr/>
            </p:nvSpPr>
            <p:spPr>
              <a:xfrm>
                <a:off x="4533927" y="1743785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DownArrow"/>
              <p:cNvSpPr>
                <a:spLocks/>
              </p:cNvSpPr>
              <p:nvPr/>
            </p:nvSpPr>
            <p:spPr>
              <a:xfrm rot="10800000">
                <a:off x="4533927" y="4577204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2" name="StickyNote"/>
          <p:cNvGrpSpPr/>
          <p:nvPr>
            <p:custDataLst>
              <p:custData r:id="rId10"/>
            </p:custDataLst>
          </p:nvPr>
        </p:nvGrpSpPr>
        <p:grpSpPr>
          <a:xfrm>
            <a:off x="6867195" y="3265430"/>
            <a:ext cx="1492470" cy="1509452"/>
            <a:chOff x="4093538" y="2379546"/>
            <a:chExt cx="1371600" cy="1509452"/>
          </a:xfrm>
        </p:grpSpPr>
        <p:sp>
          <p:nvSpPr>
            <p:cNvPr id="113" name="Content"/>
            <p:cNvSpPr>
              <a:spLocks/>
            </p:cNvSpPr>
            <p:nvPr/>
          </p:nvSpPr>
          <p:spPr>
            <a:xfrm>
              <a:off x="4093538" y="2493619"/>
              <a:ext cx="1371600" cy="139537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User-deleted files are kept on system, but marked as deleted so invisible to students</a:t>
              </a:r>
            </a:p>
          </p:txBody>
        </p:sp>
        <p:sp>
          <p:nvSpPr>
            <p:cNvPr id="114" name="Tape"/>
            <p:cNvSpPr>
              <a:spLocks/>
            </p:cNvSpPr>
            <p:nvPr/>
          </p:nvSpPr>
          <p:spPr>
            <a:xfrm rot="401918">
              <a:off x="4520255" y="2379546"/>
              <a:ext cx="518166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Props1.xml><?xml version="1.0" encoding="utf-8"?>
<ds:datastoreItem xmlns:ds="http://schemas.openxmlformats.org/officeDocument/2006/customXml" ds:itemID="{527C3E9C-D62B-4699-85A9-9413C9DD9B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3727DF-AA28-489E-A016-3593432CB1D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89C65B-112F-4DC9-B10D-D7DC08918F6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F8F5EC-4341-4F46-9990-1EE01B929FF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1A3EE4E-078B-41D3-BEE1-37C16EFBDEE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20F0ACA-3000-46A4-9BBB-C4F8CA55725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159FDDE-AEDE-41B9-A157-3A1084EAFE0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747ABEA-9A96-44E4-865C-E879861BF44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8E8655C-FECF-4FB5-A478-B5250C94506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6A9736-A6B6-4634-BBC1-44634717A1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AD1868A-2EA8-4C8D-819F-5B463CD9493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EE45E8-5A98-4AB2-90E9-25846870698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14F77A0-8930-4648-9FF3-BC0645492CE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E633FCB-83E3-4B5C-B11E-74F2BC0DDA2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51F3046-B88A-4F82-8B14-8C54BF15F0D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381F8C2-A935-4C3C-A101-F24C6DCC143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A3D4E0D-900C-4018-AA88-D5E1FC48993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A680396-2481-4322-AD74-05B79CD7E48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DE871F9-F7B8-4157-892C-043F7B65373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631F244-31FA-4E40-B8F6-56C394B1D2E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1153801-C20A-4695-AEF6-D654D618398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961C9E7-66FC-42DD-A2F0-E341CFE0BF5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82CFD0-2A0D-4674-95D8-91F826E5DAE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078AE92-34B6-42D0-8CF1-A24C42CD21E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D85B567-BF55-4BD5-BD2B-48EC230E4DD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909A3D1-C841-49DE-A0CF-07C2E8F7BEA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B7EE182-B8C2-4C11-82A2-B8A9F5992DD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A260B45-EF0D-493F-A913-21A5C1AADF7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198CE49-0D6E-4BE9-8DF6-557F3AFB839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7316004-2DBF-45BA-B0A8-940A2E6C51C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C8F7828-36D1-44CE-82A0-7FB157C173B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18BD6AF-36D2-4CA8-8F4F-4097CCBA217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32A29A-D6DF-475C-8E31-D7C4AAA0670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7C0862B-82A9-490D-B7CC-54C2127659F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DF63AB1-E97C-4913-997D-DB9C3848E07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3A9ECBC-8E4E-49F2-848F-8D30C621F63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0BE2B89-8ABE-4AB8-8DEC-DEFC16E7D3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006778C-5384-49A1-9D63-F47FD2E26BD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76A8645-6116-47B1-940F-E62B904097E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A20DF97-3ABD-408A-92E7-82D4704CC03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301F42E-23AE-4BB5-BB6D-29FD293B76D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161C6F6-C80E-4A8E-904D-32864460D45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5174481-2701-47B2-B4DF-EFA95D3726E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156F2A6-F547-4AAD-8D5D-E8681F2338A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CB4371B-566E-4D5F-AFBA-05E194458CF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8E787DA-F7B7-431D-BF68-A99491EBECE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79D85F2-5846-4BDE-A11F-3FD99B51C9B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8286991-1355-4EA4-86BD-F85C9E54870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CA129FD-546A-43EE-9DAA-C222F9A6D4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701FB6D-E86A-414D-B760-E5A9AFB9A65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F3DAF5B-E53F-48EE-9D84-38A812AC7BE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E6CDB8-670B-400A-AC9F-91E6E7D869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65E285-AE90-4D98-9EEF-242FC453ACC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479CCF3-4290-4846-9639-A6DCAA5D816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992253-1143-414F-800B-506DEA1D474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739</Words>
  <Application>Microsoft Office PowerPoint</Application>
  <PresentationFormat>On-screen Show (4:3)</PresentationFormat>
  <Paragraphs>247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22</cp:revision>
  <dcterms:created xsi:type="dcterms:W3CDTF">2017-05-10T15:53:17Z</dcterms:created>
  <dcterms:modified xsi:type="dcterms:W3CDTF">2017-05-11T16:19:53Z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