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8"/>
  </p:notesMasterIdLst>
  <p:sldIdLst>
    <p:sldId id="256" r:id="rId2"/>
    <p:sldId id="258" r:id="rId3"/>
    <p:sldId id="257" r:id="rId4"/>
    <p:sldId id="298" r:id="rId5"/>
    <p:sldId id="300" r:id="rId6"/>
    <p:sldId id="262" r:id="rId7"/>
    <p:sldId id="297" r:id="rId8"/>
    <p:sldId id="305" r:id="rId9"/>
    <p:sldId id="301" r:id="rId10"/>
    <p:sldId id="302" r:id="rId11"/>
    <p:sldId id="304" r:id="rId12"/>
    <p:sldId id="318" r:id="rId13"/>
    <p:sldId id="319" r:id="rId14"/>
    <p:sldId id="263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</p:sldIdLst>
  <p:sldSz cx="9144000" cy="5143500" type="screen16x9"/>
  <p:notesSz cx="6858000" cy="9144000"/>
  <p:embeddedFontLst>
    <p:embeddedFont>
      <p:font typeface="Advent Pro SemiBold" panose="020B0604020202020204" charset="-18"/>
      <p:regular r:id="rId29"/>
      <p:bold r:id="rId30"/>
    </p:embeddedFont>
    <p:embeddedFont>
      <p:font typeface="Fira Sans Extra Condensed Medium" panose="020B0604020202020204" charset="0"/>
      <p:regular r:id="rId31"/>
      <p:bold r:id="rId32"/>
      <p:italic r:id="rId33"/>
      <p:boldItalic r:id="rId34"/>
    </p:embeddedFont>
    <p:embeddedFont>
      <p:font typeface="Proxima Nova" panose="020B0604020202020204" charset="0"/>
      <p:regular r:id="rId35"/>
      <p:bold r:id="rId36"/>
      <p:italic r:id="rId37"/>
      <p:boldItalic r:id="rId38"/>
    </p:embeddedFont>
    <p:embeddedFont>
      <p:font typeface="Proxima Nova Semibold" panose="020B0604020202020204" charset="0"/>
      <p:regular r:id="rId39"/>
      <p:bold r:id="rId40"/>
      <p:boldItalic r:id="rId41"/>
    </p:embeddedFont>
    <p:embeddedFont>
      <p:font typeface="Rockwell Nova Light" panose="02060303020205020403" pitchFamily="18" charset="0"/>
      <p:regular r:id="rId42"/>
      <p:italic r:id="rId43"/>
    </p:embeddedFont>
    <p:embeddedFont>
      <p:font typeface="Share Tech" panose="020B0604020202020204" charset="0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1B554C-A660-4B69-9481-58259158EBEF}">
  <a:tblStyle styleId="{671B554C-A660-4B69-9481-58259158E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8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898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191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187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620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820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92165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8" name="Google Shape;428;p2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8" r:id="rId5"/>
    <p:sldLayoutId id="214748367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kaggle.com/apoorvaappz/global-super-store-datase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poorvaappz/global-super-store-datase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677236" y="550686"/>
            <a:ext cx="5289718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4000" dirty="0">
                <a:latin typeface="+mj-lt"/>
                <a:cs typeface="Nirmala UI" panose="020B0502040204020203" pitchFamily="34" charset="0"/>
              </a:rPr>
              <a:t>GLOBAL SUPER STORE</a:t>
            </a:r>
            <a:endParaRPr sz="4000" dirty="0">
              <a:latin typeface="+mj-lt"/>
              <a:cs typeface="Nirmala UI" panose="020B0502040204020203" pitchFamily="34" charset="0"/>
            </a:endParaRPr>
          </a:p>
        </p:txBody>
      </p:sp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193132" y="2642895"/>
            <a:ext cx="4558736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latin typeface="+mj-lt"/>
                <a:cs typeface="Nirmala UI" panose="020B0502040204020203" pitchFamily="34" charset="0"/>
              </a:rPr>
              <a:t>KOLEGIJ: Sustavi poslovne inteligencije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latin typeface="+mj-lt"/>
                <a:cs typeface="Nirmala UI" panose="020B0502040204020203" pitchFamily="34" charset="0"/>
              </a:rPr>
              <a:t>STUDENT: Laura Lončarić</a:t>
            </a:r>
            <a:endParaRPr dirty="0">
              <a:latin typeface="+mj-lt"/>
              <a:cs typeface="Nirmala UI" panose="020B0502040204020203" pitchFamily="34" charset="0"/>
            </a:endParaRPr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 descr="Slika na kojoj se prikazuje tekst, računalo, prijenosnik, snimka zaslona&#10;&#10;Opis je automatski generiran">
            <a:extLst>
              <a:ext uri="{FF2B5EF4-FFF2-40B4-BE49-F238E27FC236}">
                <a16:creationId xmlns:a16="http://schemas.microsoft.com/office/drawing/2014/main" id="{7D5A807D-D248-47C7-90AA-74DA0D712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68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7D74F7DC-B66F-4F8F-BCA6-41FC82D49D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hr-HR" dirty="0"/>
              <a:t>Prikaz tablica u </a:t>
            </a:r>
            <a:r>
              <a:rPr lang="hr-HR" dirty="0" err="1"/>
              <a:t>MySQL</a:t>
            </a:r>
            <a:r>
              <a:rPr lang="hr-HR" dirty="0"/>
              <a:t>-u</a:t>
            </a:r>
          </a:p>
        </p:txBody>
      </p:sp>
      <p:pic>
        <p:nvPicPr>
          <p:cNvPr id="6" name="Slika 5" descr="Slika na kojoj se prikazuje stol&#10;&#10;Opis je automatski generiran">
            <a:extLst>
              <a:ext uri="{FF2B5EF4-FFF2-40B4-BE49-F238E27FC236}">
                <a16:creationId xmlns:a16="http://schemas.microsoft.com/office/drawing/2014/main" id="{70449946-98E9-43E6-B575-5C923F373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204459"/>
            <a:ext cx="2381407" cy="2734581"/>
          </a:xfrm>
          <a:prstGeom prst="rect">
            <a:avLst/>
          </a:prstGeom>
        </p:spPr>
      </p:pic>
      <p:pic>
        <p:nvPicPr>
          <p:cNvPr id="8" name="Slika 7" descr="Slika na kojoj se prikazuje tekst&#10;&#10;Opis je automatski generiran">
            <a:extLst>
              <a:ext uri="{FF2B5EF4-FFF2-40B4-BE49-F238E27FC236}">
                <a16:creationId xmlns:a16="http://schemas.microsoft.com/office/drawing/2014/main" id="{F6DBDB1A-D5FA-4892-A829-EF94D8E14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890" y="1459480"/>
            <a:ext cx="4693535" cy="2224540"/>
          </a:xfrm>
          <a:prstGeom prst="rect">
            <a:avLst/>
          </a:prstGeom>
        </p:spPr>
      </p:pic>
      <p:sp>
        <p:nvSpPr>
          <p:cNvPr id="9" name="TekstniOkvir 8">
            <a:extLst>
              <a:ext uri="{FF2B5EF4-FFF2-40B4-BE49-F238E27FC236}">
                <a16:creationId xmlns:a16="http://schemas.microsoft.com/office/drawing/2014/main" id="{98E90B4D-D739-4A58-939E-C6C19E3A5125}"/>
              </a:ext>
            </a:extLst>
          </p:cNvPr>
          <p:cNvSpPr txBox="1"/>
          <p:nvPr/>
        </p:nvSpPr>
        <p:spPr>
          <a:xfrm>
            <a:off x="1458675" y="4001624"/>
            <a:ext cx="15240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>
                <a:solidFill>
                  <a:schemeClr val="bg1"/>
                </a:solidFill>
              </a:rPr>
              <a:t>customer</a:t>
            </a:r>
            <a:endParaRPr lang="hr-HR" dirty="0"/>
          </a:p>
        </p:txBody>
      </p:sp>
      <p:sp>
        <p:nvSpPr>
          <p:cNvPr id="10" name="TekstniOkvir 9">
            <a:extLst>
              <a:ext uri="{FF2B5EF4-FFF2-40B4-BE49-F238E27FC236}">
                <a16:creationId xmlns:a16="http://schemas.microsoft.com/office/drawing/2014/main" id="{910260E3-0A3B-4F87-8D6A-14E455554744}"/>
              </a:ext>
            </a:extLst>
          </p:cNvPr>
          <p:cNvSpPr txBox="1"/>
          <p:nvPr/>
        </p:nvSpPr>
        <p:spPr>
          <a:xfrm>
            <a:off x="5697620" y="3693847"/>
            <a:ext cx="2019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>
                <a:solidFill>
                  <a:schemeClr val="bg1"/>
                </a:solidFill>
              </a:rPr>
              <a:t>product</a:t>
            </a:r>
            <a:endParaRPr lang="hr-H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171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7D74F7DC-B66F-4F8F-BCA6-41FC82D49D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hr-HR" dirty="0"/>
              <a:t>Prikaz tablica u </a:t>
            </a:r>
            <a:r>
              <a:rPr lang="hr-HR" dirty="0" err="1"/>
              <a:t>MySQL</a:t>
            </a:r>
            <a:r>
              <a:rPr lang="hr-HR" dirty="0"/>
              <a:t>-u</a:t>
            </a:r>
          </a:p>
        </p:txBody>
      </p:sp>
      <p:pic>
        <p:nvPicPr>
          <p:cNvPr id="4" name="Slika 3" descr="Slika na kojoj se prikazuje stol&#10;&#10;Opis je automatski generiran">
            <a:extLst>
              <a:ext uri="{FF2B5EF4-FFF2-40B4-BE49-F238E27FC236}">
                <a16:creationId xmlns:a16="http://schemas.microsoft.com/office/drawing/2014/main" id="{E31AD6F6-008F-4FD6-B2F5-84C90BBFE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58" y="1377443"/>
            <a:ext cx="2429475" cy="2786751"/>
          </a:xfrm>
          <a:prstGeom prst="rect">
            <a:avLst/>
          </a:prstGeom>
        </p:spPr>
      </p:pic>
      <p:pic>
        <p:nvPicPr>
          <p:cNvPr id="7" name="Slika 6" descr="Slika na kojoj se prikazuje stol&#10;&#10;Opis je automatski generiran">
            <a:extLst>
              <a:ext uri="{FF2B5EF4-FFF2-40B4-BE49-F238E27FC236}">
                <a16:creationId xmlns:a16="http://schemas.microsoft.com/office/drawing/2014/main" id="{F93CE644-F493-449E-88B2-9314B021B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219" y="1377442"/>
            <a:ext cx="3342082" cy="2786751"/>
          </a:xfrm>
          <a:prstGeom prst="rect">
            <a:avLst/>
          </a:prstGeom>
        </p:spPr>
      </p:pic>
      <p:pic>
        <p:nvPicPr>
          <p:cNvPr id="9" name="Slika 8" descr="Slika na kojoj se prikazuje stol&#10;&#10;Opis je automatski generiran">
            <a:extLst>
              <a:ext uri="{FF2B5EF4-FFF2-40B4-BE49-F238E27FC236}">
                <a16:creationId xmlns:a16="http://schemas.microsoft.com/office/drawing/2014/main" id="{25F04BA6-140D-4774-B53B-B4E22848A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493" y="1132425"/>
            <a:ext cx="2065798" cy="3276783"/>
          </a:xfrm>
          <a:prstGeom prst="rect">
            <a:avLst/>
          </a:prstGeom>
        </p:spPr>
      </p:pic>
      <p:sp>
        <p:nvSpPr>
          <p:cNvPr id="10" name="TekstniOkvir 9">
            <a:extLst>
              <a:ext uri="{FF2B5EF4-FFF2-40B4-BE49-F238E27FC236}">
                <a16:creationId xmlns:a16="http://schemas.microsoft.com/office/drawing/2014/main" id="{2EEED0B3-1C67-49BF-95FB-D1E3C41B6F31}"/>
              </a:ext>
            </a:extLst>
          </p:cNvPr>
          <p:cNvSpPr txBox="1"/>
          <p:nvPr/>
        </p:nvSpPr>
        <p:spPr>
          <a:xfrm>
            <a:off x="1066800" y="4255319"/>
            <a:ext cx="1511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>
                <a:solidFill>
                  <a:schemeClr val="bg1"/>
                </a:solidFill>
              </a:rPr>
              <a:t>Product</a:t>
            </a:r>
            <a:r>
              <a:rPr lang="hr-HR" dirty="0">
                <a:solidFill>
                  <a:schemeClr val="bg1"/>
                </a:solidFill>
              </a:rPr>
              <a:t> </a:t>
            </a:r>
            <a:r>
              <a:rPr lang="hr-HR" dirty="0" err="1">
                <a:solidFill>
                  <a:schemeClr val="bg1"/>
                </a:solidFill>
              </a:rPr>
              <a:t>type</a:t>
            </a:r>
            <a:endParaRPr lang="hr-HR" dirty="0">
              <a:solidFill>
                <a:schemeClr val="bg1"/>
              </a:solidFill>
            </a:endParaRPr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5BC7FC0C-6A32-4E95-94C8-7E7D0FFAA19E}"/>
              </a:ext>
            </a:extLst>
          </p:cNvPr>
          <p:cNvSpPr txBox="1"/>
          <p:nvPr/>
        </p:nvSpPr>
        <p:spPr>
          <a:xfrm>
            <a:off x="4267200" y="4257626"/>
            <a:ext cx="1511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>
                <a:solidFill>
                  <a:schemeClr val="bg1"/>
                </a:solidFill>
              </a:rPr>
              <a:t>Location</a:t>
            </a:r>
            <a:r>
              <a:rPr lang="hr-H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" name="TekstniOkvir 11">
            <a:extLst>
              <a:ext uri="{FF2B5EF4-FFF2-40B4-BE49-F238E27FC236}">
                <a16:creationId xmlns:a16="http://schemas.microsoft.com/office/drawing/2014/main" id="{55249D42-099D-4BD7-A79F-92C8796D87D9}"/>
              </a:ext>
            </a:extLst>
          </p:cNvPr>
          <p:cNvSpPr txBox="1"/>
          <p:nvPr/>
        </p:nvSpPr>
        <p:spPr>
          <a:xfrm>
            <a:off x="7321550" y="4563096"/>
            <a:ext cx="1511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Market place</a:t>
            </a:r>
          </a:p>
        </p:txBody>
      </p:sp>
    </p:spTree>
    <p:extLst>
      <p:ext uri="{BB962C8B-B14F-4D97-AF65-F5344CB8AC3E}">
        <p14:creationId xmlns:p14="http://schemas.microsoft.com/office/powerpoint/2010/main" val="2972712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7D74F7DC-B66F-4F8F-BCA6-41FC82D49D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hr-HR" dirty="0"/>
              <a:t>Prikaz tablica u </a:t>
            </a:r>
            <a:r>
              <a:rPr lang="hr-HR" dirty="0" err="1"/>
              <a:t>MySQL</a:t>
            </a:r>
            <a:r>
              <a:rPr lang="hr-HR" dirty="0"/>
              <a:t>-u</a:t>
            </a:r>
          </a:p>
        </p:txBody>
      </p:sp>
      <p:pic>
        <p:nvPicPr>
          <p:cNvPr id="8" name="Slika 7" descr="Slika na kojoj se prikazuje stol&#10;&#10;Opis je automatski generiran">
            <a:extLst>
              <a:ext uri="{FF2B5EF4-FFF2-40B4-BE49-F238E27FC236}">
                <a16:creationId xmlns:a16="http://schemas.microsoft.com/office/drawing/2014/main" id="{A3769709-C6BD-4402-B2D4-07E2A474F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46" y="1500006"/>
            <a:ext cx="8830907" cy="2600688"/>
          </a:xfrm>
          <a:prstGeom prst="rect">
            <a:avLst/>
          </a:prstGeom>
        </p:spPr>
      </p:pic>
      <p:sp>
        <p:nvSpPr>
          <p:cNvPr id="9" name="TekstniOkvir 8">
            <a:extLst>
              <a:ext uri="{FF2B5EF4-FFF2-40B4-BE49-F238E27FC236}">
                <a16:creationId xmlns:a16="http://schemas.microsoft.com/office/drawing/2014/main" id="{82A1B384-DF77-4E03-93A6-8E8EEA9DED19}"/>
              </a:ext>
            </a:extLst>
          </p:cNvPr>
          <p:cNvSpPr txBox="1"/>
          <p:nvPr/>
        </p:nvSpPr>
        <p:spPr>
          <a:xfrm>
            <a:off x="4330700" y="4303448"/>
            <a:ext cx="1511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>
                <a:solidFill>
                  <a:schemeClr val="bg1"/>
                </a:solidFill>
              </a:rPr>
              <a:t>Order</a:t>
            </a:r>
            <a:r>
              <a:rPr lang="hr-H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3694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838200" y="113799"/>
            <a:ext cx="7467599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3000" dirty="0">
                <a:solidFill>
                  <a:srgbClr val="FFFF00"/>
                </a:solidFill>
                <a:latin typeface="+mj-lt"/>
                <a:cs typeface="Nirmala UI" panose="020B0502040204020203" pitchFamily="34" charset="0"/>
              </a:rPr>
              <a:t>05</a:t>
            </a:r>
            <a:r>
              <a:rPr lang="hr-HR" sz="3000" dirty="0">
                <a:latin typeface="+mj-lt"/>
                <a:cs typeface="Nirmala UI" panose="020B0502040204020203" pitchFamily="34" charset="0"/>
              </a:rPr>
              <a:t> IZRADA DIMENZIJSKOG MODELA</a:t>
            </a:r>
            <a:endParaRPr sz="3000" dirty="0">
              <a:latin typeface="+mj-lt"/>
              <a:cs typeface="Nirmala UI" panose="020B0502040204020203" pitchFamily="34" charset="0"/>
            </a:endParaRP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2EDCA5D5-3AD4-4318-A1D4-230A3DECF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109" y="951099"/>
            <a:ext cx="4197780" cy="40290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teksta 1">
            <a:extLst>
              <a:ext uri="{FF2B5EF4-FFF2-40B4-BE49-F238E27FC236}">
                <a16:creationId xmlns:a16="http://schemas.microsoft.com/office/drawing/2014/main" id="{DE5FC295-D38A-4AC1-89C8-FC57258E7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375" y="1063525"/>
            <a:ext cx="3908700" cy="577800"/>
          </a:xfrm>
        </p:spPr>
        <p:txBody>
          <a:bodyPr/>
          <a:lstStyle/>
          <a:p>
            <a:r>
              <a:rPr lang="hr-HR" sz="2000" dirty="0" err="1">
                <a:solidFill>
                  <a:schemeClr val="bg1"/>
                </a:solidFill>
              </a:rPr>
              <a:t>Pentaho</a:t>
            </a:r>
            <a:r>
              <a:rPr lang="hr-HR" sz="2000" dirty="0">
                <a:solidFill>
                  <a:schemeClr val="bg1"/>
                </a:solidFill>
              </a:rPr>
              <a:t> - </a:t>
            </a:r>
            <a:r>
              <a:rPr lang="hr-HR" sz="2000" dirty="0" err="1">
                <a:solidFill>
                  <a:schemeClr val="bg1"/>
                </a:solidFill>
              </a:rPr>
              <a:t>Customer</a:t>
            </a:r>
            <a:endParaRPr lang="hr-HR" sz="2000" dirty="0">
              <a:solidFill>
                <a:schemeClr val="bg1"/>
              </a:solidFill>
            </a:endParaRPr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1538753F-E89C-44F8-9984-5E953711F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8423575" cy="577800"/>
          </a:xfrm>
        </p:spPr>
        <p:txBody>
          <a:bodyPr/>
          <a:lstStyle/>
          <a:p>
            <a:pPr algn="l"/>
            <a:r>
              <a:rPr lang="hr-HR" dirty="0"/>
              <a:t> </a:t>
            </a:r>
            <a:r>
              <a:rPr lang="hr-HR" sz="2300" dirty="0"/>
              <a:t>06 PUNJENJE DIMENZIJSKIH TABLICA KORITEĆI PENTAHO</a:t>
            </a: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225981A4-D626-4886-ABFE-F002B0AEB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0" y="1971915"/>
            <a:ext cx="6921500" cy="221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95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teksta 1">
            <a:extLst>
              <a:ext uri="{FF2B5EF4-FFF2-40B4-BE49-F238E27FC236}">
                <a16:creationId xmlns:a16="http://schemas.microsoft.com/office/drawing/2014/main" id="{DE5FC295-D38A-4AC1-89C8-FC57258E7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375" y="1063525"/>
            <a:ext cx="3908700" cy="577800"/>
          </a:xfrm>
        </p:spPr>
        <p:txBody>
          <a:bodyPr/>
          <a:lstStyle/>
          <a:p>
            <a:r>
              <a:rPr lang="hr-HR" sz="2000" dirty="0" err="1">
                <a:solidFill>
                  <a:schemeClr val="bg1"/>
                </a:solidFill>
              </a:rPr>
              <a:t>Pentaho</a:t>
            </a:r>
            <a:r>
              <a:rPr lang="hr-HR" sz="2000" dirty="0">
                <a:solidFill>
                  <a:schemeClr val="bg1"/>
                </a:solidFill>
              </a:rPr>
              <a:t> - </a:t>
            </a:r>
            <a:r>
              <a:rPr lang="hr-HR" sz="2000" dirty="0" err="1">
                <a:solidFill>
                  <a:schemeClr val="bg1"/>
                </a:solidFill>
              </a:rPr>
              <a:t>Customer</a:t>
            </a:r>
            <a:endParaRPr lang="hr-HR" sz="2000" dirty="0">
              <a:solidFill>
                <a:schemeClr val="bg1"/>
              </a:solidFill>
            </a:endParaRPr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1538753F-E89C-44F8-9984-5E953711F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8233075" cy="577800"/>
          </a:xfrm>
        </p:spPr>
        <p:txBody>
          <a:bodyPr/>
          <a:lstStyle/>
          <a:p>
            <a:pPr algn="l"/>
            <a:r>
              <a:rPr lang="hr-HR" sz="2300" dirty="0"/>
              <a:t>06 PUNJENJE DIMENZIJSKIH TABLICA KORITEĆI PENTAHO</a:t>
            </a:r>
          </a:p>
        </p:txBody>
      </p:sp>
      <p:pic>
        <p:nvPicPr>
          <p:cNvPr id="5" name="Slika 4" descr="Slika na kojoj se prikazuje tekst&#10;&#10;Opis je automatski generiran">
            <a:extLst>
              <a:ext uri="{FF2B5EF4-FFF2-40B4-BE49-F238E27FC236}">
                <a16:creationId xmlns:a16="http://schemas.microsoft.com/office/drawing/2014/main" id="{9BF9BB19-F59E-44E5-9FF8-572A084A3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028" y="1641325"/>
            <a:ext cx="2629393" cy="3260825"/>
          </a:xfrm>
          <a:prstGeom prst="rect">
            <a:avLst/>
          </a:prstGeom>
        </p:spPr>
      </p:pic>
      <p:pic>
        <p:nvPicPr>
          <p:cNvPr id="8" name="Slika 7" descr="Slika na kojoj se prikazuje stol&#10;&#10;Opis je automatski generiran">
            <a:extLst>
              <a:ext uri="{FF2B5EF4-FFF2-40B4-BE49-F238E27FC236}">
                <a16:creationId xmlns:a16="http://schemas.microsoft.com/office/drawing/2014/main" id="{3E9B3408-98B9-45DD-9ABC-AFF394D69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045" y="1063525"/>
            <a:ext cx="3725882" cy="38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47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teksta 1">
            <a:extLst>
              <a:ext uri="{FF2B5EF4-FFF2-40B4-BE49-F238E27FC236}">
                <a16:creationId xmlns:a16="http://schemas.microsoft.com/office/drawing/2014/main" id="{DE5FC295-D38A-4AC1-89C8-FC57258E7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375" y="1063525"/>
            <a:ext cx="3908700" cy="577800"/>
          </a:xfrm>
        </p:spPr>
        <p:txBody>
          <a:bodyPr/>
          <a:lstStyle/>
          <a:p>
            <a:r>
              <a:rPr lang="hr-HR" sz="2000" dirty="0" err="1">
                <a:solidFill>
                  <a:schemeClr val="bg1"/>
                </a:solidFill>
              </a:rPr>
              <a:t>Pentaho</a:t>
            </a:r>
            <a:r>
              <a:rPr lang="hr-HR" sz="2000" dirty="0">
                <a:solidFill>
                  <a:schemeClr val="bg1"/>
                </a:solidFill>
              </a:rPr>
              <a:t> - </a:t>
            </a:r>
            <a:r>
              <a:rPr lang="hr-HR" sz="2000" dirty="0" err="1">
                <a:solidFill>
                  <a:schemeClr val="bg1"/>
                </a:solidFill>
              </a:rPr>
              <a:t>Customer</a:t>
            </a:r>
            <a:endParaRPr lang="hr-HR" sz="2000" dirty="0">
              <a:solidFill>
                <a:schemeClr val="bg1"/>
              </a:solidFill>
            </a:endParaRPr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1538753F-E89C-44F8-9984-5E953711F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8042575" cy="577800"/>
          </a:xfrm>
        </p:spPr>
        <p:txBody>
          <a:bodyPr/>
          <a:lstStyle/>
          <a:p>
            <a:pPr algn="l"/>
            <a:r>
              <a:rPr lang="hr-HR" sz="2300" dirty="0"/>
              <a:t>06 PUNJENJE DIMENZIJSKIH TABLICA KORITEĆI PENTAHO</a:t>
            </a: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D73D97DC-78C1-4110-8DCF-61CDEF503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25" y="1684764"/>
            <a:ext cx="3486471" cy="3047061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1D3A898A-F27B-4C81-9019-DE6F15454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675" y="1542246"/>
            <a:ext cx="4439254" cy="318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66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teksta 1">
            <a:extLst>
              <a:ext uri="{FF2B5EF4-FFF2-40B4-BE49-F238E27FC236}">
                <a16:creationId xmlns:a16="http://schemas.microsoft.com/office/drawing/2014/main" id="{DE5FC295-D38A-4AC1-89C8-FC57258E7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374" y="971600"/>
            <a:ext cx="3908700" cy="577800"/>
          </a:xfrm>
        </p:spPr>
        <p:txBody>
          <a:bodyPr/>
          <a:lstStyle/>
          <a:p>
            <a:r>
              <a:rPr lang="hr-HR" sz="2000" dirty="0" err="1">
                <a:solidFill>
                  <a:schemeClr val="bg1"/>
                </a:solidFill>
              </a:rPr>
              <a:t>Pentaho</a:t>
            </a:r>
            <a:r>
              <a:rPr lang="hr-HR" sz="2000" dirty="0">
                <a:solidFill>
                  <a:schemeClr val="bg1"/>
                </a:solidFill>
              </a:rPr>
              <a:t> - </a:t>
            </a:r>
            <a:r>
              <a:rPr lang="hr-HR" sz="2000" dirty="0" err="1">
                <a:solidFill>
                  <a:schemeClr val="bg1"/>
                </a:solidFill>
              </a:rPr>
              <a:t>Customer</a:t>
            </a:r>
            <a:endParaRPr lang="hr-HR" sz="2000" dirty="0">
              <a:solidFill>
                <a:schemeClr val="bg1"/>
              </a:solidFill>
            </a:endParaRPr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1538753F-E89C-44F8-9984-5E953711F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306640"/>
            <a:ext cx="8341769" cy="577800"/>
          </a:xfrm>
        </p:spPr>
        <p:txBody>
          <a:bodyPr/>
          <a:lstStyle/>
          <a:p>
            <a:pPr algn="l"/>
            <a:r>
              <a:rPr lang="hr-HR" sz="2300" dirty="0"/>
              <a:t>06 PUNJENJE DIMENZIJSKIH TABLICA KORITEĆI PENTAHO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162ABF00-AD46-42E8-A5A6-E585609A7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419" y="989475"/>
            <a:ext cx="3046175" cy="3870215"/>
          </a:xfrm>
          <a:prstGeom prst="rect">
            <a:avLst/>
          </a:prstGeom>
        </p:spPr>
      </p:pic>
      <p:pic>
        <p:nvPicPr>
          <p:cNvPr id="8" name="Slika 7" descr="Slika na kojoj se prikazuje stol&#10;&#10;Opis je automatski generiran">
            <a:extLst>
              <a:ext uri="{FF2B5EF4-FFF2-40B4-BE49-F238E27FC236}">
                <a16:creationId xmlns:a16="http://schemas.microsoft.com/office/drawing/2014/main" id="{8F3D2634-F251-4F19-A52D-31F039758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1" y="1838300"/>
            <a:ext cx="5820587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63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teksta 1">
            <a:extLst>
              <a:ext uri="{FF2B5EF4-FFF2-40B4-BE49-F238E27FC236}">
                <a16:creationId xmlns:a16="http://schemas.microsoft.com/office/drawing/2014/main" id="{DE5FC295-D38A-4AC1-89C8-FC57258E7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375" y="1063525"/>
            <a:ext cx="3908700" cy="577800"/>
          </a:xfrm>
        </p:spPr>
        <p:txBody>
          <a:bodyPr/>
          <a:lstStyle/>
          <a:p>
            <a:r>
              <a:rPr lang="hr-HR" sz="2000" dirty="0" err="1">
                <a:solidFill>
                  <a:schemeClr val="bg1"/>
                </a:solidFill>
              </a:rPr>
              <a:t>Pentaho</a:t>
            </a:r>
            <a:r>
              <a:rPr lang="hr-HR" sz="2000" dirty="0">
                <a:solidFill>
                  <a:schemeClr val="bg1"/>
                </a:solidFill>
              </a:rPr>
              <a:t> – Market place</a:t>
            </a:r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1538753F-E89C-44F8-9984-5E953711F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8258475" cy="577800"/>
          </a:xfrm>
        </p:spPr>
        <p:txBody>
          <a:bodyPr/>
          <a:lstStyle/>
          <a:p>
            <a:pPr algn="l"/>
            <a:r>
              <a:rPr lang="hr-HR" sz="2300" dirty="0"/>
              <a:t>06 PUNJENJE DIMENZIJSKIH TABLICA KORITEĆI PENTAHO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B2E1BE2C-970F-4CDC-AC26-ACE801AA5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1969045"/>
            <a:ext cx="8051800" cy="192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099914" y="3768631"/>
            <a:ext cx="354828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600" dirty="0">
                <a:latin typeface="+mj-lt"/>
                <a:cs typeface="Nirmala UI" panose="020B0502040204020203" pitchFamily="34" charset="0"/>
              </a:rPr>
              <a:t>POPUNJAVANJE BAZE PODATAKA</a:t>
            </a:r>
            <a:br>
              <a:rPr lang="hr-HR" dirty="0"/>
            </a:b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1099914" y="1906272"/>
            <a:ext cx="402072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600" dirty="0">
                <a:latin typeface="+mj-lt"/>
                <a:cs typeface="Nirmala UI" panose="020B0502040204020203" pitchFamily="34" charset="0"/>
              </a:rPr>
              <a:t>ODABIR I ANALIZA SKUPA PODATAKA</a:t>
            </a:r>
            <a:endParaRPr sz="1600" dirty="0">
              <a:latin typeface="+mj-lt"/>
              <a:cs typeface="Nirmala UI" panose="020B0502040204020203" pitchFamily="34" charset="0"/>
            </a:endParaRPr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291784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latin typeface="+mj-lt"/>
                <a:cs typeface="Nirmala UI" panose="020B0502040204020203" pitchFamily="34" charset="0"/>
              </a:rPr>
              <a:t>SADRŽAJ</a:t>
            </a:r>
            <a:endParaRPr dirty="0">
              <a:latin typeface="+mj-lt"/>
              <a:cs typeface="Nirmala UI" panose="020B0502040204020203" pitchFamily="34" charset="0"/>
            </a:endParaRPr>
          </a:p>
        </p:txBody>
      </p:sp>
      <p:sp>
        <p:nvSpPr>
          <p:cNvPr id="471" name="Google Shape;471;p27"/>
          <p:cNvSpPr txBox="1">
            <a:spLocks noGrp="1"/>
          </p:cNvSpPr>
          <p:nvPr>
            <p:ph type="ctrTitle" idx="8"/>
          </p:nvPr>
        </p:nvSpPr>
        <p:spPr>
          <a:xfrm>
            <a:off x="1099914" y="2641416"/>
            <a:ext cx="440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600" dirty="0">
                <a:latin typeface="+mj-lt"/>
                <a:cs typeface="Nirmala UI" panose="020B0502040204020203" pitchFamily="34" charset="0"/>
              </a:rPr>
              <a:t>IZRADA ER DIJAGRAMA</a:t>
            </a:r>
            <a:endParaRPr sz="1600" dirty="0">
              <a:latin typeface="+mj-lt"/>
              <a:cs typeface="Nirmala UI" panose="020B0502040204020203" pitchFamily="34" charset="0"/>
            </a:endParaRPr>
          </a:p>
        </p:txBody>
      </p:sp>
      <p:sp>
        <p:nvSpPr>
          <p:cNvPr id="45" name="Google Shape;474;p27">
            <a:extLst>
              <a:ext uri="{FF2B5EF4-FFF2-40B4-BE49-F238E27FC236}">
                <a16:creationId xmlns:a16="http://schemas.microsoft.com/office/drawing/2014/main" id="{F71E2746-4CC5-4A31-B5C0-C9BA118428DB}"/>
              </a:ext>
            </a:extLst>
          </p:cNvPr>
          <p:cNvSpPr txBox="1">
            <a:spLocks/>
          </p:cNvSpPr>
          <p:nvPr/>
        </p:nvSpPr>
        <p:spPr>
          <a:xfrm>
            <a:off x="1099914" y="1354070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hr-HR" sz="1600" dirty="0">
                <a:latin typeface="+mj-lt"/>
                <a:cs typeface="Nirmala UI" panose="020B0502040204020203" pitchFamily="34" charset="0"/>
              </a:rPr>
              <a:t>UVOD</a:t>
            </a:r>
            <a:br>
              <a:rPr lang="hr-HR" dirty="0"/>
            </a:br>
            <a:endParaRPr lang="hr-HR" dirty="0"/>
          </a:p>
        </p:txBody>
      </p:sp>
      <p:sp>
        <p:nvSpPr>
          <p:cNvPr id="46" name="Google Shape;476;p27">
            <a:extLst>
              <a:ext uri="{FF2B5EF4-FFF2-40B4-BE49-F238E27FC236}">
                <a16:creationId xmlns:a16="http://schemas.microsoft.com/office/drawing/2014/main" id="{8C022CB3-9409-4991-9072-8BC95613ADFE}"/>
              </a:ext>
            </a:extLst>
          </p:cNvPr>
          <p:cNvSpPr txBox="1">
            <a:spLocks/>
          </p:cNvSpPr>
          <p:nvPr/>
        </p:nvSpPr>
        <p:spPr>
          <a:xfrm>
            <a:off x="920440" y="843806"/>
            <a:ext cx="1753800" cy="38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2000" dirty="0">
                <a:solidFill>
                  <a:srgbClr val="09D1D1"/>
                </a:solidFill>
                <a:latin typeface="+mj-lt"/>
              </a:rPr>
              <a:t>01</a:t>
            </a:r>
          </a:p>
        </p:txBody>
      </p:sp>
      <p:cxnSp>
        <p:nvCxnSpPr>
          <p:cNvPr id="48" name="Google Shape;484;p27">
            <a:extLst>
              <a:ext uri="{FF2B5EF4-FFF2-40B4-BE49-F238E27FC236}">
                <a16:creationId xmlns:a16="http://schemas.microsoft.com/office/drawing/2014/main" id="{1083FEA3-DBA5-4369-ABA7-13598BF3A66F}"/>
              </a:ext>
            </a:extLst>
          </p:cNvPr>
          <p:cNvCxnSpPr>
            <a:cxnSpLocks/>
            <a:endCxn id="46" idx="1"/>
          </p:cNvCxnSpPr>
          <p:nvPr/>
        </p:nvCxnSpPr>
        <p:spPr>
          <a:xfrm rot="16200000" flipV="1">
            <a:off x="761075" y="1194925"/>
            <a:ext cx="435064" cy="116334"/>
          </a:xfrm>
          <a:prstGeom prst="bentConnector4">
            <a:avLst>
              <a:gd name="adj1" fmla="val 2072"/>
              <a:gd name="adj2" fmla="val 296503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474;p27">
            <a:extLst>
              <a:ext uri="{FF2B5EF4-FFF2-40B4-BE49-F238E27FC236}">
                <a16:creationId xmlns:a16="http://schemas.microsoft.com/office/drawing/2014/main" id="{05AFF3EE-CCB9-4B10-BCD7-096A4E780CBB}"/>
              </a:ext>
            </a:extLst>
          </p:cNvPr>
          <p:cNvSpPr txBox="1">
            <a:spLocks/>
          </p:cNvSpPr>
          <p:nvPr/>
        </p:nvSpPr>
        <p:spPr>
          <a:xfrm>
            <a:off x="1099914" y="4562816"/>
            <a:ext cx="305009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br>
              <a:rPr lang="hr-HR" dirty="0"/>
            </a:br>
            <a:endParaRPr lang="hr-HR" dirty="0"/>
          </a:p>
        </p:txBody>
      </p:sp>
      <p:sp>
        <p:nvSpPr>
          <p:cNvPr id="166" name="Google Shape;476;p27">
            <a:extLst>
              <a:ext uri="{FF2B5EF4-FFF2-40B4-BE49-F238E27FC236}">
                <a16:creationId xmlns:a16="http://schemas.microsoft.com/office/drawing/2014/main" id="{0C75E882-E063-4830-837C-D612473067F6}"/>
              </a:ext>
            </a:extLst>
          </p:cNvPr>
          <p:cNvSpPr txBox="1">
            <a:spLocks/>
          </p:cNvSpPr>
          <p:nvPr/>
        </p:nvSpPr>
        <p:spPr>
          <a:xfrm>
            <a:off x="934254" y="1714518"/>
            <a:ext cx="1753800" cy="38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2000" dirty="0">
                <a:solidFill>
                  <a:srgbClr val="92D050"/>
                </a:solidFill>
                <a:latin typeface="+mj-lt"/>
              </a:rPr>
              <a:t>0</a:t>
            </a:r>
            <a:r>
              <a:rPr lang="hr-HR" sz="2000" dirty="0">
                <a:solidFill>
                  <a:srgbClr val="92D050"/>
                </a:solidFill>
                <a:latin typeface="+mj-lt"/>
              </a:rPr>
              <a:t>2</a:t>
            </a:r>
            <a:endParaRPr lang="en" sz="2000" dirty="0">
              <a:solidFill>
                <a:srgbClr val="92D050"/>
              </a:solidFill>
              <a:latin typeface="+mj-lt"/>
            </a:endParaRPr>
          </a:p>
        </p:txBody>
      </p:sp>
      <p:cxnSp>
        <p:nvCxnSpPr>
          <p:cNvPr id="167" name="Google Shape;484;p27">
            <a:extLst>
              <a:ext uri="{FF2B5EF4-FFF2-40B4-BE49-F238E27FC236}">
                <a16:creationId xmlns:a16="http://schemas.microsoft.com/office/drawing/2014/main" id="{99183F1D-BF0A-446E-9264-905639A9892A}"/>
              </a:ext>
            </a:extLst>
          </p:cNvPr>
          <p:cNvCxnSpPr>
            <a:cxnSpLocks/>
          </p:cNvCxnSpPr>
          <p:nvPr/>
        </p:nvCxnSpPr>
        <p:spPr>
          <a:xfrm rot="16200000" flipV="1">
            <a:off x="774889" y="2047089"/>
            <a:ext cx="435064" cy="116334"/>
          </a:xfrm>
          <a:prstGeom prst="bentConnector4">
            <a:avLst>
              <a:gd name="adj1" fmla="val 2072"/>
              <a:gd name="adj2" fmla="val 296503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" name="Google Shape;476;p27">
            <a:extLst>
              <a:ext uri="{FF2B5EF4-FFF2-40B4-BE49-F238E27FC236}">
                <a16:creationId xmlns:a16="http://schemas.microsoft.com/office/drawing/2014/main" id="{9D634A1E-02A6-455C-B925-B028625E707D}"/>
              </a:ext>
            </a:extLst>
          </p:cNvPr>
          <p:cNvSpPr txBox="1">
            <a:spLocks/>
          </p:cNvSpPr>
          <p:nvPr/>
        </p:nvSpPr>
        <p:spPr>
          <a:xfrm>
            <a:off x="934254" y="2480218"/>
            <a:ext cx="1753800" cy="38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hr-HR" sz="2000" dirty="0">
                <a:solidFill>
                  <a:schemeClr val="accent1"/>
                </a:solidFill>
                <a:latin typeface="+mj-lt"/>
              </a:rPr>
              <a:t>03</a:t>
            </a:r>
            <a:endParaRPr lang="en" sz="20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69" name="Google Shape;484;p27">
            <a:extLst>
              <a:ext uri="{FF2B5EF4-FFF2-40B4-BE49-F238E27FC236}">
                <a16:creationId xmlns:a16="http://schemas.microsoft.com/office/drawing/2014/main" id="{A56104D3-D038-41B2-84BF-B38BC985B451}"/>
              </a:ext>
            </a:extLst>
          </p:cNvPr>
          <p:cNvCxnSpPr>
            <a:cxnSpLocks/>
            <a:endCxn id="168" idx="1"/>
          </p:cNvCxnSpPr>
          <p:nvPr/>
        </p:nvCxnSpPr>
        <p:spPr>
          <a:xfrm rot="16200000" flipV="1">
            <a:off x="774889" y="2831337"/>
            <a:ext cx="435064" cy="116334"/>
          </a:xfrm>
          <a:prstGeom prst="bentConnector4">
            <a:avLst>
              <a:gd name="adj1" fmla="val 2072"/>
              <a:gd name="adj2" fmla="val 296503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476;p27">
            <a:extLst>
              <a:ext uri="{FF2B5EF4-FFF2-40B4-BE49-F238E27FC236}">
                <a16:creationId xmlns:a16="http://schemas.microsoft.com/office/drawing/2014/main" id="{09E9DA6F-03A9-4F99-96D3-21FC26DAE362}"/>
              </a:ext>
            </a:extLst>
          </p:cNvPr>
          <p:cNvSpPr txBox="1">
            <a:spLocks/>
          </p:cNvSpPr>
          <p:nvPr/>
        </p:nvSpPr>
        <p:spPr>
          <a:xfrm>
            <a:off x="934254" y="3321234"/>
            <a:ext cx="1753800" cy="38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hr-HR" sz="2000" dirty="0">
                <a:solidFill>
                  <a:schemeClr val="accent6"/>
                </a:solidFill>
                <a:latin typeface="+mj-lt"/>
              </a:rPr>
              <a:t>04</a:t>
            </a:r>
            <a:endParaRPr lang="en" sz="2000" dirty="0">
              <a:solidFill>
                <a:schemeClr val="accent6"/>
              </a:solidFill>
              <a:latin typeface="+mj-lt"/>
            </a:endParaRPr>
          </a:p>
        </p:txBody>
      </p:sp>
      <p:cxnSp>
        <p:nvCxnSpPr>
          <p:cNvPr id="173" name="Google Shape;484;p27">
            <a:extLst>
              <a:ext uri="{FF2B5EF4-FFF2-40B4-BE49-F238E27FC236}">
                <a16:creationId xmlns:a16="http://schemas.microsoft.com/office/drawing/2014/main" id="{607B8F8E-ED2D-4246-864C-7FEA9A155CDC}"/>
              </a:ext>
            </a:extLst>
          </p:cNvPr>
          <p:cNvCxnSpPr>
            <a:cxnSpLocks/>
            <a:endCxn id="172" idx="1"/>
          </p:cNvCxnSpPr>
          <p:nvPr/>
        </p:nvCxnSpPr>
        <p:spPr>
          <a:xfrm rot="16200000" flipV="1">
            <a:off x="774889" y="3672353"/>
            <a:ext cx="435064" cy="116334"/>
          </a:xfrm>
          <a:prstGeom prst="bentConnector4">
            <a:avLst>
              <a:gd name="adj1" fmla="val 2072"/>
              <a:gd name="adj2" fmla="val 296503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" name="Google Shape;476;p27">
            <a:extLst>
              <a:ext uri="{FF2B5EF4-FFF2-40B4-BE49-F238E27FC236}">
                <a16:creationId xmlns:a16="http://schemas.microsoft.com/office/drawing/2014/main" id="{90D4B8C0-31E7-45DB-A7E7-FDDCB83A75DE}"/>
              </a:ext>
            </a:extLst>
          </p:cNvPr>
          <p:cNvSpPr txBox="1">
            <a:spLocks/>
          </p:cNvSpPr>
          <p:nvPr/>
        </p:nvSpPr>
        <p:spPr>
          <a:xfrm>
            <a:off x="1548264" y="782461"/>
            <a:ext cx="1753800" cy="38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 lang="en" sz="2000" dirty="0">
              <a:solidFill>
                <a:srgbClr val="09D1D1"/>
              </a:solidFill>
              <a:latin typeface="Rockwell Nova Light" panose="020B0604020202020204" pitchFamily="18" charset="0"/>
            </a:endParaRPr>
          </a:p>
        </p:txBody>
      </p:sp>
      <p:sp>
        <p:nvSpPr>
          <p:cNvPr id="17" name="Google Shape;474;p27">
            <a:extLst>
              <a:ext uri="{FF2B5EF4-FFF2-40B4-BE49-F238E27FC236}">
                <a16:creationId xmlns:a16="http://schemas.microsoft.com/office/drawing/2014/main" id="{6F08E909-4833-4370-8528-D2C7E0F09D29}"/>
              </a:ext>
            </a:extLst>
          </p:cNvPr>
          <p:cNvSpPr txBox="1">
            <a:spLocks/>
          </p:cNvSpPr>
          <p:nvPr/>
        </p:nvSpPr>
        <p:spPr>
          <a:xfrm>
            <a:off x="1099914" y="4497467"/>
            <a:ext cx="3548286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pPr algn="l"/>
            <a:r>
              <a:rPr lang="hr-HR" sz="1600">
                <a:latin typeface="+mj-lt"/>
                <a:cs typeface="Nirmala UI" panose="020B0502040204020203" pitchFamily="34" charset="0"/>
              </a:rPr>
              <a:t>IZRADA DIMENZIJSKOG MODELA</a:t>
            </a:r>
            <a:br>
              <a:rPr lang="hr-HR"/>
            </a:br>
            <a:endParaRPr lang="hr-HR" dirty="0"/>
          </a:p>
        </p:txBody>
      </p:sp>
      <p:sp>
        <p:nvSpPr>
          <p:cNvPr id="18" name="Google Shape;476;p27">
            <a:extLst>
              <a:ext uri="{FF2B5EF4-FFF2-40B4-BE49-F238E27FC236}">
                <a16:creationId xmlns:a16="http://schemas.microsoft.com/office/drawing/2014/main" id="{3B97B4E3-33B3-401E-BE46-899D0E9192AB}"/>
              </a:ext>
            </a:extLst>
          </p:cNvPr>
          <p:cNvSpPr txBox="1">
            <a:spLocks/>
          </p:cNvSpPr>
          <p:nvPr/>
        </p:nvSpPr>
        <p:spPr>
          <a:xfrm>
            <a:off x="934254" y="4050070"/>
            <a:ext cx="1753800" cy="38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hr-HR" sz="2000" dirty="0">
                <a:solidFill>
                  <a:schemeClr val="accent6"/>
                </a:solidFill>
                <a:latin typeface="+mj-lt"/>
              </a:rPr>
              <a:t>05</a:t>
            </a:r>
            <a:endParaRPr lang="en" sz="2000" dirty="0">
              <a:solidFill>
                <a:schemeClr val="accent6"/>
              </a:solidFill>
              <a:latin typeface="+mj-lt"/>
            </a:endParaRPr>
          </a:p>
        </p:txBody>
      </p:sp>
      <p:cxnSp>
        <p:nvCxnSpPr>
          <p:cNvPr id="19" name="Google Shape;484;p27">
            <a:extLst>
              <a:ext uri="{FF2B5EF4-FFF2-40B4-BE49-F238E27FC236}">
                <a16:creationId xmlns:a16="http://schemas.microsoft.com/office/drawing/2014/main" id="{8E81A111-EE91-452E-AA0E-985DC97AAC6B}"/>
              </a:ext>
            </a:extLst>
          </p:cNvPr>
          <p:cNvCxnSpPr>
            <a:cxnSpLocks/>
            <a:endCxn id="18" idx="1"/>
          </p:cNvCxnSpPr>
          <p:nvPr/>
        </p:nvCxnSpPr>
        <p:spPr>
          <a:xfrm rot="16200000" flipV="1">
            <a:off x="774889" y="4401189"/>
            <a:ext cx="435064" cy="116334"/>
          </a:xfrm>
          <a:prstGeom prst="bentConnector4">
            <a:avLst>
              <a:gd name="adj1" fmla="val 2072"/>
              <a:gd name="adj2" fmla="val 296503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474;p27">
            <a:extLst>
              <a:ext uri="{FF2B5EF4-FFF2-40B4-BE49-F238E27FC236}">
                <a16:creationId xmlns:a16="http://schemas.microsoft.com/office/drawing/2014/main" id="{9E6F0285-3D78-4EB1-9CE8-96B78A1EAE61}"/>
              </a:ext>
            </a:extLst>
          </p:cNvPr>
          <p:cNvSpPr txBox="1">
            <a:spLocks/>
          </p:cNvSpPr>
          <p:nvPr/>
        </p:nvSpPr>
        <p:spPr>
          <a:xfrm>
            <a:off x="5891588" y="1598824"/>
            <a:ext cx="3548286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pPr algn="l"/>
            <a:r>
              <a:rPr lang="hr-HR" sz="1600" dirty="0">
                <a:latin typeface="+mj-lt"/>
                <a:cs typeface="Nirmala UI" panose="020B0502040204020203" pitchFamily="34" charset="0"/>
              </a:rPr>
              <a:t>PUNJENJE DIMENZIJSKIH TABLICA KORITEĆI PENTAHO</a:t>
            </a:r>
            <a:br>
              <a:rPr lang="hr-HR" dirty="0"/>
            </a:br>
            <a:endParaRPr lang="hr-HR" dirty="0"/>
          </a:p>
        </p:txBody>
      </p:sp>
      <p:sp>
        <p:nvSpPr>
          <p:cNvPr id="21" name="Google Shape;476;p27">
            <a:extLst>
              <a:ext uri="{FF2B5EF4-FFF2-40B4-BE49-F238E27FC236}">
                <a16:creationId xmlns:a16="http://schemas.microsoft.com/office/drawing/2014/main" id="{A754CBA7-D73A-4D71-8784-736B9B3F2E7F}"/>
              </a:ext>
            </a:extLst>
          </p:cNvPr>
          <p:cNvSpPr txBox="1">
            <a:spLocks/>
          </p:cNvSpPr>
          <p:nvPr/>
        </p:nvSpPr>
        <p:spPr>
          <a:xfrm>
            <a:off x="5592862" y="843806"/>
            <a:ext cx="1753800" cy="38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hr-HR" sz="2000" dirty="0">
                <a:solidFill>
                  <a:schemeClr val="accent6"/>
                </a:solidFill>
                <a:latin typeface="+mj-lt"/>
              </a:rPr>
              <a:t>06</a:t>
            </a:r>
            <a:endParaRPr lang="en" sz="2000" dirty="0">
              <a:solidFill>
                <a:schemeClr val="accent6"/>
              </a:solidFill>
              <a:latin typeface="+mj-lt"/>
            </a:endParaRPr>
          </a:p>
        </p:txBody>
      </p:sp>
      <p:cxnSp>
        <p:nvCxnSpPr>
          <p:cNvPr id="22" name="Google Shape;484;p27">
            <a:extLst>
              <a:ext uri="{FF2B5EF4-FFF2-40B4-BE49-F238E27FC236}">
                <a16:creationId xmlns:a16="http://schemas.microsoft.com/office/drawing/2014/main" id="{2850B942-4C98-47A2-BC56-8B1E3657FEA8}"/>
              </a:ext>
            </a:extLst>
          </p:cNvPr>
          <p:cNvCxnSpPr>
            <a:cxnSpLocks/>
            <a:endCxn id="21" idx="1"/>
          </p:cNvCxnSpPr>
          <p:nvPr/>
        </p:nvCxnSpPr>
        <p:spPr>
          <a:xfrm rot="16200000" flipV="1">
            <a:off x="5433497" y="1194925"/>
            <a:ext cx="435064" cy="116334"/>
          </a:xfrm>
          <a:prstGeom prst="bentConnector4">
            <a:avLst>
              <a:gd name="adj1" fmla="val 2072"/>
              <a:gd name="adj2" fmla="val 296503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teksta 1">
            <a:extLst>
              <a:ext uri="{FF2B5EF4-FFF2-40B4-BE49-F238E27FC236}">
                <a16:creationId xmlns:a16="http://schemas.microsoft.com/office/drawing/2014/main" id="{DE5FC295-D38A-4AC1-89C8-FC57258E7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375" y="1063525"/>
            <a:ext cx="3908700" cy="577800"/>
          </a:xfrm>
        </p:spPr>
        <p:txBody>
          <a:bodyPr/>
          <a:lstStyle/>
          <a:p>
            <a:r>
              <a:rPr lang="hr-HR" sz="2000" dirty="0" err="1">
                <a:solidFill>
                  <a:schemeClr val="bg1"/>
                </a:solidFill>
              </a:rPr>
              <a:t>Pentaho</a:t>
            </a:r>
            <a:r>
              <a:rPr lang="hr-HR" sz="2000" dirty="0">
                <a:solidFill>
                  <a:schemeClr val="bg1"/>
                </a:solidFill>
              </a:rPr>
              <a:t> – Market place</a:t>
            </a:r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1538753F-E89C-44F8-9984-5E953711F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024" y="247601"/>
            <a:ext cx="8103037" cy="577800"/>
          </a:xfrm>
        </p:spPr>
        <p:txBody>
          <a:bodyPr/>
          <a:lstStyle/>
          <a:p>
            <a:pPr algn="l"/>
            <a:r>
              <a:rPr lang="hr-HR" sz="2300" dirty="0"/>
              <a:t>06 PUNJENJE DIMENZIJSKIH TABLICA KORITEĆI PENTAHO</a:t>
            </a:r>
          </a:p>
        </p:txBody>
      </p:sp>
      <p:pic>
        <p:nvPicPr>
          <p:cNvPr id="6" name="Slika 5" descr="Slika na kojoj se prikazuje tekst&#10;&#10;Opis je automatski generiran">
            <a:extLst>
              <a:ext uri="{FF2B5EF4-FFF2-40B4-BE49-F238E27FC236}">
                <a16:creationId xmlns:a16="http://schemas.microsoft.com/office/drawing/2014/main" id="{D0137108-3BEC-4234-B297-9A8FF587C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06" y="1622275"/>
            <a:ext cx="2682720" cy="3349774"/>
          </a:xfrm>
          <a:prstGeom prst="rect">
            <a:avLst/>
          </a:prstGeom>
        </p:spPr>
      </p:pic>
      <p:pic>
        <p:nvPicPr>
          <p:cNvPr id="8" name="Slika 7" descr="Slika na kojoj se prikazuje stol&#10;&#10;Opis je automatski generiran">
            <a:extLst>
              <a:ext uri="{FF2B5EF4-FFF2-40B4-BE49-F238E27FC236}">
                <a16:creationId xmlns:a16="http://schemas.microsoft.com/office/drawing/2014/main" id="{2A908EAC-7CA3-414F-87EC-F8E02AFD3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838" y="954585"/>
            <a:ext cx="4215787" cy="401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18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teksta 1">
            <a:extLst>
              <a:ext uri="{FF2B5EF4-FFF2-40B4-BE49-F238E27FC236}">
                <a16:creationId xmlns:a16="http://schemas.microsoft.com/office/drawing/2014/main" id="{DE5FC295-D38A-4AC1-89C8-FC57258E7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375" y="1063525"/>
            <a:ext cx="3908700" cy="577800"/>
          </a:xfrm>
        </p:spPr>
        <p:txBody>
          <a:bodyPr/>
          <a:lstStyle/>
          <a:p>
            <a:r>
              <a:rPr lang="hr-HR" sz="2000" dirty="0" err="1">
                <a:solidFill>
                  <a:schemeClr val="bg1"/>
                </a:solidFill>
              </a:rPr>
              <a:t>Pentaho</a:t>
            </a:r>
            <a:r>
              <a:rPr lang="hr-HR" sz="2000" dirty="0">
                <a:solidFill>
                  <a:schemeClr val="bg1"/>
                </a:solidFill>
              </a:rPr>
              <a:t> – Market place</a:t>
            </a:r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1538753F-E89C-44F8-9984-5E953711F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8144175" cy="577800"/>
          </a:xfrm>
        </p:spPr>
        <p:txBody>
          <a:bodyPr/>
          <a:lstStyle/>
          <a:p>
            <a:pPr algn="l"/>
            <a:r>
              <a:rPr lang="hr-HR" sz="2300" dirty="0"/>
              <a:t> 06 PUNJENJE DIMENZIJSKIH TABLICA KORITEĆI PENTAHO</a:t>
            </a:r>
          </a:p>
        </p:txBody>
      </p:sp>
      <p:pic>
        <p:nvPicPr>
          <p:cNvPr id="5" name="Slika 4" descr="Slika na kojoj se prikazuje stol&#10;&#10;Opis je automatski generiran">
            <a:extLst>
              <a:ext uri="{FF2B5EF4-FFF2-40B4-BE49-F238E27FC236}">
                <a16:creationId xmlns:a16="http://schemas.microsoft.com/office/drawing/2014/main" id="{1B36A81C-EF47-4060-9B6E-429546992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19" y="1715375"/>
            <a:ext cx="3501012" cy="2995785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793857CF-CC74-4BAC-9629-DC32CF6B3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075" y="1982371"/>
            <a:ext cx="4479561" cy="246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66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teksta 1">
            <a:extLst>
              <a:ext uri="{FF2B5EF4-FFF2-40B4-BE49-F238E27FC236}">
                <a16:creationId xmlns:a16="http://schemas.microsoft.com/office/drawing/2014/main" id="{DE5FC295-D38A-4AC1-89C8-FC57258E7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375" y="1063525"/>
            <a:ext cx="3908700" cy="577800"/>
          </a:xfrm>
        </p:spPr>
        <p:txBody>
          <a:bodyPr/>
          <a:lstStyle/>
          <a:p>
            <a:r>
              <a:rPr lang="hr-HR" sz="2000" dirty="0" err="1">
                <a:solidFill>
                  <a:schemeClr val="bg1"/>
                </a:solidFill>
              </a:rPr>
              <a:t>Pentaho</a:t>
            </a:r>
            <a:r>
              <a:rPr lang="hr-HR" sz="2000" dirty="0">
                <a:solidFill>
                  <a:schemeClr val="bg1"/>
                </a:solidFill>
              </a:rPr>
              <a:t> – Market place</a:t>
            </a:r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1538753F-E89C-44F8-9984-5E953711F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535" y="185455"/>
            <a:ext cx="8004475" cy="577800"/>
          </a:xfrm>
        </p:spPr>
        <p:txBody>
          <a:bodyPr/>
          <a:lstStyle/>
          <a:p>
            <a:pPr algn="l"/>
            <a:r>
              <a:rPr lang="hr-HR" sz="2300" dirty="0"/>
              <a:t>06 PUNJENJE DIMENZIJSKIH TABLICA KORITEĆI PENTAHO</a:t>
            </a: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1F186185-23A4-48C3-BE4B-25C07B8E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544" y="922980"/>
            <a:ext cx="3097081" cy="3953720"/>
          </a:xfrm>
          <a:prstGeom prst="rect">
            <a:avLst/>
          </a:prstGeom>
        </p:spPr>
      </p:pic>
      <p:pic>
        <p:nvPicPr>
          <p:cNvPr id="8" name="Slika 7" descr="Slika na kojoj se prikazuje stol&#10;&#10;Opis je automatski generiran">
            <a:extLst>
              <a:ext uri="{FF2B5EF4-FFF2-40B4-BE49-F238E27FC236}">
                <a16:creationId xmlns:a16="http://schemas.microsoft.com/office/drawing/2014/main" id="{B76BEA8D-EC99-44FC-8899-07FE92324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72" y="2230495"/>
            <a:ext cx="4824018" cy="136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07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teksta 1">
            <a:extLst>
              <a:ext uri="{FF2B5EF4-FFF2-40B4-BE49-F238E27FC236}">
                <a16:creationId xmlns:a16="http://schemas.microsoft.com/office/drawing/2014/main" id="{DE5FC295-D38A-4AC1-89C8-FC57258E7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375" y="1063525"/>
            <a:ext cx="3908700" cy="577800"/>
          </a:xfrm>
        </p:spPr>
        <p:txBody>
          <a:bodyPr/>
          <a:lstStyle/>
          <a:p>
            <a:r>
              <a:rPr lang="hr-HR" sz="2000" dirty="0" err="1">
                <a:solidFill>
                  <a:schemeClr val="bg1"/>
                </a:solidFill>
              </a:rPr>
              <a:t>Pentaho</a:t>
            </a:r>
            <a:r>
              <a:rPr lang="hr-HR" sz="2000" dirty="0">
                <a:solidFill>
                  <a:schemeClr val="bg1"/>
                </a:solidFill>
              </a:rPr>
              <a:t> – </a:t>
            </a:r>
            <a:r>
              <a:rPr lang="hr-HR" sz="2000" dirty="0" err="1">
                <a:solidFill>
                  <a:schemeClr val="bg1"/>
                </a:solidFill>
              </a:rPr>
              <a:t>Location</a:t>
            </a:r>
            <a:endParaRPr lang="hr-HR" sz="2000" dirty="0">
              <a:solidFill>
                <a:schemeClr val="bg1"/>
              </a:solidFill>
            </a:endParaRPr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1538753F-E89C-44F8-9984-5E953711F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411675"/>
            <a:ext cx="8097300" cy="577800"/>
          </a:xfrm>
        </p:spPr>
        <p:txBody>
          <a:bodyPr/>
          <a:lstStyle/>
          <a:p>
            <a:pPr algn="l"/>
            <a:r>
              <a:rPr lang="hr-HR" sz="2300" dirty="0"/>
              <a:t>06 PUNJENJE DIMENZIJSKIH TABLICA KORITEĆI PENTAHO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DAE36494-D942-49CD-8E22-444631CA2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25" y="1784244"/>
            <a:ext cx="8420100" cy="229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57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teksta 1">
            <a:extLst>
              <a:ext uri="{FF2B5EF4-FFF2-40B4-BE49-F238E27FC236}">
                <a16:creationId xmlns:a16="http://schemas.microsoft.com/office/drawing/2014/main" id="{DE5FC295-D38A-4AC1-89C8-FC57258E7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375" y="1063525"/>
            <a:ext cx="3908700" cy="577800"/>
          </a:xfrm>
        </p:spPr>
        <p:txBody>
          <a:bodyPr/>
          <a:lstStyle/>
          <a:p>
            <a:r>
              <a:rPr lang="hr-HR" sz="2000" dirty="0" err="1">
                <a:solidFill>
                  <a:schemeClr val="bg1"/>
                </a:solidFill>
              </a:rPr>
              <a:t>Pentaho</a:t>
            </a:r>
            <a:r>
              <a:rPr lang="hr-HR" sz="2000" dirty="0">
                <a:solidFill>
                  <a:schemeClr val="bg1"/>
                </a:solidFill>
              </a:rPr>
              <a:t> – </a:t>
            </a:r>
            <a:r>
              <a:rPr lang="hr-HR" sz="2000" dirty="0" err="1">
                <a:solidFill>
                  <a:schemeClr val="bg1"/>
                </a:solidFill>
              </a:rPr>
              <a:t>Location</a:t>
            </a:r>
            <a:endParaRPr lang="hr-HR" sz="2000" dirty="0">
              <a:solidFill>
                <a:schemeClr val="bg1"/>
              </a:solidFill>
            </a:endParaRPr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1538753F-E89C-44F8-9984-5E953711F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375" y="323900"/>
            <a:ext cx="8131475" cy="577800"/>
          </a:xfrm>
        </p:spPr>
        <p:txBody>
          <a:bodyPr/>
          <a:lstStyle/>
          <a:p>
            <a:pPr algn="l"/>
            <a:r>
              <a:rPr lang="hr-HR" sz="2300" dirty="0"/>
              <a:t> 06 PUNJENJE DIMENZIJSKIH TABLICA KORITEĆI PENTAHO</a:t>
            </a:r>
          </a:p>
        </p:txBody>
      </p:sp>
      <p:pic>
        <p:nvPicPr>
          <p:cNvPr id="6" name="Slika 5" descr="Slika na kojoj se prikazuje tekst&#10;&#10;Opis je automatski generiran">
            <a:extLst>
              <a:ext uri="{FF2B5EF4-FFF2-40B4-BE49-F238E27FC236}">
                <a16:creationId xmlns:a16="http://schemas.microsoft.com/office/drawing/2014/main" id="{5B963159-289A-4B1F-BCC1-3C7C89433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243" y="1641325"/>
            <a:ext cx="2714764" cy="3302000"/>
          </a:xfrm>
          <a:prstGeom prst="rect">
            <a:avLst/>
          </a:prstGeom>
        </p:spPr>
      </p:pic>
      <p:pic>
        <p:nvPicPr>
          <p:cNvPr id="8" name="Slika 7" descr="Slika na kojoj se prikazuje stol&#10;&#10;Opis je automatski generiran">
            <a:extLst>
              <a:ext uri="{FF2B5EF4-FFF2-40B4-BE49-F238E27FC236}">
                <a16:creationId xmlns:a16="http://schemas.microsoft.com/office/drawing/2014/main" id="{72975552-926D-40A2-A9DC-AB1150CD4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613" y="989475"/>
            <a:ext cx="4153562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05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teksta 1">
            <a:extLst>
              <a:ext uri="{FF2B5EF4-FFF2-40B4-BE49-F238E27FC236}">
                <a16:creationId xmlns:a16="http://schemas.microsoft.com/office/drawing/2014/main" id="{DE5FC295-D38A-4AC1-89C8-FC57258E7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375" y="1063525"/>
            <a:ext cx="3908700" cy="577800"/>
          </a:xfrm>
        </p:spPr>
        <p:txBody>
          <a:bodyPr/>
          <a:lstStyle/>
          <a:p>
            <a:r>
              <a:rPr lang="hr-HR" sz="2000" dirty="0" err="1">
                <a:solidFill>
                  <a:schemeClr val="bg1"/>
                </a:solidFill>
              </a:rPr>
              <a:t>Pentaho</a:t>
            </a:r>
            <a:r>
              <a:rPr lang="hr-HR" sz="2000" dirty="0">
                <a:solidFill>
                  <a:schemeClr val="bg1"/>
                </a:solidFill>
              </a:rPr>
              <a:t> – </a:t>
            </a:r>
            <a:r>
              <a:rPr lang="hr-HR" sz="2000" dirty="0" err="1">
                <a:solidFill>
                  <a:schemeClr val="bg1"/>
                </a:solidFill>
              </a:rPr>
              <a:t>Location</a:t>
            </a:r>
            <a:endParaRPr lang="hr-HR" sz="2000" dirty="0">
              <a:solidFill>
                <a:schemeClr val="bg1"/>
              </a:solidFill>
            </a:endParaRPr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1538753F-E89C-44F8-9984-5E953711F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8144175" cy="577800"/>
          </a:xfrm>
        </p:spPr>
        <p:txBody>
          <a:bodyPr/>
          <a:lstStyle/>
          <a:p>
            <a:pPr algn="l"/>
            <a:r>
              <a:rPr lang="hr-HR" sz="2300" dirty="0"/>
              <a:t>06 PUNJENJE DIMENZIJSKIH TABLICA KORITEĆI PENTAHO</a:t>
            </a:r>
          </a:p>
        </p:txBody>
      </p:sp>
      <p:pic>
        <p:nvPicPr>
          <p:cNvPr id="5" name="Slika 4" descr="Slika na kojoj se prikazuje stol&#10;&#10;Opis je automatski generiran">
            <a:extLst>
              <a:ext uri="{FF2B5EF4-FFF2-40B4-BE49-F238E27FC236}">
                <a16:creationId xmlns:a16="http://schemas.microsoft.com/office/drawing/2014/main" id="{AFDA8C02-209A-413B-A96C-EBDF8B436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75" y="1839463"/>
            <a:ext cx="3469343" cy="2988863"/>
          </a:xfrm>
          <a:prstGeom prst="rect">
            <a:avLst/>
          </a:prstGeom>
        </p:spPr>
      </p:pic>
      <p:pic>
        <p:nvPicPr>
          <p:cNvPr id="9" name="Slika 8" descr="Slika na kojoj se prikazuje tekst&#10;&#10;Opis je automatski generiran">
            <a:extLst>
              <a:ext uri="{FF2B5EF4-FFF2-40B4-BE49-F238E27FC236}">
                <a16:creationId xmlns:a16="http://schemas.microsoft.com/office/drawing/2014/main" id="{5F30862C-9108-4F2F-9E06-EE0C61FEC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852" y="2070099"/>
            <a:ext cx="4637780" cy="252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08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teksta 1">
            <a:extLst>
              <a:ext uri="{FF2B5EF4-FFF2-40B4-BE49-F238E27FC236}">
                <a16:creationId xmlns:a16="http://schemas.microsoft.com/office/drawing/2014/main" id="{DE5FC295-D38A-4AC1-89C8-FC57258E7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375" y="1063525"/>
            <a:ext cx="3908700" cy="577800"/>
          </a:xfrm>
        </p:spPr>
        <p:txBody>
          <a:bodyPr/>
          <a:lstStyle/>
          <a:p>
            <a:r>
              <a:rPr lang="hr-HR" sz="2000" dirty="0" err="1">
                <a:solidFill>
                  <a:schemeClr val="bg1"/>
                </a:solidFill>
              </a:rPr>
              <a:t>Pentaho</a:t>
            </a:r>
            <a:r>
              <a:rPr lang="hr-HR" sz="2000" dirty="0">
                <a:solidFill>
                  <a:schemeClr val="bg1"/>
                </a:solidFill>
              </a:rPr>
              <a:t> – </a:t>
            </a:r>
            <a:r>
              <a:rPr lang="hr-HR" sz="2000" dirty="0" err="1">
                <a:solidFill>
                  <a:schemeClr val="bg1"/>
                </a:solidFill>
              </a:rPr>
              <a:t>Location</a:t>
            </a:r>
            <a:endParaRPr lang="hr-HR" sz="2000" dirty="0">
              <a:solidFill>
                <a:schemeClr val="bg1"/>
              </a:solidFill>
            </a:endParaRPr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1538753F-E89C-44F8-9984-5E953711F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994" y="295836"/>
            <a:ext cx="8144644" cy="577800"/>
          </a:xfrm>
        </p:spPr>
        <p:txBody>
          <a:bodyPr/>
          <a:lstStyle/>
          <a:p>
            <a:pPr algn="l"/>
            <a:r>
              <a:rPr lang="hr-HR" dirty="0"/>
              <a:t> </a:t>
            </a:r>
            <a:r>
              <a:rPr lang="hr-HR" sz="2300" dirty="0"/>
              <a:t>06 PUNJENJE DIMENZIJSKIH TABLICA KORITEĆI PENTAHO</a:t>
            </a:r>
          </a:p>
        </p:txBody>
      </p:sp>
      <p:pic>
        <p:nvPicPr>
          <p:cNvPr id="6" name="Slika 5" descr="Slika na kojoj se prikazuje tekst&#10;&#10;Opis je automatski generiran">
            <a:extLst>
              <a:ext uri="{FF2B5EF4-FFF2-40B4-BE49-F238E27FC236}">
                <a16:creationId xmlns:a16="http://schemas.microsoft.com/office/drawing/2014/main" id="{E3555AD2-CCC7-4036-BEB8-6FF4712E4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00" y="976439"/>
            <a:ext cx="3264369" cy="4182785"/>
          </a:xfrm>
          <a:prstGeom prst="rect">
            <a:avLst/>
          </a:prstGeom>
        </p:spPr>
      </p:pic>
      <p:pic>
        <p:nvPicPr>
          <p:cNvPr id="8" name="Slika 7" descr="Slika na kojoj se prikazuje stol&#10;&#10;Opis je automatski generiran">
            <a:extLst>
              <a:ext uri="{FF2B5EF4-FFF2-40B4-BE49-F238E27FC236}">
                <a16:creationId xmlns:a16="http://schemas.microsoft.com/office/drawing/2014/main" id="{DDD67B01-5C2C-4EC3-A896-1DF8B8616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13" y="2120114"/>
            <a:ext cx="5308600" cy="195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3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618825" y="1321947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hr-HR" dirty="0">
                <a:solidFill>
                  <a:schemeClr val="bg1"/>
                </a:solidFill>
                <a:latin typeface="+mj-lt"/>
                <a:cs typeface="Nirmala UI" panose="020B0502040204020203" pitchFamily="34" charset="0"/>
              </a:rPr>
              <a:t>Tema ovog projekta je Global </a:t>
            </a:r>
            <a:r>
              <a:rPr lang="hr-HR" dirty="0" err="1">
                <a:solidFill>
                  <a:schemeClr val="bg1"/>
                </a:solidFill>
                <a:latin typeface="+mj-lt"/>
                <a:cs typeface="Nirmala UI" panose="020B0502040204020203" pitchFamily="34" charset="0"/>
              </a:rPr>
              <a:t>Superstore</a:t>
            </a:r>
            <a:r>
              <a:rPr lang="hr-HR" dirty="0">
                <a:solidFill>
                  <a:schemeClr val="bg1"/>
                </a:solidFill>
                <a:latin typeface="+mj-lt"/>
                <a:cs typeface="Nirmala UI" panose="020B0502040204020203" pitchFamily="34" charset="0"/>
              </a:rPr>
              <a:t> (online kupovina).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hr-HR" dirty="0">
                <a:solidFill>
                  <a:schemeClr val="bg1"/>
                </a:solidFill>
                <a:latin typeface="+mj-lt"/>
                <a:cs typeface="Nirmala UI" panose="020B0502040204020203" pitchFamily="34" charset="0"/>
              </a:rPr>
              <a:t>Predstavlja detalje narudžbe koju su izvršili ljudi širom svijeta u vremenskom periodu od 2011-2014 godine.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hr-HR" dirty="0">
                <a:solidFill>
                  <a:schemeClr val="bg1"/>
                </a:solidFill>
                <a:latin typeface="+mj-lt"/>
                <a:cs typeface="Nirmala UI" panose="020B0502040204020203" pitchFamily="34" charset="0"/>
              </a:rPr>
              <a:t>Cilj projekta je pružiti brz, lak pristup uvidima u trenutno stanje organizacije na temelju dostupnih podataka te lakše donošenje poslovnih odluka.</a:t>
            </a:r>
            <a:r>
              <a:rPr lang="hr-HR" dirty="0">
                <a:solidFill>
                  <a:schemeClr val="bg1"/>
                </a:solidFill>
              </a:rPr>
              <a:t>	</a:t>
            </a:r>
          </a:p>
          <a:p>
            <a:pPr marL="457200" lvl="1" indent="0">
              <a:lnSpc>
                <a:spcPct val="0"/>
              </a:lnSpc>
              <a:spcAft>
                <a:spcPts val="1600"/>
              </a:spcAft>
              <a:buClr>
                <a:schemeClr val="bg1"/>
              </a:buClr>
              <a:buNone/>
            </a:pPr>
            <a:endParaRPr lang="hr-HR" dirty="0">
              <a:solidFill>
                <a:schemeClr val="bg1"/>
              </a:solidFill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Courier New" panose="02070309020205020404" pitchFamily="49" charset="0"/>
              <a:buChar char="o"/>
            </a:pPr>
            <a:endParaRPr lang="hr-HR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9D1D1"/>
                </a:solidFill>
                <a:latin typeface="+mj-lt"/>
                <a:cs typeface="Nirmala UI" panose="020B0502040204020203" pitchFamily="34" charset="0"/>
              </a:rPr>
              <a:t>01</a:t>
            </a:r>
            <a:r>
              <a:rPr lang="hr-HR" dirty="0">
                <a:solidFill>
                  <a:schemeClr val="accent5"/>
                </a:solidFill>
                <a:latin typeface="+mj-lt"/>
                <a:cs typeface="Nirmala UI" panose="020B0502040204020203" pitchFamily="34" charset="0"/>
              </a:rPr>
              <a:t> </a:t>
            </a:r>
            <a:r>
              <a:rPr lang="hr-HR" dirty="0">
                <a:latin typeface="+mj-lt"/>
                <a:cs typeface="Nirmala UI" panose="020B0502040204020203" pitchFamily="34" charset="0"/>
              </a:rPr>
              <a:t>UVOD</a:t>
            </a:r>
            <a:endParaRPr dirty="0">
              <a:latin typeface="+mj-lt"/>
              <a:cs typeface="Nirmala UI" panose="020B05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teksta 1">
            <a:extLst>
              <a:ext uri="{FF2B5EF4-FFF2-40B4-BE49-F238E27FC236}">
                <a16:creationId xmlns:a16="http://schemas.microsoft.com/office/drawing/2014/main" id="{8508BD3C-8E40-463F-84E1-8D863A2C7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700" y="2019137"/>
            <a:ext cx="3534300" cy="2090100"/>
          </a:xfrm>
        </p:spPr>
        <p:txBody>
          <a:bodyPr/>
          <a:lstStyle/>
          <a:p>
            <a:r>
              <a:rPr lang="hr-HR" dirty="0">
                <a:solidFill>
                  <a:schemeClr val="bg1"/>
                </a:solidFill>
                <a:latin typeface="+mj-lt"/>
                <a:cs typeface="Nirmala UI" panose="020B0502040204020203" pitchFamily="34" charset="0"/>
              </a:rPr>
              <a:t>Podaci sadrže 51290 podataka i 24 stupca</a:t>
            </a:r>
          </a:p>
          <a:p>
            <a:r>
              <a:rPr lang="hr-HR" dirty="0">
                <a:solidFill>
                  <a:schemeClr val="bg1"/>
                </a:solidFill>
                <a:latin typeface="+mj-lt"/>
                <a:cs typeface="Nirmala UI" panose="020B0502040204020203" pitchFamily="34" charset="0"/>
              </a:rPr>
              <a:t>Podaci sadrže 5 dimenzija</a:t>
            </a:r>
          </a:p>
          <a:p>
            <a:endParaRPr lang="hr-HR" dirty="0"/>
          </a:p>
        </p:txBody>
      </p:sp>
      <p:sp>
        <p:nvSpPr>
          <p:cNvPr id="4" name="Google Shape;507;p28">
            <a:extLst>
              <a:ext uri="{FF2B5EF4-FFF2-40B4-BE49-F238E27FC236}">
                <a16:creationId xmlns:a16="http://schemas.microsoft.com/office/drawing/2014/main" id="{38C22984-8FA2-42E1-8EF2-CE45589D67D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9124" y="411163"/>
            <a:ext cx="6094095" cy="577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92D050"/>
                </a:solidFill>
                <a:latin typeface="+mj-lt"/>
                <a:cs typeface="Nirmala UI" panose="020B0502040204020203" pitchFamily="34" charset="0"/>
              </a:rPr>
              <a:t>02</a:t>
            </a:r>
            <a:r>
              <a:rPr lang="hr-HR" dirty="0">
                <a:latin typeface="+mj-lt"/>
                <a:cs typeface="Nirmala UI" panose="020B0502040204020203" pitchFamily="34" charset="0"/>
              </a:rPr>
              <a:t> ODABIR SKUPA PODATAKA</a:t>
            </a:r>
            <a:endParaRPr dirty="0">
              <a:latin typeface="+mj-lt"/>
              <a:cs typeface="Nirmala UI" panose="020B0502040204020203" pitchFamily="34" charset="0"/>
            </a:endParaRP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3DF2BA82-A19A-4412-9149-5D553F032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992831"/>
            <a:ext cx="2829320" cy="914528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51C35C6D-270D-44CF-9752-9C519C29D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732" y="3221014"/>
            <a:ext cx="6363588" cy="1238423"/>
          </a:xfrm>
          <a:prstGeom prst="rect">
            <a:avLst/>
          </a:prstGeom>
        </p:spPr>
      </p:pic>
      <p:sp>
        <p:nvSpPr>
          <p:cNvPr id="9" name="Google Shape;506;p28">
            <a:extLst>
              <a:ext uri="{FF2B5EF4-FFF2-40B4-BE49-F238E27FC236}">
                <a16:creationId xmlns:a16="http://schemas.microsoft.com/office/drawing/2014/main" id="{2F939319-4386-4C2C-B84C-DD615EC82BFF}"/>
              </a:ext>
            </a:extLst>
          </p:cNvPr>
          <p:cNvSpPr txBox="1">
            <a:spLocks/>
          </p:cNvSpPr>
          <p:nvPr/>
        </p:nvSpPr>
        <p:spPr>
          <a:xfrm>
            <a:off x="619124" y="1254434"/>
            <a:ext cx="7789680" cy="738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8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4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5D74"/>
              </a:buClr>
              <a:buSzPts val="14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5D74"/>
              </a:buClr>
              <a:buSzPts val="14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5D74"/>
              </a:buClr>
              <a:buSzPts val="14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5D74"/>
              </a:buClr>
              <a:buSzPts val="14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5D74"/>
              </a:buClr>
              <a:buSzPts val="14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5D74"/>
              </a:buClr>
              <a:buSzPts val="14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5D74"/>
              </a:buClr>
              <a:buSzPts val="14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buFont typeface="Proxima Nova"/>
              <a:buNone/>
            </a:pPr>
            <a:r>
              <a:rPr lang="pl-PL" sz="1400" dirty="0">
                <a:solidFill>
                  <a:schemeClr val="bg1"/>
                </a:solidFill>
                <a:latin typeface="+mj-lt"/>
                <a:cs typeface="Nirmala UI" panose="020B0502040204020203" pitchFamily="34" charset="0"/>
              </a:rPr>
              <a:t>Podaci su pronađeni na: </a:t>
            </a:r>
            <a:r>
              <a:rPr lang="pl-PL" sz="1400" dirty="0">
                <a:solidFill>
                  <a:schemeClr val="bg1"/>
                </a:solidFill>
                <a:latin typeface="+mj-lt"/>
                <a:cs typeface="Nirmala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https://www.kaggle.com/apoorvaappz/global-super-store-dataset</a:t>
            </a:r>
            <a:endParaRPr lang="pl-PL" sz="1400" dirty="0">
              <a:solidFill>
                <a:schemeClr val="bg1"/>
              </a:solidFill>
              <a:latin typeface="+mj-lt"/>
              <a:cs typeface="Nirmala UI" panose="020B0502040204020203" pitchFamily="34" charset="0"/>
            </a:endParaRPr>
          </a:p>
          <a:p>
            <a:pPr marL="0" indent="0">
              <a:buFont typeface="Proxima Nova"/>
              <a:buNone/>
            </a:pPr>
            <a:endParaRPr lang="pl-PL" dirty="0">
              <a:solidFill>
                <a:schemeClr val="bg1"/>
              </a:solidFill>
            </a:endParaRPr>
          </a:p>
          <a:p>
            <a:pPr marL="0" indent="0">
              <a:buFont typeface="Proxima Nova"/>
              <a:buNone/>
            </a:pPr>
            <a:endParaRPr lang="pl-PL" dirty="0">
              <a:solidFill>
                <a:schemeClr val="bg1"/>
              </a:solidFill>
            </a:endParaRPr>
          </a:p>
          <a:p>
            <a:pPr marL="0" indent="0">
              <a:buFont typeface="Proxima Nova"/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7232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teksta 1">
            <a:extLst>
              <a:ext uri="{FF2B5EF4-FFF2-40B4-BE49-F238E27FC236}">
                <a16:creationId xmlns:a16="http://schemas.microsoft.com/office/drawing/2014/main" id="{8508BD3C-8E40-463F-84E1-8D863A2C7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2252199"/>
            <a:ext cx="3534300" cy="2090100"/>
          </a:xfrm>
        </p:spPr>
        <p:txBody>
          <a:bodyPr/>
          <a:lstStyle/>
          <a:p>
            <a:pPr marL="171450" indent="-171450">
              <a:buClr>
                <a:schemeClr val="accent5"/>
              </a:buClr>
            </a:pPr>
            <a:r>
              <a:rPr lang="hr-HR" dirty="0">
                <a:solidFill>
                  <a:schemeClr val="bg1"/>
                </a:solidFill>
                <a:latin typeface="+mj-lt"/>
                <a:cs typeface="Nirmala UI" panose="020B0502040204020203" pitchFamily="34" charset="0"/>
              </a:rPr>
              <a:t> Podaci su različitih tipova</a:t>
            </a:r>
          </a:p>
          <a:p>
            <a:pPr marL="114300" indent="0">
              <a:buNone/>
            </a:pPr>
            <a:endParaRPr lang="hr-HR" dirty="0"/>
          </a:p>
        </p:txBody>
      </p:sp>
      <p:sp>
        <p:nvSpPr>
          <p:cNvPr id="4" name="Google Shape;507;p28">
            <a:extLst>
              <a:ext uri="{FF2B5EF4-FFF2-40B4-BE49-F238E27FC236}">
                <a16:creationId xmlns:a16="http://schemas.microsoft.com/office/drawing/2014/main" id="{38C22984-8FA2-42E1-8EF2-CE45589D67D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9124" y="411163"/>
            <a:ext cx="6094095" cy="577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92D050"/>
                </a:solidFill>
                <a:latin typeface="+mj-lt"/>
                <a:cs typeface="Nirmala UI" panose="020B0502040204020203" pitchFamily="34" charset="0"/>
              </a:rPr>
              <a:t>02</a:t>
            </a:r>
            <a:r>
              <a:rPr lang="hr-HR" dirty="0">
                <a:latin typeface="+mj-lt"/>
                <a:cs typeface="Nirmala UI" panose="020B0502040204020203" pitchFamily="34" charset="0"/>
              </a:rPr>
              <a:t> ODABIR SKUPA PODATAKA</a:t>
            </a:r>
            <a:endParaRPr dirty="0">
              <a:latin typeface="+mj-lt"/>
              <a:cs typeface="Nirmala UI" panose="020B0502040204020203" pitchFamily="34" charset="0"/>
            </a:endParaRP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CB4CAA92-10FE-49F5-87F7-F2E227949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537" y="1756837"/>
            <a:ext cx="2018925" cy="3037649"/>
          </a:xfrm>
          <a:prstGeom prst="rect">
            <a:avLst/>
          </a:prstGeom>
        </p:spPr>
      </p:pic>
      <p:sp>
        <p:nvSpPr>
          <p:cNvPr id="9" name="Google Shape;506;p28">
            <a:extLst>
              <a:ext uri="{FF2B5EF4-FFF2-40B4-BE49-F238E27FC236}">
                <a16:creationId xmlns:a16="http://schemas.microsoft.com/office/drawing/2014/main" id="{A68E2609-7C58-45C6-A62B-B54FD7749B1B}"/>
              </a:ext>
            </a:extLst>
          </p:cNvPr>
          <p:cNvSpPr txBox="1">
            <a:spLocks/>
          </p:cNvSpPr>
          <p:nvPr/>
        </p:nvSpPr>
        <p:spPr>
          <a:xfrm>
            <a:off x="618825" y="1115176"/>
            <a:ext cx="7789680" cy="738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8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4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5D74"/>
              </a:buClr>
              <a:buSzPts val="14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5D74"/>
              </a:buClr>
              <a:buSzPts val="14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5D74"/>
              </a:buClr>
              <a:buSzPts val="14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5D74"/>
              </a:buClr>
              <a:buSzPts val="14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5D74"/>
              </a:buClr>
              <a:buSzPts val="14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5D74"/>
              </a:buClr>
              <a:buSzPts val="14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5D74"/>
              </a:buClr>
              <a:buSzPts val="14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buFont typeface="Proxima Nova"/>
              <a:buNone/>
            </a:pPr>
            <a:r>
              <a:rPr lang="pl-PL" sz="1400" dirty="0">
                <a:solidFill>
                  <a:schemeClr val="bg1"/>
                </a:solidFill>
                <a:latin typeface="+mj-lt"/>
                <a:cs typeface="Nirmala UI" panose="020B0502040204020203" pitchFamily="34" charset="0"/>
              </a:rPr>
              <a:t>Podaci su pronađeni na: </a:t>
            </a:r>
            <a:r>
              <a:rPr lang="pl-PL" sz="1400" dirty="0">
                <a:solidFill>
                  <a:schemeClr val="bg1"/>
                </a:solidFill>
                <a:latin typeface="+mj-lt"/>
                <a:cs typeface="Nirmala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https://www.kaggle.com/apoorvaappz/global-super-store-dataset</a:t>
            </a:r>
            <a:endParaRPr lang="pl-PL" sz="1400" dirty="0">
              <a:solidFill>
                <a:schemeClr val="bg1"/>
              </a:solidFill>
              <a:latin typeface="+mj-lt"/>
              <a:cs typeface="Nirmala UI" panose="020B0502040204020203" pitchFamily="34" charset="0"/>
            </a:endParaRPr>
          </a:p>
          <a:p>
            <a:pPr marL="0" indent="0">
              <a:buFont typeface="Proxima Nova"/>
              <a:buNone/>
            </a:pPr>
            <a:endParaRPr lang="pl-PL" dirty="0">
              <a:solidFill>
                <a:schemeClr val="bg1"/>
              </a:solidFill>
            </a:endParaRPr>
          </a:p>
          <a:p>
            <a:pPr marL="0" indent="0">
              <a:buFont typeface="Proxima Nova"/>
              <a:buNone/>
            </a:pPr>
            <a:endParaRPr lang="pl-PL" dirty="0">
              <a:solidFill>
                <a:schemeClr val="bg1"/>
              </a:solidFill>
            </a:endParaRPr>
          </a:p>
          <a:p>
            <a:pPr marL="0" indent="0">
              <a:buFont typeface="Proxima Nova"/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8709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1990424" y="287850"/>
            <a:ext cx="56143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chemeClr val="accent1"/>
                </a:solidFill>
                <a:latin typeface="+mj-lt"/>
                <a:cs typeface="Nirmala UI" panose="020B0502040204020203" pitchFamily="34" charset="0"/>
              </a:rPr>
              <a:t>03</a:t>
            </a:r>
            <a:r>
              <a:rPr lang="hr-HR" dirty="0">
                <a:latin typeface="+mj-lt"/>
                <a:cs typeface="Nirmala UI" panose="020B0502040204020203" pitchFamily="34" charset="0"/>
              </a:rPr>
              <a:t> IZRADA ER DIJAGRAMA</a:t>
            </a:r>
            <a:endParaRPr dirty="0">
              <a:latin typeface="+mj-lt"/>
              <a:cs typeface="Nirmala UI" panose="020B0502040204020203" pitchFamily="34" charset="0"/>
            </a:endParaRPr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1F8B80E2-8A81-467C-A45F-60D00471E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570" y="1067875"/>
            <a:ext cx="4901771" cy="3663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C1422CF-C95D-415A-A4C3-98D5363DF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8150" y="325950"/>
            <a:ext cx="4727700" cy="577800"/>
          </a:xfrm>
        </p:spPr>
        <p:txBody>
          <a:bodyPr/>
          <a:lstStyle/>
          <a:p>
            <a:r>
              <a:rPr lang="hr-HR" dirty="0">
                <a:latin typeface="+mj-lt"/>
                <a:cs typeface="Nirmala UI" panose="020B0502040204020203" pitchFamily="34" charset="0"/>
              </a:rPr>
              <a:t>ER MODEL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E322269F-377D-4CCA-A3D5-D19EDE9C6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703" y="1019175"/>
            <a:ext cx="4422594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24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95FC62C-171B-47DD-9067-33C12ABD1C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z="4000" dirty="0"/>
              <a:t>04 Popunjavanje baze podataka </a:t>
            </a:r>
          </a:p>
        </p:txBody>
      </p:sp>
    </p:spTree>
    <p:extLst>
      <p:ext uri="{BB962C8B-B14F-4D97-AF65-F5344CB8AC3E}">
        <p14:creationId xmlns:p14="http://schemas.microsoft.com/office/powerpoint/2010/main" val="2321073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slov 2">
            <a:extLst>
              <a:ext uri="{FF2B5EF4-FFF2-40B4-BE49-F238E27FC236}">
                <a16:creationId xmlns:a16="http://schemas.microsoft.com/office/drawing/2014/main" id="{1EF53D21-946F-4758-B565-8F315F025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8" name="Slika 7" descr="Slika na kojoj se prikazuje tekst, računalo, monitor, prijenosnik&#10;&#10;Opis je automatski generiran">
            <a:extLst>
              <a:ext uri="{FF2B5EF4-FFF2-40B4-BE49-F238E27FC236}">
                <a16:creationId xmlns:a16="http://schemas.microsoft.com/office/drawing/2014/main" id="{18F7E8B3-01AB-4559-B0FB-6584CA7E2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1685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2835</TotalTime>
  <Words>303</Words>
  <Application>Microsoft Office PowerPoint</Application>
  <PresentationFormat>Prikaz na zaslonu (16:9)</PresentationFormat>
  <Paragraphs>68</Paragraphs>
  <Slides>26</Slides>
  <Notes>5</Notes>
  <HiddenSlides>0</HiddenSlides>
  <MMClips>0</MMClips>
  <ScaleCrop>false</ScaleCrop>
  <HeadingPairs>
    <vt:vector size="6" baseType="variant">
      <vt:variant>
        <vt:lpstr>Korišteni fontovi</vt:lpstr>
      </vt:variant>
      <vt:variant>
        <vt:i4>10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26</vt:i4>
      </vt:variant>
    </vt:vector>
  </HeadingPairs>
  <TitlesOfParts>
    <vt:vector size="37" baseType="lpstr">
      <vt:lpstr>Proxima Nova Semibold</vt:lpstr>
      <vt:lpstr>Nunito Light</vt:lpstr>
      <vt:lpstr>Share Tech</vt:lpstr>
      <vt:lpstr>Proxima Nova</vt:lpstr>
      <vt:lpstr>Rockwell Nova Light</vt:lpstr>
      <vt:lpstr>Arial</vt:lpstr>
      <vt:lpstr>Fira Sans Extra Condensed Medium</vt:lpstr>
      <vt:lpstr>Courier New</vt:lpstr>
      <vt:lpstr>Livvic Light</vt:lpstr>
      <vt:lpstr>Advent Pro SemiBold</vt:lpstr>
      <vt:lpstr>Slidesgo Final Pages</vt:lpstr>
      <vt:lpstr>GLOBAL SUPER STORE</vt:lpstr>
      <vt:lpstr>POPUNJAVANJE BAZE PODATAKA </vt:lpstr>
      <vt:lpstr>01 UVOD</vt:lpstr>
      <vt:lpstr>02 ODABIR SKUPA PODATAKA</vt:lpstr>
      <vt:lpstr>02 ODABIR SKUPA PODATAKA</vt:lpstr>
      <vt:lpstr>03 IZRADA ER DIJAGRAMA</vt:lpstr>
      <vt:lpstr>ER MODEL</vt:lpstr>
      <vt:lpstr>04 Popunjavanje baze podataka </vt:lpstr>
      <vt:lpstr>PowerPoint prezentacija</vt:lpstr>
      <vt:lpstr>PowerPoint prezentacija</vt:lpstr>
      <vt:lpstr>Prikaz tablica u MySQL-u</vt:lpstr>
      <vt:lpstr>Prikaz tablica u MySQL-u</vt:lpstr>
      <vt:lpstr>Prikaz tablica u MySQL-u</vt:lpstr>
      <vt:lpstr>05 IZRADA DIMENZIJSKOG MODELA</vt:lpstr>
      <vt:lpstr> 06 PUNJENJE DIMENZIJSKIH TABLICA KORITEĆI PENTAHO</vt:lpstr>
      <vt:lpstr>06 PUNJENJE DIMENZIJSKIH TABLICA KORITEĆI PENTAHO</vt:lpstr>
      <vt:lpstr>06 PUNJENJE DIMENZIJSKIH TABLICA KORITEĆI PENTAHO</vt:lpstr>
      <vt:lpstr>06 PUNJENJE DIMENZIJSKIH TABLICA KORITEĆI PENTAHO</vt:lpstr>
      <vt:lpstr>06 PUNJENJE DIMENZIJSKIH TABLICA KORITEĆI PENTAHO</vt:lpstr>
      <vt:lpstr>06 PUNJENJE DIMENZIJSKIH TABLICA KORITEĆI PENTAHO</vt:lpstr>
      <vt:lpstr> 06 PUNJENJE DIMENZIJSKIH TABLICA KORITEĆI PENTAHO</vt:lpstr>
      <vt:lpstr>06 PUNJENJE DIMENZIJSKIH TABLICA KORITEĆI PENTAHO</vt:lpstr>
      <vt:lpstr>06 PUNJENJE DIMENZIJSKIH TABLICA KORITEĆI PENTAHO</vt:lpstr>
      <vt:lpstr> 06 PUNJENJE DIMENZIJSKIH TABLICA KORITEĆI PENTAHO</vt:lpstr>
      <vt:lpstr>06 PUNJENJE DIMENZIJSKIH TABLICA KORITEĆI PENTAHO</vt:lpstr>
      <vt:lpstr> 06 PUNJENJE DIMENZIJSKIH TABLICA KORITEĆI PENTAHO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SUPER STORE</dc:title>
  <dc:creator>Laurica</dc:creator>
  <cp:lastModifiedBy>Laura Lončarić</cp:lastModifiedBy>
  <cp:revision>35</cp:revision>
  <dcterms:modified xsi:type="dcterms:W3CDTF">2021-05-31T10:25:46Z</dcterms:modified>
</cp:coreProperties>
</file>