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5"/>
  </p:notesMasterIdLst>
  <p:sldIdLst>
    <p:sldId id="256" r:id="rId2"/>
    <p:sldId id="258" r:id="rId3"/>
    <p:sldId id="257" r:id="rId4"/>
    <p:sldId id="298" r:id="rId5"/>
    <p:sldId id="300" r:id="rId6"/>
    <p:sldId id="262" r:id="rId7"/>
    <p:sldId id="297" r:id="rId8"/>
    <p:sldId id="305" r:id="rId9"/>
    <p:sldId id="301" r:id="rId10"/>
    <p:sldId id="302" r:id="rId11"/>
    <p:sldId id="304" r:id="rId12"/>
    <p:sldId id="318" r:id="rId13"/>
    <p:sldId id="319" r:id="rId14"/>
    <p:sldId id="263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0" r:id="rId28"/>
    <p:sldId id="321" r:id="rId29"/>
    <p:sldId id="322" r:id="rId30"/>
    <p:sldId id="323" r:id="rId31"/>
    <p:sldId id="326" r:id="rId32"/>
    <p:sldId id="327" r:id="rId33"/>
    <p:sldId id="324" r:id="rId34"/>
    <p:sldId id="325" r:id="rId35"/>
    <p:sldId id="329" r:id="rId36"/>
    <p:sldId id="328" r:id="rId37"/>
    <p:sldId id="330" r:id="rId38"/>
    <p:sldId id="331" r:id="rId39"/>
    <p:sldId id="332" r:id="rId40"/>
    <p:sldId id="333" r:id="rId41"/>
    <p:sldId id="334" r:id="rId42"/>
    <p:sldId id="335" r:id="rId43"/>
    <p:sldId id="336" r:id="rId44"/>
  </p:sldIdLst>
  <p:sldSz cx="9144000" cy="5143500" type="screen16x9"/>
  <p:notesSz cx="6858000" cy="9144000"/>
  <p:embeddedFontLst>
    <p:embeddedFont>
      <p:font typeface="Advent Pro SemiBold" panose="020B0604020202020204" charset="-18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Fira Sans Extra Condensed Medium" panose="020B0604020202020204" charset="0"/>
      <p:regular r:id="rId52"/>
      <p:bold r:id="rId53"/>
      <p:italic r:id="rId54"/>
      <p:boldItalic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  <p:embeddedFont>
      <p:font typeface="Proxima Nova Semibold" panose="020B0604020202020204" charset="0"/>
      <p:regular r:id="rId60"/>
      <p:bold r:id="rId61"/>
      <p:boldItalic r:id="rId62"/>
    </p:embeddedFont>
    <p:embeddedFont>
      <p:font typeface="Rockwell Nova Light" panose="02060303020205020403" pitchFamily="18" charset="0"/>
      <p:regular r:id="rId63"/>
      <p:italic r:id="rId64"/>
    </p:embeddedFont>
    <p:embeddedFont>
      <p:font typeface="Share Tech" panose="020B0604020202020204" charset="0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1B554C-A660-4B69-9481-58259158EBEF}">
  <a:tblStyle styleId="{671B554C-A660-4B69-9481-58259158E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599" autoAdjust="0"/>
  </p:normalViewPr>
  <p:slideViewPr>
    <p:cSldViewPr snapToGrid="0">
      <p:cViewPr varScale="1">
        <p:scale>
          <a:sx n="144" d="100"/>
          <a:sy n="14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98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191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87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620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2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216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apoorvaappz/global-super-store-datase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t-software.hr/usluge/bi/bi1/" TargetMode="External"/><Relationship Id="rId2" Type="http://schemas.openxmlformats.org/officeDocument/2006/relationships/hyperlink" Target="https://help.pentaho.com/Documentation/9.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poorvaappz/global-super-store-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677236" y="550686"/>
            <a:ext cx="528971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000" dirty="0">
                <a:latin typeface="+mj-lt"/>
                <a:cs typeface="Nirmala UI" panose="020B0502040204020203" pitchFamily="34" charset="0"/>
              </a:rPr>
              <a:t>GLOBAL SUPER STORE</a:t>
            </a:r>
            <a:endParaRPr sz="4000"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193132" y="2642895"/>
            <a:ext cx="455873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cs typeface="Nirmala UI" panose="020B0502040204020203" pitchFamily="34" charset="0"/>
              </a:rPr>
              <a:t>KOLEGIJ: Sustavi poslovne inteligencije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cs typeface="Nirmala UI" panose="020B0502040204020203" pitchFamily="34" charset="0"/>
              </a:rPr>
              <a:t>STUDENT: Laura Lončarić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tekst, računalo, prijenosnik, snimka zaslona&#10;&#10;Opis je automatski generiran">
            <a:extLst>
              <a:ext uri="{FF2B5EF4-FFF2-40B4-BE49-F238E27FC236}">
                <a16:creationId xmlns:a16="http://schemas.microsoft.com/office/drawing/2014/main" id="{7D5A807D-D248-47C7-90AA-74DA0D712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6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D74F7DC-B66F-4F8F-BCA6-41FC82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/>
              <a:t>Prikaz tablica u </a:t>
            </a:r>
            <a:r>
              <a:rPr lang="hr-HR" sz="2000" dirty="0" err="1"/>
              <a:t>MySQL</a:t>
            </a:r>
            <a:r>
              <a:rPr lang="hr-HR" sz="2000" dirty="0"/>
              <a:t>-u</a:t>
            </a:r>
          </a:p>
        </p:txBody>
      </p:sp>
      <p:pic>
        <p:nvPicPr>
          <p:cNvPr id="6" name="Slika 5" descr="Slika na kojoj se prikazuje stol&#10;&#10;Opis je automatski generiran">
            <a:extLst>
              <a:ext uri="{FF2B5EF4-FFF2-40B4-BE49-F238E27FC236}">
                <a16:creationId xmlns:a16="http://schemas.microsoft.com/office/drawing/2014/main" id="{70449946-98E9-43E6-B575-5C923F37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204459"/>
            <a:ext cx="2381407" cy="2734581"/>
          </a:xfrm>
          <a:prstGeom prst="rect">
            <a:avLst/>
          </a:prstGeom>
        </p:spPr>
      </p:pic>
      <p:pic>
        <p:nvPicPr>
          <p:cNvPr id="8" name="Slika 7" descr="Slika na kojoj se prikazuje tekst&#10;&#10;Opis je automatski generiran">
            <a:extLst>
              <a:ext uri="{FF2B5EF4-FFF2-40B4-BE49-F238E27FC236}">
                <a16:creationId xmlns:a16="http://schemas.microsoft.com/office/drawing/2014/main" id="{F6DBDB1A-D5FA-4892-A829-EF94D8E1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890" y="1459480"/>
            <a:ext cx="4693535" cy="2224540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98E90B4D-D739-4A58-939E-C6C19E3A5125}"/>
              </a:ext>
            </a:extLst>
          </p:cNvPr>
          <p:cNvSpPr txBox="1"/>
          <p:nvPr/>
        </p:nvSpPr>
        <p:spPr>
          <a:xfrm>
            <a:off x="1458675" y="4001624"/>
            <a:ext cx="1524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customer</a:t>
            </a:r>
            <a:endParaRPr lang="hr-HR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910260E3-0A3B-4F87-8D6A-14E455554744}"/>
              </a:ext>
            </a:extLst>
          </p:cNvPr>
          <p:cNvSpPr txBox="1"/>
          <p:nvPr/>
        </p:nvSpPr>
        <p:spPr>
          <a:xfrm>
            <a:off x="5697620" y="3693847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product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D74F7DC-B66F-4F8F-BCA6-41FC82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/>
              <a:t>Prikaz tablica u </a:t>
            </a:r>
            <a:r>
              <a:rPr lang="hr-HR" sz="2000" dirty="0" err="1"/>
              <a:t>MySQL</a:t>
            </a:r>
            <a:r>
              <a:rPr lang="hr-HR" sz="2000" dirty="0"/>
              <a:t>-u</a:t>
            </a:r>
          </a:p>
        </p:txBody>
      </p:sp>
      <p:pic>
        <p:nvPicPr>
          <p:cNvPr id="4" name="Slika 3" descr="Slika na kojoj se prikazuje stol&#10;&#10;Opis je automatski generiran">
            <a:extLst>
              <a:ext uri="{FF2B5EF4-FFF2-40B4-BE49-F238E27FC236}">
                <a16:creationId xmlns:a16="http://schemas.microsoft.com/office/drawing/2014/main" id="{E31AD6F6-008F-4FD6-B2F5-84C90BBF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8" y="1377443"/>
            <a:ext cx="2429475" cy="2786751"/>
          </a:xfrm>
          <a:prstGeom prst="rect">
            <a:avLst/>
          </a:prstGeom>
        </p:spPr>
      </p:pic>
      <p:pic>
        <p:nvPicPr>
          <p:cNvPr id="7" name="Slika 6" descr="Slika na kojoj se prikazuje stol&#10;&#10;Opis je automatski generiran">
            <a:extLst>
              <a:ext uri="{FF2B5EF4-FFF2-40B4-BE49-F238E27FC236}">
                <a16:creationId xmlns:a16="http://schemas.microsoft.com/office/drawing/2014/main" id="{F93CE644-F493-449E-88B2-9314B021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19" y="1377442"/>
            <a:ext cx="3342082" cy="2786751"/>
          </a:xfrm>
          <a:prstGeom prst="rect">
            <a:avLst/>
          </a:prstGeom>
        </p:spPr>
      </p:pic>
      <p:pic>
        <p:nvPicPr>
          <p:cNvPr id="9" name="Slika 8" descr="Slika na kojoj se prikazuje stol&#10;&#10;Opis je automatski generiran">
            <a:extLst>
              <a:ext uri="{FF2B5EF4-FFF2-40B4-BE49-F238E27FC236}">
                <a16:creationId xmlns:a16="http://schemas.microsoft.com/office/drawing/2014/main" id="{25F04BA6-140D-4774-B53B-B4E22848A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93" y="1132425"/>
            <a:ext cx="2065798" cy="3276783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2EEED0B3-1C67-49BF-95FB-D1E3C41B6F31}"/>
              </a:ext>
            </a:extLst>
          </p:cNvPr>
          <p:cNvSpPr txBox="1"/>
          <p:nvPr/>
        </p:nvSpPr>
        <p:spPr>
          <a:xfrm>
            <a:off x="1066800" y="4255319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Product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hr-HR" dirty="0" err="1">
                <a:solidFill>
                  <a:schemeClr val="bg1"/>
                </a:solidFill>
              </a:rPr>
              <a:t>type</a:t>
            </a:r>
            <a:endParaRPr lang="hr-HR" dirty="0">
              <a:solidFill>
                <a:schemeClr val="bg1"/>
              </a:solidFill>
            </a:endParaRPr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5BC7FC0C-6A32-4E95-94C8-7E7D0FFAA19E}"/>
              </a:ext>
            </a:extLst>
          </p:cNvPr>
          <p:cNvSpPr txBox="1"/>
          <p:nvPr/>
        </p:nvSpPr>
        <p:spPr>
          <a:xfrm>
            <a:off x="4267200" y="4257626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Location</a:t>
            </a:r>
            <a:r>
              <a:rPr lang="hr-H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kstniOkvir 11">
            <a:extLst>
              <a:ext uri="{FF2B5EF4-FFF2-40B4-BE49-F238E27FC236}">
                <a16:creationId xmlns:a16="http://schemas.microsoft.com/office/drawing/2014/main" id="{55249D42-099D-4BD7-A79F-92C8796D87D9}"/>
              </a:ext>
            </a:extLst>
          </p:cNvPr>
          <p:cNvSpPr txBox="1"/>
          <p:nvPr/>
        </p:nvSpPr>
        <p:spPr>
          <a:xfrm>
            <a:off x="7321550" y="4563096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Market place</a:t>
            </a:r>
          </a:p>
        </p:txBody>
      </p:sp>
    </p:spTree>
    <p:extLst>
      <p:ext uri="{BB962C8B-B14F-4D97-AF65-F5344CB8AC3E}">
        <p14:creationId xmlns:p14="http://schemas.microsoft.com/office/powerpoint/2010/main" val="297271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D74F7DC-B66F-4F8F-BCA6-41FC82D49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/>
              <a:t>Prikaz tablica u </a:t>
            </a:r>
            <a:r>
              <a:rPr lang="hr-HR" sz="2000" dirty="0" err="1"/>
              <a:t>MySQL</a:t>
            </a:r>
            <a:r>
              <a:rPr lang="hr-HR" sz="2000" dirty="0"/>
              <a:t>-u</a:t>
            </a:r>
          </a:p>
        </p:txBody>
      </p:sp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A3769709-C6BD-4402-B2D4-07E2A474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6" y="1500006"/>
            <a:ext cx="8830907" cy="2600688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82A1B384-DF77-4E03-93A6-8E8EEA9DED19}"/>
              </a:ext>
            </a:extLst>
          </p:cNvPr>
          <p:cNvSpPr txBox="1"/>
          <p:nvPr/>
        </p:nvSpPr>
        <p:spPr>
          <a:xfrm>
            <a:off x="4330700" y="4303448"/>
            <a:ext cx="15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bg1"/>
                </a:solidFill>
              </a:rPr>
              <a:t>Order</a:t>
            </a:r>
            <a:r>
              <a:rPr lang="hr-H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69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38200" y="113799"/>
            <a:ext cx="7467599" cy="634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chemeClr val="accent4">
                    <a:lumMod val="75000"/>
                  </a:schemeClr>
                </a:solidFill>
                <a:latin typeface="+mj-lt"/>
                <a:cs typeface="Nirmala UI" panose="020B0502040204020203" pitchFamily="34" charset="0"/>
              </a:rPr>
              <a:t>05</a:t>
            </a:r>
            <a:r>
              <a:rPr lang="hr-HR" sz="2000" dirty="0">
                <a:latin typeface="+mj-lt"/>
                <a:cs typeface="Nirmala UI" panose="020B0502040204020203" pitchFamily="34" charset="0"/>
              </a:rPr>
              <a:t> IZRADA DIMENZIJSKOG MODELA</a:t>
            </a:r>
            <a:endParaRPr sz="2000"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EDCA5D5-3AD4-4318-A1D4-230A3DEC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09" y="951099"/>
            <a:ext cx="4197780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423575" cy="577800"/>
          </a:xfrm>
        </p:spPr>
        <p:txBody>
          <a:bodyPr/>
          <a:lstStyle/>
          <a:p>
            <a:pPr algn="l"/>
            <a:r>
              <a:rPr lang="hr-HR" sz="2000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25981A4-D626-4886-ABFE-F002B0AE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971915"/>
            <a:ext cx="6921500" cy="22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233075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BF9BB19-F59E-44E5-9FF8-572A084A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28" y="1641325"/>
            <a:ext cx="2629393" cy="3260825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3E9B3408-98B9-45DD-9ABC-AFF394D6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45" y="1063525"/>
            <a:ext cx="3725882" cy="38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4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042575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73D97DC-78C1-4110-8DCF-61CDEF50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5" y="1684764"/>
            <a:ext cx="3486471" cy="3047061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1D3A898A-F27B-4C81-9019-DE6F1545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75" y="1542246"/>
            <a:ext cx="4439254" cy="31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6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4" y="971600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- </a:t>
            </a:r>
            <a:r>
              <a:rPr lang="hr-HR" sz="2000" dirty="0" err="1">
                <a:solidFill>
                  <a:schemeClr val="bg1"/>
                </a:solidFill>
              </a:rPr>
              <a:t>Customer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306640"/>
            <a:ext cx="8341769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162ABF00-AD46-42E8-A5A6-E585609A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19" y="989475"/>
            <a:ext cx="3046175" cy="3870215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8F3D2634-F251-4F19-A52D-31F0397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" y="1838300"/>
            <a:ext cx="582058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6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258475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2E1BE2C-970F-4CDC-AC26-ACE801AA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969045"/>
            <a:ext cx="8051800" cy="19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6764108" y="2205444"/>
            <a:ext cx="22021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>
                <a:latin typeface="+mj-lt"/>
                <a:cs typeface="Nirmala UI" panose="020B0502040204020203" pitchFamily="34" charset="0"/>
              </a:rPr>
              <a:t>POPUNJAVANJE BAZE PODATAKA</a:t>
            </a:r>
            <a:br>
              <a:rPr lang="hr-HR" dirty="0"/>
            </a:b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010018" y="1845757"/>
            <a:ext cx="22021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>
                <a:latin typeface="+mj-lt"/>
                <a:cs typeface="Nirmala UI" panose="020B0502040204020203" pitchFamily="34" charset="0"/>
              </a:rPr>
              <a:t>ODABIR I ANALIZA SKUPA PODATAKA</a:t>
            </a:r>
            <a:endParaRPr sz="1400"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291784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cs typeface="Nirmala UI" panose="020B0502040204020203" pitchFamily="34" charset="0"/>
              </a:rPr>
              <a:t>SADRŽAJ</a:t>
            </a:r>
            <a:endParaRPr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8"/>
          </p:nvPr>
        </p:nvSpPr>
        <p:spPr>
          <a:xfrm>
            <a:off x="4572000" y="1692227"/>
            <a:ext cx="209298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dirty="0">
                <a:latin typeface="+mj-lt"/>
                <a:cs typeface="Nirmala UI" panose="020B0502040204020203" pitchFamily="34" charset="0"/>
              </a:rPr>
              <a:t>IZRADA ER MODELA</a:t>
            </a:r>
            <a:endParaRPr sz="1400" dirty="0">
              <a:latin typeface="+mj-lt"/>
              <a:cs typeface="Nirmala UI" panose="020B0502040204020203" pitchFamily="34" charset="0"/>
            </a:endParaRPr>
          </a:p>
        </p:txBody>
      </p:sp>
      <p:sp>
        <p:nvSpPr>
          <p:cNvPr id="45" name="Google Shape;474;p27">
            <a:extLst>
              <a:ext uri="{FF2B5EF4-FFF2-40B4-BE49-F238E27FC236}">
                <a16:creationId xmlns:a16="http://schemas.microsoft.com/office/drawing/2014/main" id="{F71E2746-4CC5-4A31-B5C0-C9BA118428DB}"/>
              </a:ext>
            </a:extLst>
          </p:cNvPr>
          <p:cNvSpPr txBox="1">
            <a:spLocks/>
          </p:cNvSpPr>
          <p:nvPr/>
        </p:nvSpPr>
        <p:spPr>
          <a:xfrm>
            <a:off x="-37612" y="1747507"/>
            <a:ext cx="1588140" cy="77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hr-HR" sz="1400" dirty="0">
                <a:latin typeface="+mj-lt"/>
                <a:cs typeface="Nirmala UI" panose="020B0502040204020203" pitchFamily="34" charset="0"/>
              </a:rPr>
              <a:t>UVOD</a:t>
            </a:r>
            <a:br>
              <a:rPr lang="hr-HR" dirty="0"/>
            </a:br>
            <a:endParaRPr lang="hr-HR" dirty="0"/>
          </a:p>
        </p:txBody>
      </p:sp>
      <p:sp>
        <p:nvSpPr>
          <p:cNvPr id="46" name="Google Shape;476;p27">
            <a:extLst>
              <a:ext uri="{FF2B5EF4-FFF2-40B4-BE49-F238E27FC236}">
                <a16:creationId xmlns:a16="http://schemas.microsoft.com/office/drawing/2014/main" id="{8C022CB3-9409-4991-9072-8BC95613ADFE}"/>
              </a:ext>
            </a:extLst>
          </p:cNvPr>
          <p:cNvSpPr txBox="1">
            <a:spLocks/>
          </p:cNvSpPr>
          <p:nvPr/>
        </p:nvSpPr>
        <p:spPr>
          <a:xfrm>
            <a:off x="524707" y="1331668"/>
            <a:ext cx="575207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dirty="0">
                <a:solidFill>
                  <a:srgbClr val="09D1D1"/>
                </a:solidFill>
                <a:latin typeface="+mj-lt"/>
              </a:rPr>
              <a:t>01</a:t>
            </a:r>
          </a:p>
        </p:txBody>
      </p:sp>
      <p:sp>
        <p:nvSpPr>
          <p:cNvPr id="77" name="Google Shape;474;p27">
            <a:extLst>
              <a:ext uri="{FF2B5EF4-FFF2-40B4-BE49-F238E27FC236}">
                <a16:creationId xmlns:a16="http://schemas.microsoft.com/office/drawing/2014/main" id="{05AFF3EE-CCB9-4B10-BCD7-096A4E780CBB}"/>
              </a:ext>
            </a:extLst>
          </p:cNvPr>
          <p:cNvSpPr txBox="1">
            <a:spLocks/>
          </p:cNvSpPr>
          <p:nvPr/>
        </p:nvSpPr>
        <p:spPr>
          <a:xfrm>
            <a:off x="1099914" y="4562816"/>
            <a:ext cx="305009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br>
              <a:rPr lang="hr-HR" dirty="0"/>
            </a:br>
            <a:endParaRPr lang="hr-HR" dirty="0"/>
          </a:p>
        </p:txBody>
      </p:sp>
      <p:sp>
        <p:nvSpPr>
          <p:cNvPr id="166" name="Google Shape;476;p27">
            <a:extLst>
              <a:ext uri="{FF2B5EF4-FFF2-40B4-BE49-F238E27FC236}">
                <a16:creationId xmlns:a16="http://schemas.microsoft.com/office/drawing/2014/main" id="{0C75E882-E063-4830-837C-D612473067F6}"/>
              </a:ext>
            </a:extLst>
          </p:cNvPr>
          <p:cNvSpPr txBox="1">
            <a:spLocks/>
          </p:cNvSpPr>
          <p:nvPr/>
        </p:nvSpPr>
        <p:spPr>
          <a:xfrm>
            <a:off x="2727689" y="1348693"/>
            <a:ext cx="575207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2000" dirty="0">
                <a:solidFill>
                  <a:srgbClr val="92D050"/>
                </a:solidFill>
                <a:latin typeface="+mj-lt"/>
              </a:rPr>
              <a:t>0</a:t>
            </a:r>
            <a:r>
              <a:rPr lang="hr-HR" sz="2000" dirty="0">
                <a:solidFill>
                  <a:srgbClr val="92D050"/>
                </a:solidFill>
                <a:latin typeface="+mj-lt"/>
              </a:rPr>
              <a:t>2</a:t>
            </a:r>
            <a:endParaRPr lang="en" sz="20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168" name="Google Shape;476;p27">
            <a:extLst>
              <a:ext uri="{FF2B5EF4-FFF2-40B4-BE49-F238E27FC236}">
                <a16:creationId xmlns:a16="http://schemas.microsoft.com/office/drawing/2014/main" id="{9D634A1E-02A6-455C-B925-B028625E707D}"/>
              </a:ext>
            </a:extLst>
          </p:cNvPr>
          <p:cNvSpPr txBox="1">
            <a:spLocks/>
          </p:cNvSpPr>
          <p:nvPr/>
        </p:nvSpPr>
        <p:spPr>
          <a:xfrm>
            <a:off x="5328586" y="1331668"/>
            <a:ext cx="525951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1"/>
                </a:solidFill>
                <a:latin typeface="+mj-lt"/>
              </a:rPr>
              <a:t>03</a:t>
            </a:r>
            <a:endParaRPr lang="en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2" name="Google Shape;476;p27">
            <a:extLst>
              <a:ext uri="{FF2B5EF4-FFF2-40B4-BE49-F238E27FC236}">
                <a16:creationId xmlns:a16="http://schemas.microsoft.com/office/drawing/2014/main" id="{09E9DA6F-03A9-4F99-96D3-21FC26DAE362}"/>
              </a:ext>
            </a:extLst>
          </p:cNvPr>
          <p:cNvSpPr txBox="1">
            <a:spLocks/>
          </p:cNvSpPr>
          <p:nvPr/>
        </p:nvSpPr>
        <p:spPr>
          <a:xfrm>
            <a:off x="7581155" y="1348693"/>
            <a:ext cx="61401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6"/>
                </a:solidFill>
                <a:latin typeface="+mj-lt"/>
              </a:rPr>
              <a:t>04</a:t>
            </a:r>
            <a:endParaRPr lang="en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74" name="Google Shape;476;p27">
            <a:extLst>
              <a:ext uri="{FF2B5EF4-FFF2-40B4-BE49-F238E27FC236}">
                <a16:creationId xmlns:a16="http://schemas.microsoft.com/office/drawing/2014/main" id="{90D4B8C0-31E7-45DB-A7E7-FDDCB83A75DE}"/>
              </a:ext>
            </a:extLst>
          </p:cNvPr>
          <p:cNvSpPr txBox="1">
            <a:spLocks/>
          </p:cNvSpPr>
          <p:nvPr/>
        </p:nvSpPr>
        <p:spPr>
          <a:xfrm>
            <a:off x="1548264" y="782461"/>
            <a:ext cx="1753800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 lang="en" sz="2000" dirty="0">
              <a:solidFill>
                <a:srgbClr val="09D1D1"/>
              </a:solidFill>
              <a:latin typeface="Rockwell Nova Light" panose="020B0604020202020204" pitchFamily="18" charset="0"/>
            </a:endParaRPr>
          </a:p>
        </p:txBody>
      </p:sp>
      <p:sp>
        <p:nvSpPr>
          <p:cNvPr id="17" name="Google Shape;474;p27">
            <a:extLst>
              <a:ext uri="{FF2B5EF4-FFF2-40B4-BE49-F238E27FC236}">
                <a16:creationId xmlns:a16="http://schemas.microsoft.com/office/drawing/2014/main" id="{6F08E909-4833-4370-8528-D2C7E0F09D29}"/>
              </a:ext>
            </a:extLst>
          </p:cNvPr>
          <p:cNvSpPr txBox="1">
            <a:spLocks/>
          </p:cNvSpPr>
          <p:nvPr/>
        </p:nvSpPr>
        <p:spPr>
          <a:xfrm>
            <a:off x="276034" y="4072139"/>
            <a:ext cx="209611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l"/>
            <a:r>
              <a:rPr lang="hr-HR" sz="1400" dirty="0">
                <a:latin typeface="+mj-lt"/>
                <a:cs typeface="Nirmala UI" panose="020B0502040204020203" pitchFamily="34" charset="0"/>
              </a:rPr>
              <a:t>IZRADA DIMENZIJSKOG MODELA</a:t>
            </a:r>
            <a:br>
              <a:rPr lang="hr-HR" dirty="0"/>
            </a:br>
            <a:endParaRPr lang="hr-HR" dirty="0"/>
          </a:p>
        </p:txBody>
      </p:sp>
      <p:sp>
        <p:nvSpPr>
          <p:cNvPr id="18" name="Google Shape;476;p27">
            <a:extLst>
              <a:ext uri="{FF2B5EF4-FFF2-40B4-BE49-F238E27FC236}">
                <a16:creationId xmlns:a16="http://schemas.microsoft.com/office/drawing/2014/main" id="{3B97B4E3-33B3-401E-BE46-899D0E9192AB}"/>
              </a:ext>
            </a:extLst>
          </p:cNvPr>
          <p:cNvSpPr txBox="1">
            <a:spLocks/>
          </p:cNvSpPr>
          <p:nvPr/>
        </p:nvSpPr>
        <p:spPr>
          <a:xfrm>
            <a:off x="463946" y="3039705"/>
            <a:ext cx="585025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05</a:t>
            </a:r>
            <a:endParaRPr lang="en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Google Shape;474;p27">
            <a:extLst>
              <a:ext uri="{FF2B5EF4-FFF2-40B4-BE49-F238E27FC236}">
                <a16:creationId xmlns:a16="http://schemas.microsoft.com/office/drawing/2014/main" id="{9E6F0285-3D78-4EB1-9CE8-96B78A1EAE61}"/>
              </a:ext>
            </a:extLst>
          </p:cNvPr>
          <p:cNvSpPr txBox="1">
            <a:spLocks/>
          </p:cNvSpPr>
          <p:nvPr/>
        </p:nvSpPr>
        <p:spPr>
          <a:xfrm>
            <a:off x="2372144" y="4273916"/>
            <a:ext cx="18723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l"/>
            <a:r>
              <a:rPr lang="hr-HR" sz="1400" dirty="0">
                <a:latin typeface="+mj-lt"/>
                <a:cs typeface="Nirmala UI" panose="020B0502040204020203" pitchFamily="34" charset="0"/>
              </a:rPr>
              <a:t>PUNJENJE DIMENZIJSKIH TABLICA KORITEĆI PENTAHO</a:t>
            </a:r>
            <a:br>
              <a:rPr lang="hr-HR" dirty="0"/>
            </a:br>
            <a:endParaRPr lang="hr-HR" dirty="0"/>
          </a:p>
        </p:txBody>
      </p:sp>
      <p:sp>
        <p:nvSpPr>
          <p:cNvPr id="21" name="Google Shape;476;p27">
            <a:extLst>
              <a:ext uri="{FF2B5EF4-FFF2-40B4-BE49-F238E27FC236}">
                <a16:creationId xmlns:a16="http://schemas.microsoft.com/office/drawing/2014/main" id="{A754CBA7-D73A-4D71-8784-736B9B3F2E7F}"/>
              </a:ext>
            </a:extLst>
          </p:cNvPr>
          <p:cNvSpPr txBox="1">
            <a:spLocks/>
          </p:cNvSpPr>
          <p:nvPr/>
        </p:nvSpPr>
        <p:spPr>
          <a:xfrm>
            <a:off x="2762068" y="3049063"/>
            <a:ext cx="506451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06</a:t>
            </a:r>
            <a:endParaRPr lang="en" sz="20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Google Shape;476;p27">
            <a:extLst>
              <a:ext uri="{FF2B5EF4-FFF2-40B4-BE49-F238E27FC236}">
                <a16:creationId xmlns:a16="http://schemas.microsoft.com/office/drawing/2014/main" id="{BD4CD720-8F5A-46A1-939C-771F5E7CB592}"/>
              </a:ext>
            </a:extLst>
          </p:cNvPr>
          <p:cNvSpPr txBox="1">
            <a:spLocks/>
          </p:cNvSpPr>
          <p:nvPr/>
        </p:nvSpPr>
        <p:spPr>
          <a:xfrm>
            <a:off x="5390680" y="3038036"/>
            <a:ext cx="585025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rgbClr val="FF0000"/>
                </a:solidFill>
                <a:latin typeface="+mj-lt"/>
              </a:rPr>
              <a:t>07</a:t>
            </a:r>
            <a:endParaRPr lang="en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Google Shape;476;p27">
            <a:extLst>
              <a:ext uri="{FF2B5EF4-FFF2-40B4-BE49-F238E27FC236}">
                <a16:creationId xmlns:a16="http://schemas.microsoft.com/office/drawing/2014/main" id="{1527192E-5EAA-4B8A-852E-DAC5C2461681}"/>
              </a:ext>
            </a:extLst>
          </p:cNvPr>
          <p:cNvSpPr txBox="1">
            <a:spLocks/>
          </p:cNvSpPr>
          <p:nvPr/>
        </p:nvSpPr>
        <p:spPr>
          <a:xfrm>
            <a:off x="7572671" y="3049063"/>
            <a:ext cx="585025" cy="38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hr-HR" sz="2000" dirty="0">
                <a:solidFill>
                  <a:srgbClr val="C00000"/>
                </a:solidFill>
                <a:latin typeface="+mj-lt"/>
              </a:rPr>
              <a:t>08</a:t>
            </a:r>
            <a:endParaRPr lang="en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5" name="Google Shape;474;p27">
            <a:extLst>
              <a:ext uri="{FF2B5EF4-FFF2-40B4-BE49-F238E27FC236}">
                <a16:creationId xmlns:a16="http://schemas.microsoft.com/office/drawing/2014/main" id="{62DEF3EE-F7CB-4E0A-91E5-3B956270B28A}"/>
              </a:ext>
            </a:extLst>
          </p:cNvPr>
          <p:cNvSpPr txBox="1">
            <a:spLocks/>
          </p:cNvSpPr>
          <p:nvPr/>
        </p:nvSpPr>
        <p:spPr>
          <a:xfrm>
            <a:off x="4906936" y="3894787"/>
            <a:ext cx="18723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l"/>
            <a:r>
              <a:rPr lang="hr-HR" sz="1400" dirty="0">
                <a:latin typeface="+mj-lt"/>
                <a:cs typeface="Nirmala UI" panose="020B0502040204020203" pitchFamily="34" charset="0"/>
              </a:rPr>
              <a:t>VIZUALIZACIJA PODATAKA</a:t>
            </a:r>
            <a:br>
              <a:rPr lang="hr-HR" dirty="0"/>
            </a:br>
            <a:endParaRPr lang="hr-HR" dirty="0"/>
          </a:p>
        </p:txBody>
      </p:sp>
      <p:sp>
        <p:nvSpPr>
          <p:cNvPr id="26" name="Google Shape;474;p27">
            <a:extLst>
              <a:ext uri="{FF2B5EF4-FFF2-40B4-BE49-F238E27FC236}">
                <a16:creationId xmlns:a16="http://schemas.microsoft.com/office/drawing/2014/main" id="{AAB91020-7417-40ED-8BA6-779BDCCBA4DE}"/>
              </a:ext>
            </a:extLst>
          </p:cNvPr>
          <p:cNvSpPr txBox="1">
            <a:spLocks/>
          </p:cNvSpPr>
          <p:nvPr/>
        </p:nvSpPr>
        <p:spPr>
          <a:xfrm>
            <a:off x="7164406" y="3783239"/>
            <a:ext cx="187230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l"/>
            <a:r>
              <a:rPr lang="hr-HR" sz="1400" dirty="0">
                <a:latin typeface="+mj-lt"/>
                <a:cs typeface="Nirmala UI" panose="020B0502040204020203" pitchFamily="34" charset="0"/>
              </a:rPr>
              <a:t>ZAKLJUČAK</a:t>
            </a:r>
            <a:br>
              <a:rPr lang="hr-HR" dirty="0"/>
            </a:br>
            <a:endParaRPr lang="hr-H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024" y="247601"/>
            <a:ext cx="8103037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D0137108-3BEC-4234-B297-9A8FF587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6" y="1622275"/>
            <a:ext cx="2682720" cy="3349774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2A908EAC-7CA3-414F-87EC-F8E02AF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38" y="954585"/>
            <a:ext cx="4215787" cy="40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1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144175" cy="577800"/>
          </a:xfrm>
        </p:spPr>
        <p:txBody>
          <a:bodyPr/>
          <a:lstStyle/>
          <a:p>
            <a:pPr algn="l"/>
            <a:r>
              <a:rPr lang="hr-HR" sz="23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srgbClr val="FF0000"/>
                </a:solidFill>
              </a:rPr>
              <a:t>06 </a:t>
            </a:r>
            <a:r>
              <a:rPr lang="hr-HR" sz="2000" dirty="0"/>
              <a:t>PUNJENJE DIMENZIJSKIH TABLICA KORITEĆI PENTAHO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1B36A81C-EF47-4060-9B6E-42954699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19" y="1715375"/>
            <a:ext cx="3501012" cy="2995785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93857CF-CC74-4BAC-9629-DC32CF6B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75" y="1982371"/>
            <a:ext cx="4479561" cy="24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6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Market place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35" y="185455"/>
            <a:ext cx="8004475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F186185-23A4-48C3-BE4B-25C07B8E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44" y="922980"/>
            <a:ext cx="3097081" cy="3953720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B76BEA8D-EC99-44FC-8899-07FE9232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2" y="2230495"/>
            <a:ext cx="4824018" cy="13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0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8097300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AE36494-D942-49CD-8E22-444631CA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5" y="1784244"/>
            <a:ext cx="8420100" cy="22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57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375" y="323900"/>
            <a:ext cx="8131475" cy="577800"/>
          </a:xfrm>
        </p:spPr>
        <p:txBody>
          <a:bodyPr/>
          <a:lstStyle/>
          <a:p>
            <a:pPr algn="l"/>
            <a:r>
              <a:rPr lang="hr-HR" sz="2300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5B963159-289A-4B1F-BCC1-3C7C8943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43" y="1641325"/>
            <a:ext cx="2714764" cy="3302000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72975552-926D-40A2-A9DC-AB1150CD4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13" y="989475"/>
            <a:ext cx="4153562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8144175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AFDA8C02-209A-413B-A96C-EBDF8B436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75" y="1839463"/>
            <a:ext cx="3469343" cy="2988863"/>
          </a:xfrm>
          <a:prstGeom prst="rect">
            <a:avLst/>
          </a:prstGeom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5F30862C-9108-4F2F-9E06-EE0C61FE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52" y="2070099"/>
            <a:ext cx="4637780" cy="25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Location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sz="2000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E3555AD2-CCC7-4036-BEB8-6FF4712E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976439"/>
            <a:ext cx="3264369" cy="4182785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DDD67B01-5C2C-4EC3-A896-1DF8B861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3" y="2120114"/>
            <a:ext cx="5308600" cy="19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Product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D82A2C0-CE8A-4E17-A9A1-71E8481E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45" y="2064027"/>
            <a:ext cx="7732310" cy="20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3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Product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sz="2000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A3ED9232-947B-48E7-9770-A0AF870E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23" y="1641325"/>
            <a:ext cx="3041878" cy="3241813"/>
          </a:xfrm>
          <a:prstGeom prst="rect">
            <a:avLst/>
          </a:prstGeom>
        </p:spPr>
      </p:pic>
      <p:pic>
        <p:nvPicPr>
          <p:cNvPr id="8" name="Slika 7" descr="Slika na kojoj se prikazuje stol&#10;&#10;Opis je automatski generiran">
            <a:extLst>
              <a:ext uri="{FF2B5EF4-FFF2-40B4-BE49-F238E27FC236}">
                <a16:creationId xmlns:a16="http://schemas.microsoft.com/office/drawing/2014/main" id="{F6D303E9-EE62-465B-9798-62FA18CF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24" y="1197377"/>
            <a:ext cx="3867453" cy="36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9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Product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sz="2000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</a:t>
            </a:r>
            <a:r>
              <a:rPr lang="hr-HR" sz="2000" dirty="0"/>
              <a:t> PUNJENJE DIMENZIJSKIH TABLICA KORITEĆI PENTAHO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8E4EF2C5-C644-4DA5-86F1-074729AE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87" y="1831214"/>
            <a:ext cx="3051052" cy="2608057"/>
          </a:xfrm>
          <a:prstGeom prst="rect">
            <a:avLst/>
          </a:prstGeom>
        </p:spPr>
      </p:pic>
      <p:pic>
        <p:nvPicPr>
          <p:cNvPr id="9" name="Slika 8" descr="Slika na kojoj se prikazuje stol&#10;&#10;Opis je automatski generiran">
            <a:extLst>
              <a:ext uri="{FF2B5EF4-FFF2-40B4-BE49-F238E27FC236}">
                <a16:creationId xmlns:a16="http://schemas.microsoft.com/office/drawing/2014/main" id="{46CDF918-4321-4971-98FB-282E65D60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763" y="1152939"/>
            <a:ext cx="2953829" cy="34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1321947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Tema ovog projekta je Global </a:t>
            </a:r>
            <a:r>
              <a:rPr lang="hr-HR" dirty="0" err="1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Superstore</a:t>
            </a: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 (online kupovina).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Predstavlja detalje narudžbe koju su izvršili ljudi širom svijeta u vremenskom periodu od 2011-2014 godine.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Cilj projekta je pružiti brz, lak pristup uvidima u trenutno stanje organizacije na temelju dostupnih podataka te lakše donošenje poslovnih odluka.</a:t>
            </a:r>
            <a:r>
              <a:rPr lang="hr-HR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lnSpc>
                <a:spcPct val="0"/>
              </a:lnSpc>
              <a:spcAft>
                <a:spcPts val="1600"/>
              </a:spcAft>
              <a:buClr>
                <a:schemeClr val="bg1"/>
              </a:buClr>
              <a:buNone/>
            </a:pPr>
            <a:endParaRPr lang="hr-HR" dirty="0">
              <a:solidFill>
                <a:schemeClr val="bg1"/>
              </a:solidFill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endParaRPr lang="hr-HR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09D1D1"/>
                </a:solidFill>
                <a:latin typeface="+mj-lt"/>
                <a:cs typeface="Nirmala UI" panose="020B0502040204020203" pitchFamily="34" charset="0"/>
              </a:rPr>
              <a:t>01</a:t>
            </a:r>
            <a:r>
              <a:rPr lang="hr-HR" sz="2000" dirty="0">
                <a:solidFill>
                  <a:schemeClr val="accent5"/>
                </a:solidFill>
                <a:latin typeface="+mj-lt"/>
                <a:cs typeface="Nirmala UI" panose="020B0502040204020203" pitchFamily="34" charset="0"/>
              </a:rPr>
              <a:t> </a:t>
            </a:r>
            <a:r>
              <a:rPr lang="hr-HR" sz="2000" dirty="0">
                <a:latin typeface="+mj-lt"/>
                <a:cs typeface="Nirmala UI" panose="020B0502040204020203" pitchFamily="34" charset="0"/>
              </a:rPr>
              <a:t>UVOD</a:t>
            </a:r>
            <a:endParaRPr sz="2000" dirty="0">
              <a:latin typeface="+mj-lt"/>
              <a:cs typeface="Nirmala UI" panose="020B05020402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</a:t>
            </a:r>
            <a:r>
              <a:rPr lang="hr-HR" sz="2000" dirty="0" err="1">
                <a:solidFill>
                  <a:schemeClr val="bg1"/>
                </a:solidFill>
              </a:rPr>
              <a:t>Product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 06 </a:t>
            </a:r>
            <a:r>
              <a:rPr lang="hr-HR" sz="2000" dirty="0"/>
              <a:t>PUNJENJE DIMENZIJSKIH TABLICA KORITEĆI PENTAHO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8146138-2880-4CCC-9C20-2EC07727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" y="2309867"/>
            <a:ext cx="6040930" cy="168069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965DA341-5F08-4AD4-8D10-B4F592C6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239" y="1152938"/>
            <a:ext cx="2801315" cy="35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5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Time </a:t>
            </a:r>
            <a:r>
              <a:rPr lang="hr-HR" sz="2000" dirty="0" err="1">
                <a:solidFill>
                  <a:schemeClr val="bg1"/>
                </a:solidFill>
              </a:rPr>
              <a:t>of</a:t>
            </a:r>
            <a:r>
              <a:rPr lang="hr-HR" sz="2000" dirty="0">
                <a:solidFill>
                  <a:schemeClr val="bg1"/>
                </a:solidFill>
              </a:rPr>
              <a:t> </a:t>
            </a:r>
            <a:r>
              <a:rPr lang="hr-HR" sz="2000" dirty="0" err="1">
                <a:solidFill>
                  <a:schemeClr val="bg1"/>
                </a:solidFill>
              </a:rPr>
              <a:t>delivery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sz="2000" dirty="0">
                <a:solidFill>
                  <a:srgbClr val="FF0000"/>
                </a:solidFill>
              </a:rPr>
              <a:t> 06 </a:t>
            </a:r>
            <a:r>
              <a:rPr lang="hr-HR" sz="2000" dirty="0"/>
              <a:t>PUNJENJE DIMENZIJSKIH TABLICA KORITEĆI PENTAHO</a:t>
            </a:r>
          </a:p>
        </p:txBody>
      </p:sp>
      <p:pic>
        <p:nvPicPr>
          <p:cNvPr id="5" name="Slika 4" descr="Slika na kojoj se prikazuje tekst, nebo, karta, svijetlo&#10;&#10;Opis je automatski generiran">
            <a:extLst>
              <a:ext uri="{FF2B5EF4-FFF2-40B4-BE49-F238E27FC236}">
                <a16:creationId xmlns:a16="http://schemas.microsoft.com/office/drawing/2014/main" id="{D8D069AE-E9E0-47C3-A3DF-DA7AC3E1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42" y="2032571"/>
            <a:ext cx="7752316" cy="19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4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 err="1">
                <a:solidFill>
                  <a:schemeClr val="bg1"/>
                </a:solidFill>
              </a:rPr>
              <a:t>Pentaho</a:t>
            </a:r>
            <a:r>
              <a:rPr lang="hr-HR" sz="2000" dirty="0">
                <a:solidFill>
                  <a:schemeClr val="bg1"/>
                </a:solidFill>
              </a:rPr>
              <a:t> – Time </a:t>
            </a:r>
            <a:r>
              <a:rPr lang="hr-HR" sz="2000" dirty="0" err="1">
                <a:solidFill>
                  <a:schemeClr val="bg1"/>
                </a:solidFill>
              </a:rPr>
              <a:t>of</a:t>
            </a:r>
            <a:r>
              <a:rPr lang="hr-HR" sz="2000" dirty="0">
                <a:solidFill>
                  <a:schemeClr val="bg1"/>
                </a:solidFill>
              </a:rPr>
              <a:t> </a:t>
            </a:r>
            <a:r>
              <a:rPr lang="hr-HR" sz="2000" dirty="0" err="1">
                <a:solidFill>
                  <a:schemeClr val="bg1"/>
                </a:solidFill>
              </a:rPr>
              <a:t>delivery</a:t>
            </a: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srgbClr val="FF0000"/>
                </a:solidFill>
              </a:rPr>
              <a:t>06 </a:t>
            </a:r>
            <a:r>
              <a:rPr lang="hr-HR" sz="2000" dirty="0"/>
              <a:t>PUNJENJE DIMENZIJSKIH TABLICA KORITEĆI PENTAHO</a:t>
            </a:r>
          </a:p>
        </p:txBody>
      </p:sp>
      <p:pic>
        <p:nvPicPr>
          <p:cNvPr id="6" name="Slika 5" descr="Slika na kojoj se prikazuje stol&#10;&#10;Opis je automatski generiran">
            <a:extLst>
              <a:ext uri="{FF2B5EF4-FFF2-40B4-BE49-F238E27FC236}">
                <a16:creationId xmlns:a16="http://schemas.microsoft.com/office/drawing/2014/main" id="{0B5CD6A2-DC09-465E-902D-C413967E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90" y="1831214"/>
            <a:ext cx="384863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2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>
                <a:solidFill>
                  <a:schemeClr val="bg1"/>
                </a:solidFill>
              </a:rPr>
              <a:t>TABLICA ČINJENICA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dirty="0"/>
              <a:t> </a:t>
            </a:r>
            <a:r>
              <a:rPr lang="hr-HR" sz="2000" dirty="0">
                <a:solidFill>
                  <a:srgbClr val="FF0000"/>
                </a:solidFill>
              </a:rPr>
              <a:t>06 </a:t>
            </a:r>
            <a:r>
              <a:rPr lang="hr-HR" sz="2000" dirty="0"/>
              <a:t>PUNJENJE DIMENZIJSKIH TABLICA KORITEĆI PENTAHO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8630D32-D285-4DA7-946C-6F8AAB03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05" y="1792326"/>
            <a:ext cx="7956022" cy="2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8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DE5FC295-D38A-4AC1-89C8-FC57258E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75" y="1063525"/>
            <a:ext cx="3908700" cy="577800"/>
          </a:xfrm>
        </p:spPr>
        <p:txBody>
          <a:bodyPr/>
          <a:lstStyle/>
          <a:p>
            <a:r>
              <a:rPr lang="hr-HR" sz="2000" dirty="0">
                <a:solidFill>
                  <a:schemeClr val="bg1"/>
                </a:solidFill>
              </a:rPr>
              <a:t>TABLICA ČINJENICA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1538753F-E89C-44F8-9984-5E95371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994" y="295836"/>
            <a:ext cx="8144644" cy="577800"/>
          </a:xfrm>
        </p:spPr>
        <p:txBody>
          <a:bodyPr/>
          <a:lstStyle/>
          <a:p>
            <a:pPr algn="l"/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srgbClr val="FF0000"/>
                </a:solidFill>
              </a:rPr>
              <a:t>06 </a:t>
            </a:r>
            <a:r>
              <a:rPr lang="hr-HR" sz="2000" dirty="0"/>
              <a:t>PUNJENJE DIMENZIJSKIH TABLICA KORITEĆI PENTAHO</a:t>
            </a:r>
          </a:p>
        </p:txBody>
      </p:sp>
      <p:pic>
        <p:nvPicPr>
          <p:cNvPr id="6" name="Slika 5" descr="Slika na kojoj se prikazuje stol&#10;&#10;Opis je automatski generiran">
            <a:extLst>
              <a:ext uri="{FF2B5EF4-FFF2-40B4-BE49-F238E27FC236}">
                <a16:creationId xmlns:a16="http://schemas.microsoft.com/office/drawing/2014/main" id="{98C0A7F2-18BC-4547-949D-6349956E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70" y="1972883"/>
            <a:ext cx="7672050" cy="25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03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5FC62C-171B-47DD-9067-33C12ABD1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3000" dirty="0">
                <a:solidFill>
                  <a:schemeClr val="accent4">
                    <a:lumMod val="50000"/>
                  </a:schemeClr>
                </a:solidFill>
              </a:rPr>
              <a:t>06</a:t>
            </a:r>
            <a:r>
              <a:rPr lang="hr-HR" sz="3000" dirty="0"/>
              <a:t> Vizualizacija podataka</a:t>
            </a:r>
          </a:p>
        </p:txBody>
      </p:sp>
    </p:spTree>
    <p:extLst>
      <p:ext uri="{BB962C8B-B14F-4D97-AF65-F5344CB8AC3E}">
        <p14:creationId xmlns:p14="http://schemas.microsoft.com/office/powerpoint/2010/main" val="2225294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chemeClr val="accent4">
                    <a:lumMod val="50000"/>
                  </a:schemeClr>
                </a:solidFill>
              </a:rPr>
              <a:t>06</a:t>
            </a:r>
            <a:r>
              <a:rPr lang="hr-HR" sz="2000" dirty="0"/>
              <a:t> Vizualizacija podataka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894522" y="1192696"/>
            <a:ext cx="808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5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Prikaz ukupno ostvarenog profita po pod kategorijama proizvoda po godinama</a:t>
            </a:r>
            <a:endParaRPr lang="hr-HR" sz="1500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61094E30-71C8-40F3-A114-C37F809D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5" y="2007065"/>
            <a:ext cx="6944139" cy="217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02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chemeClr val="accent4">
                    <a:lumMod val="50000"/>
                  </a:schemeClr>
                </a:solidFill>
              </a:rPr>
              <a:t>06</a:t>
            </a:r>
            <a:r>
              <a:rPr lang="hr-HR" sz="2000" dirty="0"/>
              <a:t> Vizualizacija podataka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722244" y="1205948"/>
            <a:ext cx="808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5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Prikaz ukupno ostvarenog profita po pod kategorijama proizvoda</a:t>
            </a:r>
            <a:endParaRPr lang="hr-HR" sz="15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7EB8131-19FC-4DC3-ACB7-CD461C79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9" y="2064542"/>
            <a:ext cx="6320020" cy="2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82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chemeClr val="accent4">
                    <a:lumMod val="50000"/>
                  </a:schemeClr>
                </a:solidFill>
              </a:rPr>
              <a:t>06 </a:t>
            </a:r>
            <a:r>
              <a:rPr lang="hr-HR" sz="2000" dirty="0"/>
              <a:t>Vizualizacija podataka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747480" y="1015327"/>
            <a:ext cx="2770972" cy="74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r-HR" sz="15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Prikaz ukupno ostvarenog profita po prodajnim mjestima</a:t>
            </a:r>
            <a:endParaRPr lang="hr-H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8BD69D4-30E3-461A-85F6-44ABF048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73" y="1130145"/>
            <a:ext cx="4601810" cy="1630327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D310BE3-3FED-4B86-8331-B5DEB0777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2983553"/>
            <a:ext cx="4256342" cy="18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76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chemeClr val="accent4">
                    <a:lumMod val="50000"/>
                  </a:schemeClr>
                </a:solidFill>
              </a:rPr>
              <a:t>06</a:t>
            </a:r>
            <a:r>
              <a:rPr lang="hr-HR" sz="2000" dirty="0"/>
              <a:t> Vizualizacija podataka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747480" y="1015327"/>
            <a:ext cx="565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5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Prikaz ostvarenog profita po lokacijama narudžbi kupaca</a:t>
            </a:r>
            <a:endParaRPr lang="hr-H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B17E135-81BC-4140-91E7-D98FDF4E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35" y="1610406"/>
            <a:ext cx="5519530" cy="29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8508BD3C-8E40-463F-84E1-8D863A2C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700" y="2019137"/>
            <a:ext cx="3534300" cy="2090100"/>
          </a:xfrm>
        </p:spPr>
        <p:txBody>
          <a:bodyPr/>
          <a:lstStyle/>
          <a:p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sadrže 51290 podataka i 24 stupca</a:t>
            </a:r>
          </a:p>
          <a:p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sadrže 5 dimenzija</a:t>
            </a:r>
          </a:p>
          <a:p>
            <a:endParaRPr lang="hr-HR"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38C22984-8FA2-42E1-8EF2-CE45589D67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9124" y="411163"/>
            <a:ext cx="609409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92D050"/>
                </a:solidFill>
                <a:latin typeface="+mj-lt"/>
                <a:cs typeface="Nirmala UI" panose="020B0502040204020203" pitchFamily="34" charset="0"/>
              </a:rPr>
              <a:t>02</a:t>
            </a:r>
            <a:r>
              <a:rPr lang="hr-HR" sz="2000" dirty="0">
                <a:latin typeface="+mj-lt"/>
                <a:cs typeface="Nirmala UI" panose="020B0502040204020203" pitchFamily="34" charset="0"/>
              </a:rPr>
              <a:t> ODABIR SKUPA PODATAKA</a:t>
            </a:r>
            <a:endParaRPr sz="2000"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3DF2BA82-A19A-4412-9149-5D553F03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831"/>
            <a:ext cx="2829320" cy="914528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51C35C6D-270D-44CF-9752-9C519C29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2" y="3221014"/>
            <a:ext cx="6363588" cy="1238423"/>
          </a:xfrm>
          <a:prstGeom prst="rect">
            <a:avLst/>
          </a:prstGeom>
        </p:spPr>
      </p:pic>
      <p:sp>
        <p:nvSpPr>
          <p:cNvPr id="9" name="Google Shape;506;p28">
            <a:extLst>
              <a:ext uri="{FF2B5EF4-FFF2-40B4-BE49-F238E27FC236}">
                <a16:creationId xmlns:a16="http://schemas.microsoft.com/office/drawing/2014/main" id="{2F939319-4386-4C2C-B84C-DD615EC82BFF}"/>
              </a:ext>
            </a:extLst>
          </p:cNvPr>
          <p:cNvSpPr txBox="1">
            <a:spLocks/>
          </p:cNvSpPr>
          <p:nvPr/>
        </p:nvSpPr>
        <p:spPr>
          <a:xfrm>
            <a:off x="619124" y="1254434"/>
            <a:ext cx="7789680" cy="73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su pronađeni na: </a:t>
            </a: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https://www.kaggle.com/apoorvaappz/global-super-store-dataset</a:t>
            </a:r>
            <a:endParaRPr lang="pl-PL" sz="1400" dirty="0">
              <a:solidFill>
                <a:schemeClr val="bg1"/>
              </a:solidFill>
              <a:latin typeface="+mj-lt"/>
              <a:cs typeface="Nirmala UI" panose="020B0502040204020203" pitchFamily="34" charset="0"/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2323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chemeClr val="accent4">
                    <a:lumMod val="50000"/>
                  </a:schemeClr>
                </a:solidFill>
              </a:rPr>
              <a:t>06</a:t>
            </a:r>
            <a:r>
              <a:rPr lang="hr-HR" sz="2000" dirty="0"/>
              <a:t> Vizualizacija podataka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747480" y="1015327"/>
            <a:ext cx="565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5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Prikaz ostvarenog profita po segmentima kupaca po godinama</a:t>
            </a:r>
            <a:endParaRPr lang="hr-H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B021F0C-5823-4B25-AE53-AF67622D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51" y="1807400"/>
            <a:ext cx="4716570" cy="25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5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chemeClr val="accent4">
                    <a:lumMod val="50000"/>
                  </a:schemeClr>
                </a:solidFill>
              </a:rPr>
              <a:t>06</a:t>
            </a:r>
            <a:r>
              <a:rPr lang="hr-HR" sz="2000" dirty="0"/>
              <a:t> Vizualizacija podataka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747480" y="1015327"/>
            <a:ext cx="565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500" i="1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Prikaz najveće cijene poštarine i najveći ostvareni popust</a:t>
            </a:r>
            <a:endParaRPr lang="hr-H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466C3B9-ED6D-4549-BEE0-18204293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2" y="1832563"/>
            <a:ext cx="6202104" cy="25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1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>
                <a:solidFill>
                  <a:srgbClr val="C00000"/>
                </a:solidFill>
              </a:rPr>
              <a:t>08</a:t>
            </a:r>
            <a:r>
              <a:rPr lang="hr-HR" sz="2000" dirty="0"/>
              <a:t> Zaključak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618825" y="1485779"/>
            <a:ext cx="732972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Ovaj projekt temelji se na stvaranju skladišta podataka koji je jedinstven, kompletan repozitorij podataka prikupljen iz raznih izvora i predstavljen krajnjem korisniku na razumljiv način. </a:t>
            </a:r>
            <a:endParaRPr lang="hr-HR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 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stvaranja je vrlo složen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Rezultat mora biti jednostavan za korištenje poslodavcu te pružiti brz, lak pristup uvidima u trenutno stanje organizacije na temelju dostupnih podataka te lakše donošenje poslovnih odluka</a:t>
            </a:r>
          </a:p>
          <a:p>
            <a:endParaRPr lang="hr-H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53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745C015B-B326-481E-8F4F-DE684A45F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r-HR" sz="2000" dirty="0"/>
              <a:t>Literatura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C73EE22D-8C1C-45DA-9451-63123F1681DD}"/>
              </a:ext>
            </a:extLst>
          </p:cNvPr>
          <p:cNvSpPr txBox="1"/>
          <p:nvPr/>
        </p:nvSpPr>
        <p:spPr>
          <a:xfrm>
            <a:off x="618825" y="1485779"/>
            <a:ext cx="7329720" cy="228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hr-HR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Pentaho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9.0, Online dokumentacija: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hr-HR" u="sng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https://help.pentaho.com/Documentation/9.0</a:t>
            </a: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hr-HR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Kimball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Ralph, i </a:t>
            </a:r>
            <a:r>
              <a:rPr lang="hr-HR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Margy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Ross. </a:t>
            </a:r>
            <a:r>
              <a:rPr lang="hr-HR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Warehouse </a:t>
            </a:r>
            <a:r>
              <a:rPr lang="hr-HR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Toolkit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3. izdanje. 2013</a:t>
            </a: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software: „Općenito o Business </a:t>
            </a:r>
            <a:r>
              <a:rPr lang="hr-HR" dirty="0" err="1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Ineteligence</a:t>
            </a:r>
            <a:r>
              <a:rPr lang="hr-HR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sustavima“ </a:t>
            </a:r>
            <a:r>
              <a:rPr lang="hr-HR" u="sng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http://www.mit-software.hr/usluge/bi/bi1/</a:t>
            </a:r>
            <a:endParaRPr lang="hr-HR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2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teksta 1">
            <a:extLst>
              <a:ext uri="{FF2B5EF4-FFF2-40B4-BE49-F238E27FC236}">
                <a16:creationId xmlns:a16="http://schemas.microsoft.com/office/drawing/2014/main" id="{8508BD3C-8E40-463F-84E1-8D863A2C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2252199"/>
            <a:ext cx="3534300" cy="2090100"/>
          </a:xfrm>
        </p:spPr>
        <p:txBody>
          <a:bodyPr/>
          <a:lstStyle/>
          <a:p>
            <a:pPr marL="171450" indent="-171450">
              <a:buClr>
                <a:schemeClr val="accent5"/>
              </a:buClr>
            </a:pPr>
            <a:r>
              <a:rPr lang="hr-HR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 Podaci su različitih tipova</a:t>
            </a:r>
          </a:p>
          <a:p>
            <a:pPr marL="114300" indent="0">
              <a:buNone/>
            </a:pPr>
            <a:endParaRPr lang="hr-HR" dirty="0"/>
          </a:p>
        </p:txBody>
      </p:sp>
      <p:sp>
        <p:nvSpPr>
          <p:cNvPr id="4" name="Google Shape;507;p28">
            <a:extLst>
              <a:ext uri="{FF2B5EF4-FFF2-40B4-BE49-F238E27FC236}">
                <a16:creationId xmlns:a16="http://schemas.microsoft.com/office/drawing/2014/main" id="{38C22984-8FA2-42E1-8EF2-CE45589D67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9124" y="411163"/>
            <a:ext cx="6094095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rgbClr val="92D050"/>
                </a:solidFill>
                <a:latin typeface="+mj-lt"/>
                <a:cs typeface="Nirmala UI" panose="020B0502040204020203" pitchFamily="34" charset="0"/>
              </a:rPr>
              <a:t>02</a:t>
            </a:r>
            <a:r>
              <a:rPr lang="hr-HR" sz="2000" dirty="0">
                <a:latin typeface="+mj-lt"/>
                <a:cs typeface="Nirmala UI" panose="020B0502040204020203" pitchFamily="34" charset="0"/>
              </a:rPr>
              <a:t> ODABIR SKUPA PODATAKA</a:t>
            </a:r>
            <a:endParaRPr sz="2000"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B4CAA92-10FE-49F5-87F7-F2E22794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37" y="1756837"/>
            <a:ext cx="2018925" cy="3037649"/>
          </a:xfrm>
          <a:prstGeom prst="rect">
            <a:avLst/>
          </a:prstGeom>
        </p:spPr>
      </p:pic>
      <p:sp>
        <p:nvSpPr>
          <p:cNvPr id="9" name="Google Shape;506;p28">
            <a:extLst>
              <a:ext uri="{FF2B5EF4-FFF2-40B4-BE49-F238E27FC236}">
                <a16:creationId xmlns:a16="http://schemas.microsoft.com/office/drawing/2014/main" id="{A68E2609-7C58-45C6-A62B-B54FD7749B1B}"/>
              </a:ext>
            </a:extLst>
          </p:cNvPr>
          <p:cNvSpPr txBox="1">
            <a:spLocks/>
          </p:cNvSpPr>
          <p:nvPr/>
        </p:nvSpPr>
        <p:spPr>
          <a:xfrm>
            <a:off x="618825" y="1115176"/>
            <a:ext cx="7789680" cy="73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5D74"/>
              </a:buClr>
              <a:buSzPts val="14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</a:rPr>
              <a:t>Podaci su pronađeni na: </a:t>
            </a:r>
            <a:r>
              <a:rPr lang="pl-PL" sz="1400" dirty="0">
                <a:solidFill>
                  <a:schemeClr val="bg1"/>
                </a:solidFill>
                <a:latin typeface="+mj-lt"/>
                <a:cs typeface="Nirmala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https://www.kaggle.com/apoorvaappz/global-super-store-dataset</a:t>
            </a:r>
            <a:endParaRPr lang="pl-PL" sz="1400" dirty="0">
              <a:solidFill>
                <a:schemeClr val="bg1"/>
              </a:solidFill>
              <a:latin typeface="+mj-lt"/>
              <a:cs typeface="Nirmala UI" panose="020B0502040204020203" pitchFamily="34" charset="0"/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>
              <a:buFont typeface="Proxima Nova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70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1990424" y="287850"/>
            <a:ext cx="56143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>
                <a:solidFill>
                  <a:schemeClr val="accent1"/>
                </a:solidFill>
                <a:latin typeface="+mj-lt"/>
                <a:cs typeface="Nirmala UI" panose="020B0502040204020203" pitchFamily="34" charset="0"/>
              </a:rPr>
              <a:t>03</a:t>
            </a:r>
            <a:r>
              <a:rPr lang="hr-HR" sz="2000" dirty="0">
                <a:latin typeface="+mj-lt"/>
                <a:cs typeface="Nirmala UI" panose="020B0502040204020203" pitchFamily="34" charset="0"/>
              </a:rPr>
              <a:t> IZRADA ER MODELA</a:t>
            </a:r>
            <a:endParaRPr sz="2000" dirty="0">
              <a:latin typeface="+mj-lt"/>
              <a:cs typeface="Nirmala UI" panose="020B0502040204020203" pitchFamily="34" charset="0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26C6F727-E0FB-4629-BE5B-65BFF4CC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24" y="1066298"/>
            <a:ext cx="5249103" cy="34994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C1422CF-C95D-415A-A4C3-98D5363DF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150" y="325950"/>
            <a:ext cx="4727700" cy="577800"/>
          </a:xfrm>
        </p:spPr>
        <p:txBody>
          <a:bodyPr/>
          <a:lstStyle/>
          <a:p>
            <a:r>
              <a:rPr lang="hr-HR" sz="2000" dirty="0">
                <a:latin typeface="+mj-lt"/>
                <a:cs typeface="Nirmala UI" panose="020B0502040204020203" pitchFamily="34" charset="0"/>
              </a:rPr>
              <a:t>ER MODEL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322269F-377D-4CCA-A3D5-D19EDE9C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03" y="1019175"/>
            <a:ext cx="4422594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5FC62C-171B-47DD-9067-33C12ABD1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3000" dirty="0">
                <a:solidFill>
                  <a:srgbClr val="FFFF00"/>
                </a:solidFill>
              </a:rPr>
              <a:t>04</a:t>
            </a:r>
            <a:r>
              <a:rPr lang="hr-HR" sz="3000" dirty="0"/>
              <a:t> Popunjavanje baze podataka </a:t>
            </a:r>
          </a:p>
        </p:txBody>
      </p:sp>
    </p:spTree>
    <p:extLst>
      <p:ext uri="{BB962C8B-B14F-4D97-AF65-F5344CB8AC3E}">
        <p14:creationId xmlns:p14="http://schemas.microsoft.com/office/powerpoint/2010/main" val="232107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1EF53D21-946F-4758-B565-8F315F025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8" name="Slika 7" descr="Slika na kojoj se prikazuje tekst, računalo, monitor, prijenosnik&#10;&#10;Opis je automatski generiran">
            <a:extLst>
              <a:ext uri="{FF2B5EF4-FFF2-40B4-BE49-F238E27FC236}">
                <a16:creationId xmlns:a16="http://schemas.microsoft.com/office/drawing/2014/main" id="{18F7E8B3-01AB-4559-B0FB-6584CA7E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16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</TotalTime>
  <Words>587</Words>
  <Application>Microsoft Office PowerPoint</Application>
  <PresentationFormat>Prikaz na zaslonu (16:9)</PresentationFormat>
  <Paragraphs>113</Paragraphs>
  <Slides>43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11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43</vt:i4>
      </vt:variant>
    </vt:vector>
  </HeadingPairs>
  <TitlesOfParts>
    <vt:vector size="55" baseType="lpstr">
      <vt:lpstr>Livvic Light</vt:lpstr>
      <vt:lpstr>Advent Pro SemiBold</vt:lpstr>
      <vt:lpstr>Share Tech</vt:lpstr>
      <vt:lpstr>Rockwell Nova Light</vt:lpstr>
      <vt:lpstr>Nunito Light</vt:lpstr>
      <vt:lpstr>Calibri</vt:lpstr>
      <vt:lpstr>Courier New</vt:lpstr>
      <vt:lpstr>Proxima Nova Semibold</vt:lpstr>
      <vt:lpstr>Proxima Nova</vt:lpstr>
      <vt:lpstr>Arial</vt:lpstr>
      <vt:lpstr>Fira Sans Extra Condensed Medium</vt:lpstr>
      <vt:lpstr>Slidesgo Final Pages</vt:lpstr>
      <vt:lpstr>GLOBAL SUPER STORE</vt:lpstr>
      <vt:lpstr>POPUNJAVANJE BAZE PODATAKA </vt:lpstr>
      <vt:lpstr>01 UVOD</vt:lpstr>
      <vt:lpstr>02 ODABIR SKUPA PODATAKA</vt:lpstr>
      <vt:lpstr>02 ODABIR SKUPA PODATAKA</vt:lpstr>
      <vt:lpstr>03 IZRADA ER MODELA</vt:lpstr>
      <vt:lpstr>ER MODEL</vt:lpstr>
      <vt:lpstr>04 Popunjavanje baze podataka </vt:lpstr>
      <vt:lpstr>PowerPoint prezentacija</vt:lpstr>
      <vt:lpstr>PowerPoint prezentacija</vt:lpstr>
      <vt:lpstr>Prikaz tablica u MySQL-u</vt:lpstr>
      <vt:lpstr>Prikaz tablica u MySQL-u</vt:lpstr>
      <vt:lpstr>Prikaz tablica u MySQL-u</vt:lpstr>
      <vt:lpstr>05 IZRADA DIMENZIJSKOG MODELA</vt:lpstr>
      <vt:lpstr> 06 PUNJENJE DIMENZIJSKIH TABLICA KORITEĆI PENTAHO</vt:lpstr>
      <vt:lpstr>06 PUNJENJE DIMENZIJSKIH TABLICA KORITEĆI PENTAHO</vt:lpstr>
      <vt:lpstr>06 PUNJENJE DIMENZIJSKIH TABLICA KORITEĆI PENTAHO</vt:lpstr>
      <vt:lpstr>06 PUNJENJE DIMENZIJSKIH TABLICA KORITEĆI PENTAHO</vt:lpstr>
      <vt:lpstr>06 PUNJENJE DIMENZIJSKIH TABLICA KORITEĆI PENTAHO</vt:lpstr>
      <vt:lpstr>06 PUNJENJE DIMENZIJSKIH TABLICA KORITEĆI PENTAHO</vt:lpstr>
      <vt:lpstr> 06 PUNJENJE DIMENZIJSKIH TABLICA KORITEĆI PENTAHO</vt:lpstr>
      <vt:lpstr>06 PUNJENJE DIMENZIJSKIH TABLICA KORITEĆI PENTAHO</vt:lpstr>
      <vt:lpstr>06 PUNJENJE DIMENZIJSKIH TABLICA KORITEĆI PENTAHO</vt:lpstr>
      <vt:lpstr> 06 PUNJENJE DIMENZIJSKIH TABLICA KORITEĆI PENTAHO</vt:lpstr>
      <vt:lpstr>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 06 PUNJENJE DIMENZIJSKIH TABLICA KORITEĆI PENTAHO</vt:lpstr>
      <vt:lpstr>06 Vizualizacija podataka</vt:lpstr>
      <vt:lpstr>06 Vizualizacija podataka</vt:lpstr>
      <vt:lpstr>06 Vizualizacija podataka</vt:lpstr>
      <vt:lpstr>06 Vizualizacija podataka</vt:lpstr>
      <vt:lpstr>06 Vizualizacija podataka</vt:lpstr>
      <vt:lpstr>06 Vizualizacija podataka</vt:lpstr>
      <vt:lpstr>06 Vizualizacija podataka</vt:lpstr>
      <vt:lpstr>08 Zaključak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 STORE</dc:title>
  <dc:creator>Laurica</dc:creator>
  <cp:lastModifiedBy>Laura Lončarić</cp:lastModifiedBy>
  <cp:revision>48</cp:revision>
  <dcterms:modified xsi:type="dcterms:W3CDTF">2021-06-06T20:07:37Z</dcterms:modified>
</cp:coreProperties>
</file>