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1"/>
  </p:notesMasterIdLst>
  <p:handoutMasterIdLst>
    <p:handoutMasterId r:id="rId12"/>
  </p:handoutMasterIdLst>
  <p:sldIdLst>
    <p:sldId id="263" r:id="rId2"/>
    <p:sldId id="276" r:id="rId3"/>
    <p:sldId id="275" r:id="rId4"/>
    <p:sldId id="277" r:id="rId5"/>
    <p:sldId id="278" r:id="rId6"/>
    <p:sldId id="265" r:id="rId7"/>
    <p:sldId id="269" r:id="rId8"/>
    <p:sldId id="279" r:id="rId9"/>
    <p:sldId id="274" r:id="rId10"/>
  </p:sldIdLst>
  <p:sldSz cx="9144000" cy="5143500" type="screen16x9"/>
  <p:notesSz cx="6735763" cy="9869488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0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99AC"/>
    <a:srgbClr val="004B6F"/>
    <a:srgbClr val="CCCCCC"/>
    <a:srgbClr val="FFFFFF"/>
    <a:srgbClr val="F5F5F5"/>
    <a:srgbClr val="DCDCDC"/>
    <a:srgbClr val="BEBEBE"/>
    <a:srgbClr val="7D7D7D"/>
    <a:srgbClr val="8CA5AC"/>
    <a:srgbClr val="8182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4" autoAdjust="0"/>
    <p:restoredTop sz="89110" autoAdjust="0"/>
  </p:normalViewPr>
  <p:slideViewPr>
    <p:cSldViewPr>
      <p:cViewPr varScale="1">
        <p:scale>
          <a:sx n="153" d="100"/>
          <a:sy n="153" d="100"/>
        </p:scale>
        <p:origin x="450" y="132"/>
      </p:cViewPr>
      <p:guideLst>
        <p:guide orient="horz" pos="20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9B3486A-7E71-4060-8C61-54C3575CCDF8}" type="datetime1">
              <a:rPr lang="en-US"/>
              <a:pPr/>
              <a:t>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4188"/>
            <a:ext cx="2919413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4763" y="9374188"/>
            <a:ext cx="2919412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EF7E4F0-49E4-4B06-8B59-6EDD411A25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09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4763" y="0"/>
            <a:ext cx="29194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788" y="739775"/>
            <a:ext cx="658018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4687888"/>
            <a:ext cx="5389563" cy="444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/>
              <a:t>Klik om de opmaakprofielen van de modeltekst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4188"/>
            <a:ext cx="29194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763" y="9374188"/>
            <a:ext cx="29194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CAE6603-62D8-4D80-A37C-F377BB87FE48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456325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09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09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09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fbeelding 10" descr="zeilboot_highres.tif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0538"/>
            <a:ext cx="9144000" cy="3314095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539553" y="4525770"/>
            <a:ext cx="7849603" cy="0"/>
          </a:xfrm>
          <a:prstGeom prst="line">
            <a:avLst/>
          </a:prstGeom>
          <a:ln>
            <a:solidFill>
              <a:srgbClr val="818286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 4"/>
          <p:cNvSpPr>
            <a:spLocks noGrp="1"/>
          </p:cNvSpPr>
          <p:nvPr>
            <p:ph type="subTitle" idx="1" hasCustomPrompt="1"/>
          </p:nvPr>
        </p:nvSpPr>
        <p:spPr>
          <a:xfrm>
            <a:off x="456596" y="4102819"/>
            <a:ext cx="5760000" cy="305135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C99AC"/>
              </a:buClr>
              <a:buSzTx/>
              <a:buFont typeface="Wingdings 3" pitchFamily="18" charset="2"/>
              <a:buNone/>
              <a:tabLst/>
              <a:defRPr sz="2000">
                <a:latin typeface="Arial"/>
                <a:cs typeface="Arial"/>
              </a:defRPr>
            </a:lvl1pPr>
          </a:lstStyle>
          <a:p>
            <a:r>
              <a:rPr lang="en-US" noProof="0" dirty="0">
                <a:latin typeface="Helvetica"/>
                <a:ea typeface="ＭＳ Ｐゴシック" charset="0"/>
                <a:cs typeface="Helvetica"/>
              </a:rPr>
              <a:t>Subtitle</a:t>
            </a:r>
          </a:p>
        </p:txBody>
      </p:sp>
      <p:sp>
        <p:nvSpPr>
          <p:cNvPr id="14" name="Rectangle 8"/>
          <p:cNvSpPr/>
          <p:nvPr userDrawn="1"/>
        </p:nvSpPr>
        <p:spPr>
          <a:xfrm>
            <a:off x="0" y="3219822"/>
            <a:ext cx="9144000" cy="270030"/>
          </a:xfrm>
          <a:prstGeom prst="rect">
            <a:avLst/>
          </a:prstGeom>
          <a:solidFill>
            <a:srgbClr val="6C99A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5" name="Rectangle 9"/>
          <p:cNvSpPr/>
          <p:nvPr userDrawn="1"/>
        </p:nvSpPr>
        <p:spPr>
          <a:xfrm>
            <a:off x="0" y="3440755"/>
            <a:ext cx="9144000" cy="49097"/>
          </a:xfrm>
          <a:prstGeom prst="rect">
            <a:avLst/>
          </a:prstGeom>
          <a:solidFill>
            <a:srgbClr val="8CA5AC"/>
          </a:solidFill>
          <a:ln>
            <a:noFill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>
          <a:xfrm>
            <a:off x="456596" y="3759882"/>
            <a:ext cx="7776000" cy="324000"/>
          </a:xfrm>
        </p:spPr>
        <p:txBody>
          <a:bodyPr>
            <a:noAutofit/>
          </a:bodyPr>
          <a:lstStyle>
            <a:lvl1pPr>
              <a:defRPr sz="2600" b="0"/>
            </a:lvl1pPr>
          </a:lstStyle>
          <a:p>
            <a:r>
              <a:rPr lang="en-US" noProof="0"/>
              <a:t>Title</a:t>
            </a:r>
          </a:p>
        </p:txBody>
      </p:sp>
      <p:pic>
        <p:nvPicPr>
          <p:cNvPr id="10" name="Afbeelding 9" descr="Itility_logo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21397" y="4071218"/>
            <a:ext cx="1376850" cy="502500"/>
          </a:xfrm>
          <a:prstGeom prst="rect">
            <a:avLst/>
          </a:prstGeom>
        </p:spPr>
      </p:pic>
      <p:sp>
        <p:nvSpPr>
          <p:cNvPr id="4" name="Tijdelijke aanduiding voor tekst 3"/>
          <p:cNvSpPr>
            <a:spLocks noGrp="1"/>
          </p:cNvSpPr>
          <p:nvPr>
            <p:ph type="body" sz="quarter" idx="10" hasCustomPrompt="1"/>
          </p:nvPr>
        </p:nvSpPr>
        <p:spPr>
          <a:xfrm>
            <a:off x="468313" y="4804122"/>
            <a:ext cx="1943100" cy="180000"/>
          </a:xfrm>
        </p:spPr>
        <p:txBody>
          <a:bodyPr tIns="0" bIns="0" anchor="ctr"/>
          <a:lstStyle>
            <a:lvl1pPr marL="0" indent="0">
              <a:buNone/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&lt;Date&gt;</a:t>
            </a:r>
          </a:p>
        </p:txBody>
      </p:sp>
      <p:sp>
        <p:nvSpPr>
          <p:cNvPr id="13" name="Tijdelijke aanduiding voor tekst 3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3" y="4615417"/>
            <a:ext cx="1943100" cy="180000"/>
          </a:xfrm>
        </p:spPr>
        <p:txBody>
          <a:bodyPr tIns="0" bIns="0" anchor="ctr"/>
          <a:lstStyle>
            <a:lvl1pPr marL="0" indent="0" algn="l">
              <a:lnSpc>
                <a:spcPct val="90000"/>
              </a:lnSpc>
              <a:buNone/>
              <a:defRPr sz="1000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sz="1000" dirty="0">
                <a:solidFill>
                  <a:srgbClr val="818286"/>
                </a:solidFill>
                <a:latin typeface="Helvetica"/>
                <a:ea typeface="ＭＳ Ｐゴシック" charset="0"/>
                <a:cs typeface="Helvetica"/>
              </a:rPr>
              <a:t>Version X.x by Y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3"/>
          <p:cNvSpPr/>
          <p:nvPr userDrawn="1"/>
        </p:nvSpPr>
        <p:spPr>
          <a:xfrm>
            <a:off x="0" y="4927476"/>
            <a:ext cx="9144000" cy="216024"/>
          </a:xfrm>
          <a:prstGeom prst="rect">
            <a:avLst/>
          </a:prstGeom>
          <a:solidFill>
            <a:srgbClr val="6C99A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7" name="Rectangle 9"/>
          <p:cNvSpPr/>
          <p:nvPr userDrawn="1"/>
        </p:nvSpPr>
        <p:spPr>
          <a:xfrm>
            <a:off x="0" y="5094403"/>
            <a:ext cx="9144000" cy="49097"/>
          </a:xfrm>
          <a:prstGeom prst="rect">
            <a:avLst/>
          </a:prstGeom>
          <a:solidFill>
            <a:srgbClr val="8CA5AC"/>
          </a:solidFill>
          <a:ln>
            <a:noFill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1" name="Tijdelijke aanduiding voor datum 4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E3E9-554B-451C-98D5-08DD8C25C71E}" type="datetime1">
              <a:rPr lang="nl-NL" noProof="0" smtClean="0"/>
              <a:t>16-1-2019</a:t>
            </a:fld>
            <a:endParaRPr lang="en-US" noProof="0" dirty="0"/>
          </a:p>
        </p:txBody>
      </p:sp>
      <p:sp>
        <p:nvSpPr>
          <p:cNvPr id="42" name="Tijdelijke aanduiding voor voettekst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www.itility.nl</a:t>
            </a:r>
          </a:p>
        </p:txBody>
      </p:sp>
      <p:sp>
        <p:nvSpPr>
          <p:cNvPr id="43" name="Tijdelijke aanduiding voor dianumm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34946-9E54-9E4A-8E78-92DCDCAA79D4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Tijdelijke aanduiding voor titel 1"/>
          <p:cNvSpPr>
            <a:spLocks noGrp="1"/>
          </p:cNvSpPr>
          <p:nvPr>
            <p:ph type="title"/>
          </p:nvPr>
        </p:nvSpPr>
        <p:spPr>
          <a:xfrm>
            <a:off x="240477" y="70910"/>
            <a:ext cx="6336000" cy="324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b="1" noProof="0">
                <a:ea typeface="ＭＳ Ｐゴシック" charset="0"/>
              </a:rPr>
              <a:t>Click to edit Master title style</a:t>
            </a:r>
            <a:endParaRPr lang="en-US" noProof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13"/>
          </p:nvPr>
        </p:nvSpPr>
        <p:spPr>
          <a:xfrm>
            <a:off x="240477" y="519522"/>
            <a:ext cx="8640960" cy="42664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cxnSp>
        <p:nvCxnSpPr>
          <p:cNvPr id="18" name="Straight Connector 29"/>
          <p:cNvCxnSpPr/>
          <p:nvPr userDrawn="1"/>
        </p:nvCxnSpPr>
        <p:spPr>
          <a:xfrm>
            <a:off x="251520" y="446466"/>
            <a:ext cx="8316000" cy="0"/>
          </a:xfrm>
          <a:prstGeom prst="line">
            <a:avLst/>
          </a:prstGeom>
          <a:ln>
            <a:solidFill>
              <a:srgbClr val="818286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Afbeelding 18" descr="Itility_logo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6420" y="54645"/>
            <a:ext cx="1179570" cy="4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151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3"/>
          <p:cNvSpPr/>
          <p:nvPr userDrawn="1"/>
        </p:nvSpPr>
        <p:spPr>
          <a:xfrm>
            <a:off x="0" y="4927476"/>
            <a:ext cx="9144000" cy="216024"/>
          </a:xfrm>
          <a:prstGeom prst="rect">
            <a:avLst/>
          </a:prstGeom>
          <a:solidFill>
            <a:srgbClr val="6C99A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Rectangle 9"/>
          <p:cNvSpPr/>
          <p:nvPr userDrawn="1"/>
        </p:nvSpPr>
        <p:spPr>
          <a:xfrm>
            <a:off x="0" y="5094403"/>
            <a:ext cx="9144000" cy="49097"/>
          </a:xfrm>
          <a:prstGeom prst="rect">
            <a:avLst/>
          </a:prstGeom>
          <a:solidFill>
            <a:srgbClr val="8CA5AC"/>
          </a:solidFill>
          <a:ln>
            <a:noFill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9" name="Tijdelijke aanduiding voor datum 28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DD44860-8F5F-42D3-90A6-7ADDEECEB1EC}" type="datetime1">
              <a:rPr lang="nl-NL" noProof="0" smtClean="0"/>
              <a:t>16-1-2019</a:t>
            </a:fld>
            <a:endParaRPr lang="en-US" noProof="0"/>
          </a:p>
        </p:txBody>
      </p:sp>
      <p:sp>
        <p:nvSpPr>
          <p:cNvPr id="30" name="Tijdelijke aanduiding voor voettekst 29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www.itility.nl</a:t>
            </a:r>
          </a:p>
        </p:txBody>
      </p:sp>
      <p:sp>
        <p:nvSpPr>
          <p:cNvPr id="31" name="Tijdelijke aanduiding voor dianummer 3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E234946-9E54-9E4A-8E78-92DCDCAA79D4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9" name="Tijdelijke aanduiding voor titel 1"/>
          <p:cNvSpPr>
            <a:spLocks noGrp="1"/>
          </p:cNvSpPr>
          <p:nvPr>
            <p:ph type="title"/>
          </p:nvPr>
        </p:nvSpPr>
        <p:spPr>
          <a:xfrm>
            <a:off x="240477" y="70910"/>
            <a:ext cx="6336000" cy="324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b="1" noProof="0">
                <a:ea typeface="ＭＳ Ｐゴシック" charset="0"/>
              </a:rPr>
              <a:t>Click to edit Master title style</a:t>
            </a:r>
            <a:endParaRPr lang="en-US" noProof="0" dirty="0"/>
          </a:p>
        </p:txBody>
      </p:sp>
      <p:sp>
        <p:nvSpPr>
          <p:cNvPr id="20" name="Tijdelijke aanduiding voor inhoud 4"/>
          <p:cNvSpPr>
            <a:spLocks noGrp="1"/>
          </p:cNvSpPr>
          <p:nvPr>
            <p:ph sz="quarter" idx="16"/>
          </p:nvPr>
        </p:nvSpPr>
        <p:spPr>
          <a:xfrm>
            <a:off x="240478" y="519522"/>
            <a:ext cx="4187507" cy="42664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1" name="Tijdelijke aanduiding voor inhoud 4"/>
          <p:cNvSpPr>
            <a:spLocks noGrp="1"/>
          </p:cNvSpPr>
          <p:nvPr>
            <p:ph sz="quarter" idx="17"/>
          </p:nvPr>
        </p:nvSpPr>
        <p:spPr>
          <a:xfrm>
            <a:off x="4716017" y="519522"/>
            <a:ext cx="4187507" cy="42664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cxnSp>
        <p:nvCxnSpPr>
          <p:cNvPr id="12" name="Straight Connector 29"/>
          <p:cNvCxnSpPr/>
          <p:nvPr userDrawn="1"/>
        </p:nvCxnSpPr>
        <p:spPr>
          <a:xfrm>
            <a:off x="251520" y="446466"/>
            <a:ext cx="8316000" cy="0"/>
          </a:xfrm>
          <a:prstGeom prst="line">
            <a:avLst/>
          </a:prstGeom>
          <a:ln>
            <a:solidFill>
              <a:srgbClr val="818286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Afbeelding 14" descr="Itility_logo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6420" y="54645"/>
            <a:ext cx="1179570" cy="4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629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etwee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fbeelding 10" descr="zeilboot_highres.tif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0538"/>
            <a:ext cx="9144000" cy="3314095"/>
          </a:xfrm>
          <a:prstGeom prst="rect">
            <a:avLst/>
          </a:prstGeom>
        </p:spPr>
      </p:pic>
      <p:sp>
        <p:nvSpPr>
          <p:cNvPr id="17" name="Subtitle 4"/>
          <p:cNvSpPr>
            <a:spLocks noGrp="1"/>
          </p:cNvSpPr>
          <p:nvPr>
            <p:ph type="subTitle" idx="1" hasCustomPrompt="1"/>
          </p:nvPr>
        </p:nvSpPr>
        <p:spPr>
          <a:xfrm>
            <a:off x="456596" y="4102819"/>
            <a:ext cx="5760000" cy="305135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C99AC"/>
              </a:buClr>
              <a:buSzTx/>
              <a:buFont typeface="Wingdings 3" pitchFamily="18" charset="2"/>
              <a:buNone/>
              <a:tabLst/>
              <a:defRPr sz="2000">
                <a:latin typeface="Arial"/>
                <a:cs typeface="Arial"/>
              </a:defRPr>
            </a:lvl1pPr>
          </a:lstStyle>
          <a:p>
            <a:r>
              <a:rPr lang="en-US" noProof="0" dirty="0">
                <a:latin typeface="Helvetica"/>
                <a:ea typeface="ＭＳ Ｐゴシック" charset="0"/>
                <a:cs typeface="Helvetica"/>
              </a:rPr>
              <a:t>Subtitle</a:t>
            </a:r>
          </a:p>
        </p:txBody>
      </p:sp>
      <p:sp>
        <p:nvSpPr>
          <p:cNvPr id="14" name="Rectangle 8"/>
          <p:cNvSpPr/>
          <p:nvPr userDrawn="1"/>
        </p:nvSpPr>
        <p:spPr>
          <a:xfrm>
            <a:off x="0" y="3219822"/>
            <a:ext cx="9144000" cy="270030"/>
          </a:xfrm>
          <a:prstGeom prst="rect">
            <a:avLst/>
          </a:prstGeom>
          <a:solidFill>
            <a:srgbClr val="6C99A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5" name="Rectangle 9"/>
          <p:cNvSpPr/>
          <p:nvPr userDrawn="1"/>
        </p:nvSpPr>
        <p:spPr>
          <a:xfrm>
            <a:off x="0" y="3440755"/>
            <a:ext cx="9144000" cy="49097"/>
          </a:xfrm>
          <a:prstGeom prst="rect">
            <a:avLst/>
          </a:prstGeom>
          <a:solidFill>
            <a:srgbClr val="8CA5AC"/>
          </a:solidFill>
          <a:ln>
            <a:noFill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>
          <a:xfrm>
            <a:off x="456596" y="3759882"/>
            <a:ext cx="7776000" cy="324000"/>
          </a:xfrm>
        </p:spPr>
        <p:txBody>
          <a:bodyPr>
            <a:noAutofit/>
          </a:bodyPr>
          <a:lstStyle>
            <a:lvl1pPr>
              <a:defRPr sz="2600" b="0"/>
            </a:lvl1pPr>
          </a:lstStyle>
          <a:p>
            <a:r>
              <a:rPr lang="en-US" noProof="0" dirty="0"/>
              <a:t>Title</a:t>
            </a:r>
          </a:p>
        </p:txBody>
      </p:sp>
      <p:cxnSp>
        <p:nvCxnSpPr>
          <p:cNvPr id="9" name="Straight Connector 11"/>
          <p:cNvCxnSpPr/>
          <p:nvPr userDrawn="1"/>
        </p:nvCxnSpPr>
        <p:spPr>
          <a:xfrm>
            <a:off x="539553" y="4525770"/>
            <a:ext cx="7849603" cy="0"/>
          </a:xfrm>
          <a:prstGeom prst="line">
            <a:avLst/>
          </a:prstGeom>
          <a:ln>
            <a:solidFill>
              <a:srgbClr val="818286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Afbeelding 9" descr="Itility_logo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21397" y="4071218"/>
            <a:ext cx="1376850" cy="50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261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3"/>
          <p:cNvSpPr/>
          <p:nvPr userDrawn="1"/>
        </p:nvSpPr>
        <p:spPr>
          <a:xfrm>
            <a:off x="0" y="4927476"/>
            <a:ext cx="9144000" cy="216024"/>
          </a:xfrm>
          <a:prstGeom prst="rect">
            <a:avLst/>
          </a:prstGeom>
          <a:solidFill>
            <a:srgbClr val="6C99A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7" name="Rectangle 9"/>
          <p:cNvSpPr/>
          <p:nvPr userDrawn="1"/>
        </p:nvSpPr>
        <p:spPr>
          <a:xfrm>
            <a:off x="0" y="5094403"/>
            <a:ext cx="9144000" cy="49097"/>
          </a:xfrm>
          <a:prstGeom prst="rect">
            <a:avLst/>
          </a:prstGeom>
          <a:solidFill>
            <a:srgbClr val="8CA5AC"/>
          </a:solidFill>
          <a:ln>
            <a:noFill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811C2-5706-4818-8DB7-C2E995CBAD95}" type="datetime1">
              <a:rPr lang="nl-NL" noProof="0" smtClean="0"/>
              <a:t>16-1-2019</a:t>
            </a:fld>
            <a:endParaRPr lang="en-US" noProof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www.itility.nl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34946-9E54-9E4A-8E78-92DCDCAA79D4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12" name="Straight Connector 29"/>
          <p:cNvCxnSpPr/>
          <p:nvPr userDrawn="1"/>
        </p:nvCxnSpPr>
        <p:spPr>
          <a:xfrm>
            <a:off x="251520" y="446466"/>
            <a:ext cx="8316000" cy="0"/>
          </a:xfrm>
          <a:prstGeom prst="line">
            <a:avLst/>
          </a:prstGeom>
          <a:ln>
            <a:solidFill>
              <a:srgbClr val="818286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Afbeelding 12" descr="Itility_logo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6420" y="54645"/>
            <a:ext cx="1179570" cy="4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185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fbeelding 10" descr="zeilboot_highres.tif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0538"/>
            <a:ext cx="9144000" cy="3314095"/>
          </a:xfrm>
          <a:prstGeom prst="rect">
            <a:avLst/>
          </a:prstGeom>
        </p:spPr>
      </p:pic>
      <p:sp>
        <p:nvSpPr>
          <p:cNvPr id="14" name="Rectangle 8"/>
          <p:cNvSpPr/>
          <p:nvPr userDrawn="1"/>
        </p:nvSpPr>
        <p:spPr>
          <a:xfrm>
            <a:off x="0" y="3219822"/>
            <a:ext cx="9144000" cy="270030"/>
          </a:xfrm>
          <a:prstGeom prst="rect">
            <a:avLst/>
          </a:prstGeom>
          <a:solidFill>
            <a:srgbClr val="6C99A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5" name="Rectangle 9"/>
          <p:cNvSpPr/>
          <p:nvPr userDrawn="1"/>
        </p:nvSpPr>
        <p:spPr>
          <a:xfrm>
            <a:off x="0" y="3440755"/>
            <a:ext cx="9144000" cy="49097"/>
          </a:xfrm>
          <a:prstGeom prst="rect">
            <a:avLst/>
          </a:prstGeom>
          <a:solidFill>
            <a:srgbClr val="8CA5AC"/>
          </a:solidFill>
          <a:ln>
            <a:noFill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8" name="Subtitle 4"/>
          <p:cNvSpPr>
            <a:spLocks noGrp="1"/>
          </p:cNvSpPr>
          <p:nvPr>
            <p:ph type="subTitle" idx="1" hasCustomPrompt="1"/>
          </p:nvPr>
        </p:nvSpPr>
        <p:spPr>
          <a:xfrm>
            <a:off x="456596" y="4102819"/>
            <a:ext cx="5760000" cy="305135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C99AC"/>
              </a:buClr>
              <a:buSzTx/>
              <a:buFont typeface="Wingdings 3" pitchFamily="18" charset="2"/>
              <a:buNone/>
              <a:tabLst/>
              <a:defRPr sz="2000" baseline="0">
                <a:latin typeface="Arial"/>
                <a:cs typeface="Arial"/>
              </a:defRPr>
            </a:lvl1pPr>
          </a:lstStyle>
          <a:p>
            <a:r>
              <a:rPr lang="en-US" noProof="0" dirty="0">
                <a:latin typeface="Helvetica"/>
                <a:ea typeface="ＭＳ Ｐゴシック" charset="0"/>
                <a:cs typeface="Helvetica"/>
              </a:rPr>
              <a:t>Contact us at …</a:t>
            </a:r>
          </a:p>
        </p:txBody>
      </p:sp>
      <p:sp>
        <p:nvSpPr>
          <p:cNvPr id="19" name="Titel 2"/>
          <p:cNvSpPr>
            <a:spLocks noGrp="1"/>
          </p:cNvSpPr>
          <p:nvPr>
            <p:ph type="title" hasCustomPrompt="1"/>
          </p:nvPr>
        </p:nvSpPr>
        <p:spPr>
          <a:xfrm>
            <a:off x="456596" y="3759882"/>
            <a:ext cx="7776000" cy="324000"/>
          </a:xfrm>
        </p:spPr>
        <p:txBody>
          <a:bodyPr>
            <a:noAutofit/>
          </a:bodyPr>
          <a:lstStyle>
            <a:lvl1pPr>
              <a:defRPr sz="2600" b="0"/>
            </a:lvl1pPr>
          </a:lstStyle>
          <a:p>
            <a:r>
              <a:rPr lang="en-US" noProof="0" dirty="0"/>
              <a:t>End of …</a:t>
            </a:r>
          </a:p>
        </p:txBody>
      </p:sp>
      <p:cxnSp>
        <p:nvCxnSpPr>
          <p:cNvPr id="9" name="Straight Connector 11"/>
          <p:cNvCxnSpPr/>
          <p:nvPr userDrawn="1"/>
        </p:nvCxnSpPr>
        <p:spPr>
          <a:xfrm>
            <a:off x="539553" y="4525770"/>
            <a:ext cx="7849603" cy="0"/>
          </a:xfrm>
          <a:prstGeom prst="line">
            <a:avLst/>
          </a:prstGeom>
          <a:ln>
            <a:solidFill>
              <a:srgbClr val="818286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Afbeelding 9" descr="Itility_logo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21397" y="4071218"/>
            <a:ext cx="1376850" cy="50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157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9"/>
          <p:cNvCxnSpPr/>
          <p:nvPr/>
        </p:nvCxnSpPr>
        <p:spPr>
          <a:xfrm>
            <a:off x="251520" y="446466"/>
            <a:ext cx="8316000" cy="0"/>
          </a:xfrm>
          <a:prstGeom prst="line">
            <a:avLst/>
          </a:prstGeom>
          <a:ln>
            <a:solidFill>
              <a:srgbClr val="818286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23"/>
          <p:cNvSpPr/>
          <p:nvPr/>
        </p:nvSpPr>
        <p:spPr>
          <a:xfrm>
            <a:off x="0" y="4927476"/>
            <a:ext cx="9144000" cy="216024"/>
          </a:xfrm>
          <a:prstGeom prst="rect">
            <a:avLst/>
          </a:prstGeom>
          <a:solidFill>
            <a:srgbClr val="6C99A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9"/>
          <p:cNvSpPr/>
          <p:nvPr/>
        </p:nvSpPr>
        <p:spPr>
          <a:xfrm>
            <a:off x="0" y="5094403"/>
            <a:ext cx="9144000" cy="49097"/>
          </a:xfrm>
          <a:prstGeom prst="rect">
            <a:avLst/>
          </a:prstGeom>
          <a:solidFill>
            <a:srgbClr val="8CA5AC"/>
          </a:solidFill>
          <a:ln>
            <a:noFill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251520" y="4942702"/>
            <a:ext cx="2133600" cy="154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4EB69D65-3459-4551-825F-EFBA1301DD23}" type="datetime1">
              <a:rPr lang="nl-NL" smtClean="0"/>
              <a:t>16-1-2019</a:t>
            </a:fld>
            <a:endParaRPr lang="en-US" dirty="0"/>
          </a:p>
        </p:txBody>
      </p:sp>
      <p:sp>
        <p:nvSpPr>
          <p:cNvPr id="17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4942702"/>
            <a:ext cx="2895600" cy="154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err="1"/>
              <a:t>www.itility.nl</a:t>
            </a:r>
            <a:endParaRPr lang="en-US" dirty="0"/>
          </a:p>
        </p:txBody>
      </p:sp>
      <p:sp>
        <p:nvSpPr>
          <p:cNvPr id="20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7884368" y="4942702"/>
            <a:ext cx="1053480" cy="1437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7E234946-9E54-9E4A-8E78-92DCDCAA79D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240477" y="70910"/>
            <a:ext cx="6336000" cy="324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b="1" noProof="0" dirty="0">
                <a:ea typeface="ＭＳ Ｐゴシック" charset="0"/>
              </a:rPr>
              <a:t>Title</a:t>
            </a:r>
            <a:endParaRPr lang="en-US" noProof="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idx="1"/>
          </p:nvPr>
        </p:nvSpPr>
        <p:spPr>
          <a:xfrm>
            <a:off x="240477" y="519521"/>
            <a:ext cx="8640000" cy="4266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 dirty="0" err="1"/>
              <a:t>Klik</a:t>
            </a:r>
            <a:r>
              <a:rPr lang="en-US" noProof="0" dirty="0"/>
              <a:t> </a:t>
            </a:r>
            <a:r>
              <a:rPr lang="en-US" noProof="0" dirty="0" err="1"/>
              <a:t>om</a:t>
            </a:r>
            <a:r>
              <a:rPr lang="en-US" noProof="0" dirty="0"/>
              <a:t> de </a:t>
            </a:r>
            <a:r>
              <a:rPr lang="en-US" noProof="0" dirty="0" err="1"/>
              <a:t>tekststijl</a:t>
            </a:r>
            <a:r>
              <a:rPr lang="en-US" noProof="0" dirty="0"/>
              <a:t> van het model </a:t>
            </a:r>
            <a:r>
              <a:rPr lang="en-US" noProof="0" dirty="0" err="1"/>
              <a:t>te</a:t>
            </a:r>
            <a:r>
              <a:rPr lang="en-US" noProof="0" dirty="0"/>
              <a:t> </a:t>
            </a:r>
            <a:r>
              <a:rPr lang="en-US" noProof="0" dirty="0" err="1"/>
              <a:t>bewerken</a:t>
            </a:r>
            <a:endParaRPr lang="en-US" noProof="0" dirty="0"/>
          </a:p>
          <a:p>
            <a:pPr lvl="1"/>
            <a:r>
              <a:rPr lang="en-US" noProof="0" dirty="0" err="1"/>
              <a:t>Tweede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  <a:p>
            <a:pPr lvl="2"/>
            <a:r>
              <a:rPr lang="en-US" noProof="0" dirty="0" err="1"/>
              <a:t>Derde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  <a:p>
            <a:pPr lvl="3"/>
            <a:r>
              <a:rPr lang="en-US" noProof="0" dirty="0" err="1"/>
              <a:t>Vierde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  <a:p>
            <a:pPr lvl="4"/>
            <a:r>
              <a:rPr lang="en-US" noProof="0" dirty="0" err="1"/>
              <a:t>Vijfde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</p:txBody>
      </p:sp>
      <p:pic>
        <p:nvPicPr>
          <p:cNvPr id="3" name="Afbeelding 2" descr="Itility_logo.eps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6420" y="54645"/>
            <a:ext cx="1179570" cy="430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  <p:sldLayoutId id="2147484048" r:id="rId2"/>
    <p:sldLayoutId id="2147484047" r:id="rId3"/>
    <p:sldLayoutId id="2147484056" r:id="rId4"/>
    <p:sldLayoutId id="2147484053" r:id="rId5"/>
    <p:sldLayoutId id="2147484055" r:id="rId6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18286"/>
          </a:solidFill>
          <a:latin typeface="Arial"/>
          <a:ea typeface="ＭＳ Ｐゴシック" pitchFamily="-109" charset="-128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-109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-109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-109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-109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6C99AC"/>
        </a:buClr>
        <a:buSzPct val="75000"/>
        <a:buFont typeface="Wingdings 3" pitchFamily="18" charset="2"/>
        <a:buChar char=""/>
        <a:defRPr sz="2200">
          <a:solidFill>
            <a:srgbClr val="6C99AC"/>
          </a:solidFill>
          <a:latin typeface="Arial"/>
          <a:ea typeface="ＭＳ Ｐゴシック" pitchFamily="-109" charset="-128"/>
          <a:cs typeface="Arial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818286"/>
        </a:buClr>
        <a:buFont typeface="Arial" charset="0"/>
        <a:buChar char="-"/>
        <a:defRPr sz="2000">
          <a:solidFill>
            <a:srgbClr val="818286"/>
          </a:solidFill>
          <a:latin typeface="Arial"/>
          <a:ea typeface="ＭＳ Ｐゴシック" pitchFamily="-109" charset="-128"/>
          <a:cs typeface="Arial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818286"/>
        </a:buClr>
        <a:buFont typeface="Arial" charset="0"/>
        <a:buChar char="-"/>
        <a:defRPr>
          <a:solidFill>
            <a:srgbClr val="818286"/>
          </a:solidFill>
          <a:latin typeface="Arial"/>
          <a:ea typeface="ＭＳ Ｐゴシック" pitchFamily="-109" charset="-128"/>
          <a:cs typeface="Arial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818286"/>
        </a:buClr>
        <a:buFont typeface="Arial" charset="0"/>
        <a:buChar char="-"/>
        <a:defRPr sz="1600">
          <a:solidFill>
            <a:srgbClr val="818286"/>
          </a:solidFill>
          <a:latin typeface="Arial"/>
          <a:ea typeface="ＭＳ Ｐゴシック" pitchFamily="-109" charset="-128"/>
          <a:cs typeface="Arial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818286"/>
        </a:buClr>
        <a:buFont typeface="Arial" charset="0"/>
        <a:buChar char="-"/>
        <a:defRPr sz="1400">
          <a:solidFill>
            <a:srgbClr val="818286"/>
          </a:solidFill>
          <a:latin typeface="Arial"/>
          <a:ea typeface="ＭＳ Ｐゴシック" pitchFamily="-109" charset="-128"/>
          <a:cs typeface="Arial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818286"/>
        </a:buClr>
        <a:buFont typeface="Arial" pitchFamily="-109" charset="0"/>
        <a:buChar char="-"/>
        <a:defRPr sz="1400">
          <a:solidFill>
            <a:srgbClr val="818286"/>
          </a:solidFill>
          <a:latin typeface="+mn-lt"/>
          <a:ea typeface="ＭＳ Ｐゴシック" pitchFamily="-109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818286"/>
        </a:buClr>
        <a:buFont typeface="Arial" pitchFamily="-109" charset="0"/>
        <a:buChar char="-"/>
        <a:defRPr sz="1400">
          <a:solidFill>
            <a:srgbClr val="818286"/>
          </a:solidFill>
          <a:latin typeface="+mn-lt"/>
          <a:ea typeface="ＭＳ Ｐゴシック" pitchFamily="-109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818286"/>
        </a:buClr>
        <a:buFont typeface="Arial" pitchFamily="-109" charset="0"/>
        <a:buChar char="-"/>
        <a:defRPr sz="1400">
          <a:solidFill>
            <a:srgbClr val="818286"/>
          </a:solidFill>
          <a:latin typeface="+mn-lt"/>
          <a:ea typeface="ＭＳ Ｐゴシック" pitchFamily="-109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818286"/>
        </a:buClr>
        <a:buFont typeface="Arial" pitchFamily="-109" charset="0"/>
        <a:buChar char="-"/>
        <a:defRPr sz="1400">
          <a:solidFill>
            <a:srgbClr val="818286"/>
          </a:solidFill>
          <a:latin typeface="+mn-lt"/>
          <a:ea typeface="ＭＳ Ｐゴシック" pitchFamily="-109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daniel.koops@itility.n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el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Kobe Bryant – Which shots did he sink?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Itility Machine Learning Hackathon</a:t>
            </a:r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January 16, 2019</a:t>
            </a:r>
            <a:endParaRPr lang="nl-NL" dirty="0"/>
          </a:p>
        </p:txBody>
      </p:sp>
      <p:sp>
        <p:nvSpPr>
          <p:cNvPr id="13" name="Tijdelijke aanduiding voor tekst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/>
              <a:t>1.0 </a:t>
            </a:r>
            <a:r>
              <a:rPr lang="nl-NL" dirty="0" err="1"/>
              <a:t>by</a:t>
            </a:r>
            <a:r>
              <a:rPr lang="nl-NL" dirty="0"/>
              <a:t> DKOO</a:t>
            </a:r>
          </a:p>
        </p:txBody>
      </p:sp>
    </p:spTree>
    <p:extLst>
      <p:ext uri="{BB962C8B-B14F-4D97-AF65-F5344CB8AC3E}">
        <p14:creationId xmlns:p14="http://schemas.microsoft.com/office/powerpoint/2010/main" val="833842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E3E9-554B-451C-98D5-08DD8C25C71E}" type="datetime1">
              <a:rPr lang="nl-NL" noProof="0" smtClean="0"/>
              <a:t>16-1-2019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www.itility.nl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34946-9E54-9E4A-8E78-92DCDCAA79D4}" type="slidenum">
              <a:rPr lang="en-US" noProof="0" smtClean="0"/>
              <a:pPr/>
              <a:t>2</a:t>
            </a:fld>
            <a:endParaRPr lang="en-US" noProof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Case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520" y="555526"/>
            <a:ext cx="5256584" cy="4248472"/>
          </a:xfrm>
          <a:prstGeom prst="rect">
            <a:avLst/>
          </a:prstGeom>
        </p:spPr>
        <p:txBody>
          <a:bodyPr wrap="square" lIns="108000" rtlCol="0">
            <a:spAutoFit/>
          </a:bodyPr>
          <a:lstStyle/>
          <a:p>
            <a:endParaRPr lang="en-GB" noProof="0" dirty="0"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555526"/>
            <a:ext cx="8686328" cy="2339102"/>
          </a:xfrm>
          <a:prstGeom prst="rect">
            <a:avLst/>
          </a:prstGeom>
        </p:spPr>
        <p:txBody>
          <a:bodyPr wrap="square" lIns="108000" rtlCol="0">
            <a:spAutoFit/>
          </a:bodyPr>
          <a:lstStyle/>
          <a:p>
            <a:r>
              <a:rPr lang="en-GB" sz="2000" noProof="0" dirty="0">
                <a:latin typeface="Helvetica"/>
                <a:cs typeface="Helvetica"/>
              </a:rPr>
              <a:t>Data from </a:t>
            </a:r>
            <a:r>
              <a:rPr lang="en-US" sz="2000" dirty="0">
                <a:latin typeface="Helvetica"/>
                <a:cs typeface="Helvetica"/>
              </a:rPr>
              <a:t>Kobe Bryant’s 20-year career</a:t>
            </a:r>
            <a:r>
              <a:rPr lang="en-GB" sz="2000" noProof="0" dirty="0">
                <a:latin typeface="Helvetica"/>
                <a:cs typeface="Helvetica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tx2"/>
                </a:solidFill>
                <a:latin typeface="Helvetica"/>
                <a:cs typeface="Helvetica"/>
              </a:rPr>
              <a:t>Every single field-goal attempt (±30.000);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tx2"/>
                </a:solidFill>
                <a:latin typeface="Helvetica"/>
                <a:cs typeface="Helvetica"/>
              </a:rPr>
              <a:t>Many metrics about the shot (25);</a:t>
            </a:r>
          </a:p>
          <a:p>
            <a:pPr lvl="1"/>
            <a:r>
              <a:rPr lang="en-GB" sz="1800" i="1" dirty="0">
                <a:solidFill>
                  <a:schemeClr val="tx2"/>
                </a:solidFill>
                <a:latin typeface="Helvetica"/>
                <a:cs typeface="Helvetica"/>
              </a:rPr>
              <a:t>(Including it being a hit or miss)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tx2"/>
                </a:solidFill>
                <a:latin typeface="Helvetica"/>
                <a:cs typeface="Helvetica"/>
              </a:rPr>
              <a:t>4.500 Hit/Miss values are NA</a:t>
            </a:r>
          </a:p>
          <a:p>
            <a:endParaRPr lang="en-GB" sz="1800" dirty="0">
              <a:solidFill>
                <a:schemeClr val="tx2"/>
              </a:solidFill>
              <a:latin typeface="Helvetica"/>
              <a:cs typeface="Helvetica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GB" sz="1800" dirty="0">
                <a:solidFill>
                  <a:schemeClr val="tx2"/>
                </a:solidFill>
                <a:latin typeface="Helvetica"/>
                <a:cs typeface="Helvetica"/>
                <a:sym typeface="Wingdings" panose="05000000000000000000" pitchFamily="2" charset="2"/>
              </a:rPr>
              <a:t>Lets see if we can predict the hits and misses;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GB" sz="1800" dirty="0">
                <a:solidFill>
                  <a:schemeClr val="tx2"/>
                </a:solidFill>
                <a:latin typeface="Helvetica"/>
                <a:cs typeface="Helvetica"/>
                <a:sym typeface="Wingdings" panose="05000000000000000000" pitchFamily="2" charset="2"/>
              </a:rPr>
              <a:t>And give Kobe some advice on how to improve </a:t>
            </a:r>
            <a:r>
              <a:rPr lang="en-GB" sz="1800" dirty="0">
                <a:solidFill>
                  <a:schemeClr val="tx2"/>
                </a:solidFill>
                <a:latin typeface="Helvetica"/>
                <a:cs typeface="Helvetica"/>
              </a:rPr>
              <a:t> </a:t>
            </a:r>
          </a:p>
        </p:txBody>
      </p:sp>
      <p:pic>
        <p:nvPicPr>
          <p:cNvPr id="1026" name="Picture 2" descr="https://i.ytimg.com/vi/oOrAFvTCucc/maxres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479" y="529200"/>
            <a:ext cx="3178521" cy="4398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932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E3E9-554B-451C-98D5-08DD8C25C71E}" type="datetime1">
              <a:rPr lang="nl-NL" noProof="0" smtClean="0"/>
              <a:t>16-1-2019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www.itility.nl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34946-9E54-9E4A-8E78-92DCDCAA79D4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520" y="555526"/>
            <a:ext cx="5256584" cy="4248472"/>
          </a:xfrm>
          <a:prstGeom prst="rect">
            <a:avLst/>
          </a:prstGeom>
        </p:spPr>
        <p:txBody>
          <a:bodyPr wrap="square" lIns="108000" rtlCol="0">
            <a:spAutoFit/>
          </a:bodyPr>
          <a:lstStyle/>
          <a:p>
            <a:endParaRPr lang="en-GB" noProof="0" dirty="0"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555526"/>
            <a:ext cx="8136904" cy="2185214"/>
          </a:xfrm>
          <a:prstGeom prst="rect">
            <a:avLst/>
          </a:prstGeom>
        </p:spPr>
        <p:txBody>
          <a:bodyPr wrap="square" lIns="108000" rtlCol="0">
            <a:spAutoFit/>
          </a:bodyPr>
          <a:lstStyle/>
          <a:p>
            <a:r>
              <a:rPr lang="nl-NL" sz="2000" noProof="0" dirty="0">
                <a:latin typeface="Helvetica"/>
                <a:cs typeface="Helvetica"/>
              </a:rPr>
              <a:t>You will receive 3 files;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2000" dirty="0">
                <a:solidFill>
                  <a:schemeClr val="tx2"/>
                </a:solidFill>
                <a:latin typeface="Helvetica"/>
                <a:cs typeface="Helvetica"/>
              </a:rPr>
              <a:t>This presentation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2000" dirty="0">
                <a:solidFill>
                  <a:schemeClr val="tx2"/>
                </a:solidFill>
                <a:latin typeface="Helvetica"/>
                <a:cs typeface="Helvetica"/>
              </a:rPr>
              <a:t>A data.csv file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1800" i="1" dirty="0">
                <a:solidFill>
                  <a:schemeClr val="tx2"/>
                </a:solidFill>
                <a:latin typeface="Helvetica"/>
                <a:cs typeface="Helvetica"/>
              </a:rPr>
              <a:t>You have to split the rows with NA hit/miss variable into train / test sets</a:t>
            </a:r>
            <a:endParaRPr lang="en-GB" sz="1800" i="1" dirty="0">
              <a:solidFill>
                <a:schemeClr val="tx2"/>
              </a:solidFill>
              <a:latin typeface="Helvetica"/>
              <a:cs typeface="Helvetica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2000" dirty="0">
                <a:solidFill>
                  <a:schemeClr val="tx2"/>
                </a:solidFill>
                <a:latin typeface="Helvetica"/>
                <a:cs typeface="Helvetica"/>
              </a:rPr>
              <a:t>A sample_submission.csv file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800" i="1" dirty="0">
                <a:solidFill>
                  <a:schemeClr val="tx2"/>
                </a:solidFill>
                <a:latin typeface="Helvetica"/>
                <a:cs typeface="Helvetica"/>
              </a:rPr>
              <a:t>Since the NA’s are random, the shot ID’s aren’t consecutive!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1800" dirty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219226"/>
              </p:ext>
            </p:extLst>
          </p:nvPr>
        </p:nvGraphicFramePr>
        <p:xfrm>
          <a:off x="3507172" y="2396850"/>
          <a:ext cx="1625600" cy="2476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8412">
                  <a:extLst>
                    <a:ext uri="{9D8B030D-6E8A-4147-A177-3AD203B41FA5}">
                      <a16:colId xmlns:a16="http://schemas.microsoft.com/office/drawing/2014/main" val="3639097475"/>
                    </a:ext>
                  </a:extLst>
                </a:gridCol>
                <a:gridCol w="1017188">
                  <a:extLst>
                    <a:ext uri="{9D8B030D-6E8A-4147-A177-3AD203B41FA5}">
                      <a16:colId xmlns:a16="http://schemas.microsoft.com/office/drawing/2014/main" val="567692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shot_id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shot_made_flag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625605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56883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88037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966619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76415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28064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16337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64235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861962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20738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392748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15450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0,5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02519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667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E3E9-554B-451C-98D5-08DD8C25C71E}" type="datetime1">
              <a:rPr lang="nl-NL" noProof="0" smtClean="0"/>
              <a:t>16-1-2019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www.itility.nl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34946-9E54-9E4A-8E78-92DCDCAA79D4}" type="slidenum">
              <a:rPr lang="en-US" noProof="0" smtClean="0"/>
              <a:pPr/>
              <a:t>4</a:t>
            </a:fld>
            <a:endParaRPr lang="en-US" noProof="0"/>
          </a:p>
        </p:txBody>
      </p:sp>
      <p:sp>
        <p:nvSpPr>
          <p:cNvPr id="10" name="TextBox 9"/>
          <p:cNvSpPr txBox="1"/>
          <p:nvPr/>
        </p:nvSpPr>
        <p:spPr>
          <a:xfrm>
            <a:off x="4558976" y="555526"/>
            <a:ext cx="3888432" cy="3693319"/>
          </a:xfrm>
          <a:prstGeom prst="rect">
            <a:avLst/>
          </a:prstGeom>
        </p:spPr>
        <p:txBody>
          <a:bodyPr wrap="square" lIns="108000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800" dirty="0" err="1">
                <a:solidFill>
                  <a:schemeClr val="tx2"/>
                </a:solidFill>
                <a:latin typeface="Helvetica"/>
                <a:cs typeface="Helvetica"/>
              </a:rPr>
              <a:t>shot_distance</a:t>
            </a:r>
            <a:endParaRPr lang="en-GB" sz="1800" dirty="0">
              <a:solidFill>
                <a:schemeClr val="tx2"/>
              </a:solidFill>
              <a:latin typeface="Helvetica"/>
              <a:cs typeface="Helvetic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800" b="1" dirty="0" err="1">
                <a:solidFill>
                  <a:srgbClr val="00B050"/>
                </a:solidFill>
                <a:latin typeface="Helvetica"/>
                <a:cs typeface="Helvetica"/>
              </a:rPr>
              <a:t>shot_made_flag</a:t>
            </a:r>
            <a:r>
              <a:rPr lang="en-GB" sz="1800" b="1" dirty="0">
                <a:solidFill>
                  <a:srgbClr val="00B050"/>
                </a:solidFill>
                <a:latin typeface="Helvetica"/>
                <a:cs typeface="Helvetica"/>
              </a:rPr>
              <a:t> </a:t>
            </a:r>
            <a:r>
              <a:rPr lang="en-GB" sz="1200" b="1" i="1" dirty="0">
                <a:solidFill>
                  <a:srgbClr val="00B050"/>
                </a:solidFill>
                <a:latin typeface="Helvetica"/>
                <a:cs typeface="Helvetica"/>
                <a:sym typeface="Wingdings" panose="05000000000000000000" pitchFamily="2" charset="2"/>
              </a:rPr>
              <a:t> Target Variable</a:t>
            </a:r>
            <a:endParaRPr lang="en-GB" sz="1200" b="1" i="1" dirty="0">
              <a:solidFill>
                <a:srgbClr val="00B050"/>
              </a:solidFill>
              <a:latin typeface="Helvetica"/>
              <a:cs typeface="Helvetic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800" dirty="0" err="1">
                <a:solidFill>
                  <a:schemeClr val="tx2"/>
                </a:solidFill>
                <a:latin typeface="Helvetica"/>
                <a:cs typeface="Helvetica"/>
              </a:rPr>
              <a:t>shot_type</a:t>
            </a:r>
            <a:endParaRPr lang="en-GB" sz="1800" dirty="0">
              <a:solidFill>
                <a:schemeClr val="tx2"/>
              </a:solidFill>
              <a:latin typeface="Helvetica"/>
              <a:cs typeface="Helvetic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800" dirty="0" err="1">
                <a:solidFill>
                  <a:schemeClr val="tx2"/>
                </a:solidFill>
                <a:latin typeface="Helvetica"/>
                <a:cs typeface="Helvetica"/>
              </a:rPr>
              <a:t>shot_zone_area</a:t>
            </a:r>
            <a:endParaRPr lang="en-GB" sz="1800" dirty="0">
              <a:solidFill>
                <a:schemeClr val="tx2"/>
              </a:solidFill>
              <a:latin typeface="Helvetica"/>
              <a:cs typeface="Helvetic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800" dirty="0" err="1">
                <a:solidFill>
                  <a:schemeClr val="tx2"/>
                </a:solidFill>
                <a:latin typeface="Helvetica"/>
                <a:cs typeface="Helvetica"/>
              </a:rPr>
              <a:t>shot_zone_basic</a:t>
            </a:r>
            <a:endParaRPr lang="en-GB" sz="1800" dirty="0">
              <a:solidFill>
                <a:schemeClr val="tx2"/>
              </a:solidFill>
              <a:latin typeface="Helvetica"/>
              <a:cs typeface="Helvetic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800" dirty="0" err="1">
                <a:solidFill>
                  <a:schemeClr val="tx2"/>
                </a:solidFill>
                <a:latin typeface="Helvetica"/>
                <a:cs typeface="Helvetica"/>
              </a:rPr>
              <a:t>shot_zone_range</a:t>
            </a:r>
            <a:endParaRPr lang="en-GB" sz="1800" dirty="0">
              <a:solidFill>
                <a:schemeClr val="tx2"/>
              </a:solidFill>
              <a:latin typeface="Helvetica"/>
              <a:cs typeface="Helvetic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800" dirty="0" err="1">
                <a:solidFill>
                  <a:schemeClr val="tx2"/>
                </a:solidFill>
                <a:latin typeface="Helvetica"/>
                <a:cs typeface="Helvetica"/>
              </a:rPr>
              <a:t>team_id</a:t>
            </a:r>
            <a:endParaRPr lang="en-GB" sz="1800" dirty="0">
              <a:solidFill>
                <a:schemeClr val="tx2"/>
              </a:solidFill>
              <a:latin typeface="Helvetica"/>
              <a:cs typeface="Helvetic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800" dirty="0" err="1">
                <a:solidFill>
                  <a:schemeClr val="tx2"/>
                </a:solidFill>
                <a:latin typeface="Helvetica"/>
                <a:cs typeface="Helvetica"/>
              </a:rPr>
              <a:t>team_name</a:t>
            </a:r>
            <a:endParaRPr lang="en-GB" sz="1800" dirty="0">
              <a:solidFill>
                <a:schemeClr val="tx2"/>
              </a:solidFill>
              <a:latin typeface="Helvetica"/>
              <a:cs typeface="Helvetic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800" dirty="0" err="1">
                <a:solidFill>
                  <a:schemeClr val="tx2"/>
                </a:solidFill>
                <a:latin typeface="Helvetica"/>
                <a:cs typeface="Helvetica"/>
              </a:rPr>
              <a:t>game_date</a:t>
            </a:r>
            <a:endParaRPr lang="en-GB" sz="1800" dirty="0">
              <a:solidFill>
                <a:schemeClr val="tx2"/>
              </a:solidFill>
              <a:latin typeface="Helvetica"/>
              <a:cs typeface="Helvetic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tx2"/>
                </a:solidFill>
                <a:latin typeface="Helvetica"/>
                <a:cs typeface="Helvetica"/>
              </a:rPr>
              <a:t>matchup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tx2"/>
                </a:solidFill>
                <a:latin typeface="Helvetica"/>
                <a:cs typeface="Helvetica"/>
              </a:rPr>
              <a:t>opponent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8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shot_id</a:t>
            </a:r>
            <a:r>
              <a:rPr lang="en-GB" sz="1800" b="1" i="1" dirty="0">
                <a:solidFill>
                  <a:srgbClr val="00B050"/>
                </a:solidFill>
                <a:latin typeface="Helvetica"/>
                <a:cs typeface="Helvetica"/>
                <a:sym typeface="Wingdings" panose="05000000000000000000" pitchFamily="2" charset="2"/>
              </a:rPr>
              <a:t> </a:t>
            </a:r>
            <a:r>
              <a:rPr lang="en-GB" sz="12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"/>
                <a:cs typeface="Helvetica"/>
                <a:sym typeface="Wingdings" panose="05000000000000000000" pitchFamily="2" charset="2"/>
              </a:rPr>
              <a:t> Row label</a:t>
            </a:r>
            <a:endParaRPr lang="en-GB" sz="1200" dirty="0">
              <a:solidFill>
                <a:schemeClr val="accent1">
                  <a:lumMod val="60000"/>
                  <a:lumOff val="40000"/>
                </a:schemeClr>
              </a:solidFill>
              <a:latin typeface="Helvetica"/>
              <a:cs typeface="Helvetic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1800" dirty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520" y="555526"/>
            <a:ext cx="5256584" cy="4248472"/>
          </a:xfrm>
          <a:prstGeom prst="rect">
            <a:avLst/>
          </a:prstGeom>
        </p:spPr>
        <p:txBody>
          <a:bodyPr wrap="square" lIns="108000" rtlCol="0">
            <a:spAutoFit/>
          </a:bodyPr>
          <a:lstStyle/>
          <a:p>
            <a:endParaRPr lang="en-GB" noProof="0" dirty="0"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555526"/>
            <a:ext cx="3888432" cy="4862870"/>
          </a:xfrm>
          <a:prstGeom prst="rect">
            <a:avLst/>
          </a:prstGeom>
        </p:spPr>
        <p:txBody>
          <a:bodyPr wrap="square" lIns="108000" rtlCol="0">
            <a:spAutoFit/>
          </a:bodyPr>
          <a:lstStyle/>
          <a:p>
            <a:r>
              <a:rPr lang="en-GB" sz="2000" noProof="0" dirty="0">
                <a:latin typeface="Helvetica"/>
                <a:cs typeface="Helvetica"/>
              </a:rPr>
              <a:t>The </a:t>
            </a:r>
            <a:r>
              <a:rPr lang="nl-NL" sz="2000" dirty="0">
                <a:latin typeface="Helvetica"/>
                <a:cs typeface="Helvetica"/>
              </a:rPr>
              <a:t>dataset </a:t>
            </a:r>
            <a:r>
              <a:rPr lang="nl-NL" sz="2000" dirty="0" err="1">
                <a:latin typeface="Helvetica"/>
                <a:cs typeface="Helvetica"/>
              </a:rPr>
              <a:t>contains</a:t>
            </a:r>
            <a:r>
              <a:rPr lang="nl-NL" sz="2000" dirty="0">
                <a:latin typeface="Helvetica"/>
                <a:cs typeface="Helvetica"/>
              </a:rPr>
              <a:t> </a:t>
            </a:r>
            <a:r>
              <a:rPr lang="nl-NL" sz="2000" dirty="0" err="1">
                <a:latin typeface="Helvetica"/>
                <a:cs typeface="Helvetica"/>
              </a:rPr>
              <a:t>the</a:t>
            </a:r>
            <a:r>
              <a:rPr lang="nl-NL" sz="2000" dirty="0">
                <a:latin typeface="Helvetica"/>
                <a:cs typeface="Helvetica"/>
              </a:rPr>
              <a:t> </a:t>
            </a:r>
            <a:r>
              <a:rPr lang="nl-NL" sz="2000" dirty="0" err="1">
                <a:latin typeface="Helvetica"/>
                <a:cs typeface="Helvetica"/>
              </a:rPr>
              <a:t>following</a:t>
            </a:r>
            <a:r>
              <a:rPr lang="nl-NL" sz="2000" dirty="0">
                <a:latin typeface="Helvetica"/>
                <a:cs typeface="Helvetica"/>
              </a:rPr>
              <a:t> variables</a:t>
            </a:r>
            <a:r>
              <a:rPr lang="en-GB" sz="2000" noProof="0" dirty="0">
                <a:latin typeface="Helvetica"/>
                <a:cs typeface="Helvetica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800" dirty="0" err="1">
                <a:solidFill>
                  <a:schemeClr val="tx2"/>
                </a:solidFill>
                <a:latin typeface="Helvetica"/>
                <a:cs typeface="Helvetica"/>
              </a:rPr>
              <a:t>action_type</a:t>
            </a:r>
            <a:endParaRPr lang="en-GB" sz="1800" dirty="0">
              <a:solidFill>
                <a:schemeClr val="tx2"/>
              </a:solidFill>
              <a:latin typeface="Helvetica"/>
              <a:cs typeface="Helvetic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800" dirty="0" err="1">
                <a:solidFill>
                  <a:schemeClr val="tx2"/>
                </a:solidFill>
                <a:latin typeface="Helvetica"/>
                <a:cs typeface="Helvetica"/>
              </a:rPr>
              <a:t>combined_shot_type</a:t>
            </a:r>
            <a:endParaRPr lang="en-GB" sz="1800" dirty="0">
              <a:solidFill>
                <a:schemeClr val="tx2"/>
              </a:solidFill>
              <a:latin typeface="Helvetica"/>
              <a:cs typeface="Helvetic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800" dirty="0" err="1">
                <a:solidFill>
                  <a:schemeClr val="tx2"/>
                </a:solidFill>
                <a:latin typeface="Helvetica"/>
                <a:cs typeface="Helvetica"/>
              </a:rPr>
              <a:t>game_event_id</a:t>
            </a:r>
            <a:endParaRPr lang="en-GB" sz="1800" dirty="0">
              <a:solidFill>
                <a:schemeClr val="tx2"/>
              </a:solidFill>
              <a:latin typeface="Helvetica"/>
              <a:cs typeface="Helvetic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800" dirty="0" err="1">
                <a:solidFill>
                  <a:schemeClr val="tx2"/>
                </a:solidFill>
                <a:latin typeface="Helvetica"/>
                <a:cs typeface="Helvetica"/>
              </a:rPr>
              <a:t>game_id</a:t>
            </a:r>
            <a:endParaRPr lang="en-GB" sz="1800" dirty="0">
              <a:solidFill>
                <a:schemeClr val="tx2"/>
              </a:solidFill>
              <a:latin typeface="Helvetica"/>
              <a:cs typeface="Helvetic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800" dirty="0" err="1">
                <a:solidFill>
                  <a:schemeClr val="tx2"/>
                </a:solidFill>
                <a:latin typeface="Helvetica"/>
                <a:cs typeface="Helvetica"/>
              </a:rPr>
              <a:t>lat</a:t>
            </a:r>
            <a:endParaRPr lang="en-GB" sz="1800" dirty="0">
              <a:solidFill>
                <a:schemeClr val="tx2"/>
              </a:solidFill>
              <a:latin typeface="Helvetica"/>
              <a:cs typeface="Helvetic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800" dirty="0" err="1">
                <a:solidFill>
                  <a:schemeClr val="tx2"/>
                </a:solidFill>
                <a:latin typeface="Helvetica"/>
                <a:cs typeface="Helvetica"/>
              </a:rPr>
              <a:t>loc_x</a:t>
            </a:r>
            <a:endParaRPr lang="en-GB" sz="1800" dirty="0">
              <a:solidFill>
                <a:schemeClr val="tx2"/>
              </a:solidFill>
              <a:latin typeface="Helvetica"/>
              <a:cs typeface="Helvetic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800" dirty="0" err="1">
                <a:solidFill>
                  <a:schemeClr val="tx2"/>
                </a:solidFill>
                <a:latin typeface="Helvetica"/>
                <a:cs typeface="Helvetica"/>
              </a:rPr>
              <a:t>loc_y</a:t>
            </a:r>
            <a:endParaRPr lang="en-GB" sz="1800" dirty="0">
              <a:solidFill>
                <a:schemeClr val="tx2"/>
              </a:solidFill>
              <a:latin typeface="Helvetica"/>
              <a:cs typeface="Helvetic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800" dirty="0" err="1">
                <a:solidFill>
                  <a:schemeClr val="tx2"/>
                </a:solidFill>
                <a:latin typeface="Helvetica"/>
                <a:cs typeface="Helvetica"/>
              </a:rPr>
              <a:t>lon</a:t>
            </a:r>
            <a:endParaRPr lang="en-GB" sz="1800" dirty="0">
              <a:solidFill>
                <a:schemeClr val="tx2"/>
              </a:solidFill>
              <a:latin typeface="Helvetica"/>
              <a:cs typeface="Helvetic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800" dirty="0" err="1">
                <a:solidFill>
                  <a:schemeClr val="tx2"/>
                </a:solidFill>
                <a:latin typeface="Helvetica"/>
                <a:cs typeface="Helvetica"/>
              </a:rPr>
              <a:t>minutes_remaining</a:t>
            </a:r>
            <a:endParaRPr lang="en-GB" sz="1800" dirty="0">
              <a:solidFill>
                <a:schemeClr val="tx2"/>
              </a:solidFill>
              <a:latin typeface="Helvetica"/>
              <a:cs typeface="Helvetic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tx2"/>
                </a:solidFill>
                <a:latin typeface="Helvetica"/>
                <a:cs typeface="Helvetica"/>
              </a:rPr>
              <a:t>period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tx2"/>
                </a:solidFill>
                <a:latin typeface="Helvetica"/>
                <a:cs typeface="Helvetica"/>
              </a:rPr>
              <a:t>playoffs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tx2"/>
                </a:solidFill>
                <a:latin typeface="Helvetica"/>
                <a:cs typeface="Helvetica"/>
              </a:rPr>
              <a:t>season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800" dirty="0" err="1">
                <a:solidFill>
                  <a:schemeClr val="tx2"/>
                </a:solidFill>
                <a:latin typeface="Helvetica"/>
                <a:cs typeface="Helvetica"/>
              </a:rPr>
              <a:t>seconds_remaining</a:t>
            </a:r>
            <a:endParaRPr lang="en-GB" sz="1800" dirty="0">
              <a:solidFill>
                <a:schemeClr val="tx2"/>
              </a:solidFill>
              <a:latin typeface="Helvetica"/>
              <a:cs typeface="Helvetic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1800" dirty="0">
              <a:solidFill>
                <a:schemeClr val="tx2"/>
              </a:solidFill>
              <a:latin typeface="Helvetica"/>
              <a:cs typeface="Helvetic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1800" dirty="0">
              <a:solidFill>
                <a:schemeClr val="tx2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42979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E3E9-554B-451C-98D5-08DD8C25C71E}" type="datetime1">
              <a:rPr lang="nl-NL" noProof="0" smtClean="0"/>
              <a:t>16-1-2019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www.itility.nl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34946-9E54-9E4A-8E78-92DCDCAA79D4}" type="slidenum">
              <a:rPr lang="en-US" noProof="0" smtClean="0"/>
              <a:pPr/>
              <a:t>5</a:t>
            </a:fld>
            <a:endParaRPr lang="en-US" noProof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520" y="555526"/>
            <a:ext cx="5256584" cy="4248472"/>
          </a:xfrm>
          <a:prstGeom prst="rect">
            <a:avLst/>
          </a:prstGeom>
        </p:spPr>
        <p:txBody>
          <a:bodyPr wrap="square" lIns="108000" rtlCol="0">
            <a:spAutoFit/>
          </a:bodyPr>
          <a:lstStyle/>
          <a:p>
            <a:endParaRPr lang="en-GB" noProof="0" dirty="0"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555526"/>
            <a:ext cx="8136904" cy="2185214"/>
          </a:xfrm>
          <a:prstGeom prst="rect">
            <a:avLst/>
          </a:prstGeom>
        </p:spPr>
        <p:txBody>
          <a:bodyPr wrap="square" lIns="108000" rtlCol="0">
            <a:spAutoFit/>
          </a:bodyPr>
          <a:lstStyle/>
          <a:p>
            <a:r>
              <a:rPr lang="nl-NL" sz="2000" noProof="0" dirty="0">
                <a:latin typeface="Helvetica"/>
                <a:cs typeface="Helvetica"/>
              </a:rPr>
              <a:t>Keep in mind;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2000" dirty="0">
                <a:solidFill>
                  <a:schemeClr val="tx2"/>
                </a:solidFill>
                <a:latin typeface="Helvetica"/>
                <a:cs typeface="Helvetica"/>
              </a:rPr>
              <a:t>Set contain categorical, numeric, binary and time variables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2000" dirty="0">
                <a:solidFill>
                  <a:schemeClr val="tx2"/>
                </a:solidFill>
                <a:latin typeface="Helvetica"/>
                <a:cs typeface="Helvetica"/>
              </a:rPr>
              <a:t>This is a binary classification problem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2000" dirty="0">
                <a:solidFill>
                  <a:schemeClr val="tx2"/>
                </a:solidFill>
                <a:latin typeface="Helvetica"/>
                <a:cs typeface="Helvetica"/>
              </a:rPr>
              <a:t>Data leakage is obviously possible, </a:t>
            </a:r>
            <a:r>
              <a:rPr lang="nl-NL" sz="2000" b="1" u="sng" dirty="0">
                <a:solidFill>
                  <a:schemeClr val="tx2"/>
                </a:solidFill>
                <a:latin typeface="Helvetica"/>
                <a:cs typeface="Helvetica"/>
              </a:rPr>
              <a:t>please play fair</a:t>
            </a:r>
            <a:r>
              <a:rPr lang="nl-NL" sz="2000" dirty="0">
                <a:solidFill>
                  <a:schemeClr val="tx2"/>
                </a:solidFill>
                <a:latin typeface="Helvetica"/>
                <a:cs typeface="Helvetica"/>
              </a:rPr>
              <a:t>!!</a:t>
            </a:r>
          </a:p>
          <a:p>
            <a:pPr marL="342900" indent="-342900">
              <a:buFont typeface="+mj-lt"/>
              <a:buAutoNum type="arabicPeriod"/>
            </a:pPr>
            <a:endParaRPr lang="nl-NL" sz="2000" dirty="0">
              <a:solidFill>
                <a:schemeClr val="tx2"/>
              </a:solidFill>
              <a:latin typeface="Helvetica"/>
              <a:cs typeface="Helvetica"/>
            </a:endParaRPr>
          </a:p>
          <a:p>
            <a:pPr marL="342900" indent="-342900">
              <a:buFont typeface="+mj-lt"/>
              <a:buAutoNum type="arabicPeriod"/>
            </a:pPr>
            <a:endParaRPr lang="en-GB" sz="1800" i="1" dirty="0">
              <a:solidFill>
                <a:schemeClr val="tx2"/>
              </a:solidFill>
              <a:latin typeface="Helvetica"/>
              <a:cs typeface="Helvetic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1800" dirty="0">
              <a:solidFill>
                <a:schemeClr val="tx2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96555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E3E9-554B-451C-98D5-08DD8C25C71E}" type="datetime1">
              <a:rPr lang="nl-NL" noProof="0" smtClean="0"/>
              <a:t>16-1-2019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www.itility.nl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34946-9E54-9E4A-8E78-92DCDCAA79D4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Goals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520" y="555526"/>
            <a:ext cx="5256584" cy="4248472"/>
          </a:xfrm>
          <a:prstGeom prst="rect">
            <a:avLst/>
          </a:prstGeom>
        </p:spPr>
        <p:txBody>
          <a:bodyPr wrap="square" lIns="108000" rtlCol="0">
            <a:spAutoFit/>
          </a:bodyPr>
          <a:lstStyle/>
          <a:p>
            <a:endParaRPr lang="en-GB" noProof="0" dirty="0">
              <a:latin typeface="Helvetica"/>
              <a:cs typeface="Helvetic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1520" y="555526"/>
            <a:ext cx="8686328" cy="2462213"/>
          </a:xfrm>
          <a:prstGeom prst="rect">
            <a:avLst/>
          </a:prstGeom>
        </p:spPr>
        <p:txBody>
          <a:bodyPr wrap="square" lIns="108000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Helvetica"/>
                <a:cs typeface="Helvetica"/>
              </a:rPr>
              <a:t>Classify</a:t>
            </a:r>
            <a:r>
              <a:rPr lang="nl-NL" sz="2000" noProof="0" dirty="0">
                <a:latin typeface="Helvetica"/>
                <a:cs typeface="Helvetica"/>
              </a:rPr>
              <a:t> hit or miss </a:t>
            </a:r>
            <a:r>
              <a:rPr lang="nl-NL" sz="2000" b="1" i="1" u="sng" noProof="0" dirty="0">
                <a:latin typeface="Helvetica"/>
                <a:cs typeface="Helvetica"/>
              </a:rPr>
              <a:t>probability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2000" dirty="0">
                <a:solidFill>
                  <a:schemeClr val="tx2"/>
                </a:solidFill>
                <a:latin typeface="Helvetica"/>
                <a:cs typeface="Helvetica"/>
              </a:rPr>
              <a:t>1 = Hit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2000" dirty="0">
                <a:solidFill>
                  <a:schemeClr val="tx2"/>
                </a:solidFill>
                <a:latin typeface="Helvetica"/>
                <a:cs typeface="Helvetica"/>
              </a:rPr>
              <a:t>0 = Miss</a:t>
            </a:r>
            <a:endParaRPr lang="en-GB" sz="1800" dirty="0">
              <a:solidFill>
                <a:schemeClr val="tx2"/>
              </a:solidFill>
              <a:latin typeface="Helvetica"/>
              <a:cs typeface="Helvetic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1800" dirty="0">
              <a:solidFill>
                <a:schemeClr val="tx2"/>
              </a:solidFill>
              <a:latin typeface="Helvetica"/>
              <a:cs typeface="Helvetica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nl-NL" sz="2000" dirty="0">
                <a:latin typeface="Helvetica"/>
                <a:cs typeface="Helvetica"/>
              </a:rPr>
              <a:t>Play Kobe’s coach for 1 minute, giving him advice on how to improve his game</a:t>
            </a:r>
            <a:endParaRPr lang="en-US" sz="2000" b="1" dirty="0">
              <a:solidFill>
                <a:schemeClr val="tx2"/>
              </a:solidFill>
              <a:latin typeface="Helvetica"/>
              <a:cs typeface="Helvetica"/>
            </a:endParaRPr>
          </a:p>
          <a:p>
            <a:pPr marL="342900" indent="-342900">
              <a:buFont typeface="+mj-lt"/>
              <a:buAutoNum type="arabicPeriod" startAt="2"/>
            </a:pPr>
            <a:endParaRPr lang="en-US" sz="1800" dirty="0">
              <a:solidFill>
                <a:schemeClr val="tx2"/>
              </a:solidFill>
              <a:latin typeface="Helvetica"/>
              <a:cs typeface="Helvetica"/>
            </a:endParaRPr>
          </a:p>
          <a:p>
            <a:pPr marL="342900" indent="-342900">
              <a:buFont typeface="+mj-lt"/>
              <a:buAutoNum type="arabicPeriod" startAt="2"/>
            </a:pPr>
            <a:endParaRPr lang="en-GB" sz="1800" dirty="0">
              <a:solidFill>
                <a:schemeClr val="tx2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943680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E3E9-554B-451C-98D5-08DD8C25C71E}" type="datetime1">
              <a:rPr lang="nl-NL" noProof="0" smtClean="0"/>
              <a:t>16-1-2019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www.itility.nl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34946-9E54-9E4A-8E78-92DCDCAA79D4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scoring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520" y="555526"/>
            <a:ext cx="5256584" cy="4248472"/>
          </a:xfrm>
          <a:prstGeom prst="rect">
            <a:avLst/>
          </a:prstGeom>
        </p:spPr>
        <p:txBody>
          <a:bodyPr wrap="square" lIns="108000" rtlCol="0">
            <a:spAutoFit/>
          </a:bodyPr>
          <a:lstStyle/>
          <a:p>
            <a:endParaRPr lang="en-GB" noProof="0" dirty="0">
              <a:latin typeface="Helvetica"/>
              <a:cs typeface="Helvetic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51520" y="555526"/>
                <a:ext cx="8686328" cy="4062651"/>
              </a:xfrm>
              <a:prstGeom prst="rect">
                <a:avLst/>
              </a:prstGeom>
            </p:spPr>
            <p:txBody>
              <a:bodyPr wrap="square" lIns="108000" rtlCol="0">
                <a:spAutoFit/>
              </a:bodyPr>
              <a:lstStyle/>
              <a:p>
                <a:r>
                  <a:rPr lang="en-US" sz="1800" dirty="0">
                    <a:solidFill>
                      <a:schemeClr val="tx2"/>
                    </a:solidFill>
                    <a:latin typeface="Helvetica"/>
                    <a:cs typeface="Helvetica"/>
                  </a:rPr>
                  <a:t>Scoring will be done by calculating Log-Loss: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nl-NL" sz="1800" dirty="0">
                    <a:solidFill>
                      <a:schemeClr val="tx2"/>
                    </a:solidFill>
                    <a:latin typeface="Helvetica"/>
                    <a:cs typeface="Helvetica"/>
                  </a:rPr>
                  <a:t>Range 0 - ∞, where a perfect score is 0;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nl-NL" sz="1800" dirty="0">
                  <a:solidFill>
                    <a:schemeClr val="tx2"/>
                  </a:solidFill>
                  <a:latin typeface="Helvetica"/>
                  <a:cs typeface="Helvetica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nl-NL" sz="1800" dirty="0">
                    <a:solidFill>
                      <a:schemeClr val="tx2"/>
                    </a:solidFill>
                    <a:latin typeface="Helvetica"/>
                    <a:cs typeface="Helvetica"/>
                  </a:rPr>
                  <a:t>Log-loss </a:t>
                </a:r>
                <a:r>
                  <a:rPr lang="en-US" sz="1800" dirty="0">
                    <a:solidFill>
                      <a:schemeClr val="tx2"/>
                    </a:solidFill>
                    <a:latin typeface="Helvetica"/>
                    <a:cs typeface="Helvetica"/>
                  </a:rPr>
                  <a:t>provides extreme punishments for being both confident and wrong;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nl-NL" sz="1800" i="1" dirty="0">
                    <a:solidFill>
                      <a:schemeClr val="tx2"/>
                    </a:solidFill>
                    <a:latin typeface="Helvetica"/>
                    <a:cs typeface="Helvetica"/>
                  </a:rPr>
                  <a:t>Meaning predicting a 1 that should’ve been 0 results in an infinite error!!</a:t>
                </a:r>
                <a:endParaRPr lang="en-US" sz="1800" i="1" dirty="0">
                  <a:solidFill>
                    <a:schemeClr val="tx2"/>
                  </a:solidFill>
                  <a:latin typeface="Helvetica"/>
                  <a:cs typeface="Helvetica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nl-NL" sz="1800" dirty="0">
                    <a:solidFill>
                      <a:schemeClr val="tx2"/>
                    </a:solidFill>
                    <a:latin typeface="Helvetica"/>
                    <a:cs typeface="Helvetica"/>
                  </a:rPr>
                  <a:t>Thus </a:t>
                </a:r>
                <a:r>
                  <a:rPr lang="nl-NL" sz="1800" b="1" u="sng" dirty="0">
                    <a:solidFill>
                      <a:schemeClr val="tx2"/>
                    </a:solidFill>
                    <a:latin typeface="Helvetica"/>
                    <a:cs typeface="Helvetica"/>
                  </a:rPr>
                  <a:t>ONLY</a:t>
                </a:r>
                <a:r>
                  <a:rPr lang="nl-NL" sz="1800" dirty="0">
                    <a:solidFill>
                      <a:schemeClr val="tx2"/>
                    </a:solidFill>
                    <a:latin typeface="Helvetica"/>
                    <a:cs typeface="Helvetica"/>
                  </a:rPr>
                  <a:t> give probabilities (</a:t>
                </a:r>
                <a:r>
                  <a:rPr lang="nl-NL" sz="1800" i="1" dirty="0">
                    <a:solidFill>
                      <a:schemeClr val="tx2"/>
                    </a:solidFill>
                    <a:latin typeface="Helvetica"/>
                    <a:cs typeface="Helvetica"/>
                  </a:rPr>
                  <a:t>0 &lt; prediction &lt; 1</a:t>
                </a:r>
                <a:r>
                  <a:rPr lang="nl-NL" sz="1800" dirty="0">
                    <a:solidFill>
                      <a:schemeClr val="tx2"/>
                    </a:solidFill>
                    <a:latin typeface="Helvetica"/>
                    <a:cs typeface="Helvetica"/>
                  </a:rPr>
                  <a:t>)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nl-NL" sz="1800" dirty="0">
                  <a:solidFill>
                    <a:schemeClr val="tx2"/>
                  </a:solidFill>
                  <a:latin typeface="Helvetica"/>
                  <a:cs typeface="Helvetica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nl-NL" sz="1800" dirty="0">
                    <a:solidFill>
                      <a:schemeClr val="tx2"/>
                    </a:solidFill>
                    <a:latin typeface="Helvetica"/>
                    <a:cs typeface="Helvetica"/>
                  </a:rPr>
                  <a:t>For calculating log-loss, LN /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nl-NL" sz="18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Helvetica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nl-NL" sz="180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Helvetica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nl-NL" sz="1800" i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Helvetica"/>
                              </a:rPr>
                              <m:t>log</m:t>
                            </m:r>
                          </m:e>
                          <m:sub>
                            <m:r>
                              <a:rPr lang="nl-NL" sz="1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Helvetica"/>
                              </a:rPr>
                              <m:t>𝑒</m:t>
                            </m:r>
                          </m:sub>
                        </m:sSub>
                      </m:fName>
                      <m:e>
                        <m:r>
                          <a:rPr lang="nl-NL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Helvetica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sz="1800" dirty="0">
                    <a:solidFill>
                      <a:schemeClr val="tx2"/>
                    </a:solidFill>
                    <a:latin typeface="Helvetica"/>
                    <a:cs typeface="Helvetica"/>
                  </a:rPr>
                  <a:t>is used, not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nl-NL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Helvetica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nl-NL" sz="1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Helvetica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nl-NL" sz="18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Helvetica"/>
                              </a:rPr>
                              <m:t>log</m:t>
                            </m:r>
                          </m:e>
                          <m:sub>
                            <m:r>
                              <a:rPr lang="nl-NL" sz="1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Helvetica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nl-NL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Helvetica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sz="1800" dirty="0">
                    <a:solidFill>
                      <a:schemeClr val="tx2"/>
                    </a:solidFill>
                    <a:latin typeface="Helvetica"/>
                    <a:cs typeface="Helvetica"/>
                  </a:rPr>
                  <a:t>!!</a:t>
                </a:r>
              </a:p>
              <a:p>
                <a:endParaRPr lang="en-US" sz="1800" dirty="0">
                  <a:solidFill>
                    <a:schemeClr val="tx2"/>
                  </a:solidFill>
                  <a:latin typeface="Helvetica"/>
                  <a:cs typeface="Helvetica"/>
                </a:endParaRPr>
              </a:p>
              <a:p>
                <a:endParaRPr lang="en-US" sz="1600" i="1" dirty="0">
                  <a:solidFill>
                    <a:schemeClr val="tx2"/>
                  </a:solidFill>
                  <a:latin typeface="Helvetica"/>
                  <a:cs typeface="Helvetica"/>
                </a:endParaRPr>
              </a:p>
              <a:p>
                <a:endParaRPr lang="en-US" sz="1600" i="1" dirty="0">
                  <a:solidFill>
                    <a:schemeClr val="tx2"/>
                  </a:solidFill>
                  <a:latin typeface="Helvetica"/>
                  <a:cs typeface="Helvetica"/>
                </a:endParaRPr>
              </a:p>
              <a:p>
                <a:endParaRPr lang="en-US" sz="1600" i="1" dirty="0">
                  <a:solidFill>
                    <a:schemeClr val="tx2"/>
                  </a:solidFill>
                  <a:latin typeface="Helvetica"/>
                  <a:cs typeface="Helvetica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nl-NL" sz="1600" dirty="0">
                  <a:solidFill>
                    <a:schemeClr val="tx2"/>
                  </a:solidFill>
                  <a:latin typeface="Helvetica"/>
                  <a:cs typeface="Helvetica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nl-NL" sz="1600" dirty="0">
                    <a:solidFill>
                      <a:schemeClr val="tx2"/>
                    </a:solidFill>
                    <a:latin typeface="Helvetica"/>
                    <a:cs typeface="Helvetica"/>
                  </a:rPr>
                  <a:t>Your coaching capabilities will be judged by Marianne</a:t>
                </a:r>
                <a:endParaRPr lang="en-US" sz="1600" dirty="0">
                  <a:solidFill>
                    <a:schemeClr val="tx2"/>
                  </a:solidFill>
                  <a:latin typeface="Helvetica"/>
                  <a:cs typeface="Helvetica"/>
                </a:endParaRPr>
              </a:p>
              <a:p>
                <a:endParaRPr lang="en-US" sz="1600" i="1" dirty="0">
                  <a:solidFill>
                    <a:schemeClr val="tx2"/>
                  </a:solidFill>
                  <a:latin typeface="Helvetica"/>
                  <a:cs typeface="Helvetica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55526"/>
                <a:ext cx="8686328" cy="4062651"/>
              </a:xfrm>
              <a:prstGeom prst="rect">
                <a:avLst/>
              </a:prstGeom>
              <a:blipFill>
                <a:blip r:embed="rId2"/>
                <a:stretch>
                  <a:fillRect l="-421" t="-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409" y="2835002"/>
            <a:ext cx="744855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4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E3E9-554B-451C-98D5-08DD8C25C71E}" type="datetime1">
              <a:rPr lang="nl-NL" noProof="0" smtClean="0"/>
              <a:t>16-1-2019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www.itility.nl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34946-9E54-9E4A-8E78-92DCDCAA79D4}" type="slidenum">
              <a:rPr lang="en-US" noProof="0" smtClean="0"/>
              <a:pPr/>
              <a:t>8</a:t>
            </a:fld>
            <a:endParaRPr lang="en-US" noProof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scoring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520" y="555526"/>
            <a:ext cx="5256584" cy="4248472"/>
          </a:xfrm>
          <a:prstGeom prst="rect">
            <a:avLst/>
          </a:prstGeom>
        </p:spPr>
        <p:txBody>
          <a:bodyPr wrap="square" lIns="108000" rtlCol="0">
            <a:spAutoFit/>
          </a:bodyPr>
          <a:lstStyle/>
          <a:p>
            <a:endParaRPr lang="en-GB" noProof="0" dirty="0">
              <a:latin typeface="Helvetica"/>
              <a:cs typeface="Helvetic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555526"/>
            <a:ext cx="8686328" cy="1846659"/>
          </a:xfrm>
          <a:prstGeom prst="rect">
            <a:avLst/>
          </a:prstGeom>
        </p:spPr>
        <p:txBody>
          <a:bodyPr wrap="square" lIns="108000" rtlCol="0">
            <a:spAutoFit/>
          </a:bodyPr>
          <a:lstStyle/>
          <a:p>
            <a:r>
              <a:rPr lang="nl-NL" sz="2000" dirty="0">
                <a:latin typeface="Helvetica"/>
                <a:cs typeface="Helvetica"/>
              </a:rPr>
              <a:t>Benchmarks</a:t>
            </a:r>
            <a:endParaRPr lang="nl-NL" sz="2000" b="1" i="1" u="sng" noProof="0" dirty="0">
              <a:latin typeface="Helvetica"/>
              <a:cs typeface="Helvetic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>
                <a:solidFill>
                  <a:schemeClr val="tx2"/>
                </a:solidFill>
                <a:latin typeface="Helvetica"/>
                <a:cs typeface="Helvetica"/>
              </a:rPr>
              <a:t>Only 0,5’s 			</a:t>
            </a:r>
            <a:r>
              <a:rPr lang="nl-NL" sz="2000" dirty="0">
                <a:solidFill>
                  <a:schemeClr val="tx2"/>
                </a:solidFill>
                <a:latin typeface="Helvetica"/>
                <a:cs typeface="Helvetica"/>
                <a:sym typeface="Wingdings" panose="05000000000000000000" pitchFamily="2" charset="2"/>
              </a:rPr>
              <a:t> Log-Loss of 0,69315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>
                <a:solidFill>
                  <a:schemeClr val="tx2"/>
                </a:solidFill>
                <a:latin typeface="Helvetica"/>
                <a:cs typeface="Helvetica"/>
                <a:sym typeface="Wingdings" panose="05000000000000000000" pitchFamily="2" charset="2"/>
              </a:rPr>
              <a:t>0,1 &lt; Random Value &lt; 0,9 	 Log-Loss of ±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solidFill>
                <a:schemeClr val="tx2"/>
              </a:solidFill>
              <a:latin typeface="Helvetica"/>
              <a:cs typeface="Helvetic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1800" dirty="0">
              <a:solidFill>
                <a:schemeClr val="tx2"/>
              </a:solidFill>
              <a:latin typeface="Helvetica"/>
              <a:cs typeface="Helvetica"/>
            </a:endParaRPr>
          </a:p>
          <a:p>
            <a:pPr algn="ctr"/>
            <a:r>
              <a:rPr lang="nl-NL" sz="1800" dirty="0">
                <a:solidFill>
                  <a:schemeClr val="tx2"/>
                </a:solidFill>
                <a:latin typeface="Helvetica"/>
                <a:cs typeface="Helvetica"/>
              </a:rPr>
              <a:t>Winner is one of the top 3 teams with the best advice for Kobe!</a:t>
            </a:r>
            <a:endParaRPr lang="en-GB" sz="1800" dirty="0">
              <a:solidFill>
                <a:schemeClr val="tx2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183978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E3E9-554B-451C-98D5-08DD8C25C71E}" type="datetime1">
              <a:rPr lang="nl-NL" noProof="0" smtClean="0"/>
              <a:t>16-1-2019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www.itility.nl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34946-9E54-9E4A-8E78-92DCDCAA79D4}" type="slidenum">
              <a:rPr lang="en-US" noProof="0" smtClean="0"/>
              <a:pPr/>
              <a:t>9</a:t>
            </a:fld>
            <a:endParaRPr lang="en-US" noProof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solutions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520" y="555526"/>
            <a:ext cx="5256584" cy="4248472"/>
          </a:xfrm>
          <a:prstGeom prst="rect">
            <a:avLst/>
          </a:prstGeom>
        </p:spPr>
        <p:txBody>
          <a:bodyPr wrap="square" lIns="108000" rtlCol="0">
            <a:spAutoFit/>
          </a:bodyPr>
          <a:lstStyle/>
          <a:p>
            <a:endParaRPr lang="en-GB" noProof="0" dirty="0"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555526"/>
            <a:ext cx="8686328" cy="3416320"/>
          </a:xfrm>
          <a:prstGeom prst="rect">
            <a:avLst/>
          </a:prstGeom>
        </p:spPr>
        <p:txBody>
          <a:bodyPr wrap="square" lIns="108000" rtlCol="0">
            <a:spAutoFit/>
          </a:bodyPr>
          <a:lstStyle/>
          <a:p>
            <a:pPr algn="ctr"/>
            <a:r>
              <a:rPr lang="en-US" sz="1800" dirty="0">
                <a:solidFill>
                  <a:schemeClr val="tx2"/>
                </a:solidFill>
                <a:latin typeface="Helvetica"/>
                <a:cs typeface="Helvetica"/>
              </a:rPr>
              <a:t>Mail solutions to </a:t>
            </a:r>
            <a:r>
              <a:rPr lang="en-US" sz="1800" dirty="0">
                <a:solidFill>
                  <a:schemeClr val="tx2"/>
                </a:solidFill>
                <a:latin typeface="Helvetica"/>
                <a:cs typeface="Helvetica"/>
                <a:hlinkClick r:id="rId2"/>
              </a:rPr>
              <a:t>daniel.koops@itility.nl</a:t>
            </a:r>
            <a:endParaRPr lang="en-US" sz="1800" dirty="0">
              <a:solidFill>
                <a:schemeClr val="tx2"/>
              </a:solidFill>
              <a:latin typeface="Helvetica"/>
              <a:cs typeface="Helvetica"/>
            </a:endParaRPr>
          </a:p>
          <a:p>
            <a:r>
              <a:rPr lang="en-US" sz="1800" dirty="0">
                <a:solidFill>
                  <a:schemeClr val="tx2"/>
                </a:solidFill>
                <a:latin typeface="Helvetica"/>
                <a:cs typeface="Helvetica"/>
              </a:rPr>
              <a:t>Include: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  <a:latin typeface="Helvetica"/>
                <a:cs typeface="Helvetica"/>
              </a:rPr>
              <a:t>Only the solutions file;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  <a:latin typeface="Helvetica"/>
                <a:cs typeface="Helvetica"/>
              </a:rPr>
              <a:t>Presentation can be given with own laptop, no need to mail</a:t>
            </a:r>
          </a:p>
          <a:p>
            <a:endParaRPr lang="en-US" sz="1800" b="1" dirty="0">
              <a:solidFill>
                <a:schemeClr val="tx2"/>
              </a:solidFill>
              <a:latin typeface="Helvetica"/>
              <a:cs typeface="Helvetica"/>
            </a:endParaRPr>
          </a:p>
          <a:p>
            <a:r>
              <a:rPr lang="en-US" sz="1800" b="1" dirty="0">
                <a:solidFill>
                  <a:schemeClr val="tx2"/>
                </a:solidFill>
                <a:latin typeface="Helvetica"/>
                <a:cs typeface="Helvetica"/>
              </a:rPr>
              <a:t>Please mind the following before sending!: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  <a:latin typeface="Helvetica"/>
                <a:cs typeface="Helvetica"/>
              </a:rPr>
              <a:t>Only 2 columns needed in solutions csv file: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i="1" dirty="0">
                <a:solidFill>
                  <a:schemeClr val="tx2"/>
                </a:solidFill>
                <a:latin typeface="Helvetica"/>
                <a:cs typeface="Helvetica"/>
              </a:rPr>
              <a:t>Shot ID (</a:t>
            </a:r>
            <a:r>
              <a:rPr lang="en-US" sz="1800" i="1" dirty="0" err="1">
                <a:solidFill>
                  <a:schemeClr val="tx2"/>
                </a:solidFill>
                <a:latin typeface="Helvetica"/>
                <a:cs typeface="Helvetica"/>
              </a:rPr>
              <a:t>shot_id</a:t>
            </a:r>
            <a:r>
              <a:rPr lang="en-US" sz="1800" i="1" dirty="0">
                <a:solidFill>
                  <a:schemeClr val="tx2"/>
                </a:solidFill>
                <a:latin typeface="Helvetica"/>
                <a:cs typeface="Helvetica"/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i="1" dirty="0">
                <a:solidFill>
                  <a:schemeClr val="tx2"/>
                </a:solidFill>
                <a:latin typeface="Helvetica"/>
                <a:cs typeface="Helvetica"/>
              </a:rPr>
              <a:t>Hit / Miss (</a:t>
            </a:r>
            <a:r>
              <a:rPr lang="en-US" sz="1800" i="1" dirty="0" err="1">
                <a:solidFill>
                  <a:schemeClr val="tx2"/>
                </a:solidFill>
                <a:latin typeface="Helvetica"/>
                <a:cs typeface="Helvetica"/>
              </a:rPr>
              <a:t>shot_made_flag</a:t>
            </a:r>
            <a:r>
              <a:rPr lang="en-US" sz="1800" i="1" dirty="0">
                <a:solidFill>
                  <a:schemeClr val="tx2"/>
                </a:solidFill>
                <a:latin typeface="Helvetica"/>
                <a:cs typeface="Helvetica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  <a:latin typeface="Helvetica"/>
                <a:cs typeface="Helvetica"/>
              </a:rPr>
              <a:t>Submit all 4500 predictions;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  <a:latin typeface="Helvetica"/>
                <a:cs typeface="Helvetica"/>
              </a:rPr>
              <a:t>Use a semicolon (;) as separator, and a comma (,) as decimal separator    (makes my life easier </a:t>
            </a:r>
            <a:r>
              <a:rPr lang="en-US" sz="1800" dirty="0">
                <a:solidFill>
                  <a:schemeClr val="tx2"/>
                </a:solidFill>
                <a:latin typeface="Helvetica"/>
                <a:cs typeface="Helvetica"/>
                <a:sym typeface="Wingdings" panose="05000000000000000000" pitchFamily="2" charset="2"/>
              </a:rPr>
              <a:t></a:t>
            </a:r>
            <a:r>
              <a:rPr lang="en-US" sz="1800" dirty="0">
                <a:solidFill>
                  <a:schemeClr val="tx2"/>
                </a:solidFill>
                <a:latin typeface="Helvetica"/>
                <a:cs typeface="Helvetica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00172008"/>
      </p:ext>
    </p:extLst>
  </p:cSld>
  <p:clrMapOvr>
    <a:masterClrMapping/>
  </p:clrMapOvr>
</p:sld>
</file>

<file path=ppt/theme/theme1.xml><?xml version="1.0" encoding="utf-8"?>
<a:theme xmlns:a="http://schemas.openxmlformats.org/drawingml/2006/main" name="Basic Widescreen v4.4 101014">
  <a:themeElements>
    <a:clrScheme name="Custom 2">
      <a:dk1>
        <a:srgbClr val="6C99AC"/>
      </a:dk1>
      <a:lt1>
        <a:srgbClr val="FFFFFF"/>
      </a:lt1>
      <a:dk2>
        <a:srgbClr val="818286"/>
      </a:dk2>
      <a:lt2>
        <a:srgbClr val="004B6F"/>
      </a:lt2>
      <a:accent1>
        <a:srgbClr val="003E67"/>
      </a:accent1>
      <a:accent2>
        <a:srgbClr val="547C96"/>
      </a:accent2>
      <a:accent3>
        <a:srgbClr val="6C99AC"/>
      </a:accent3>
      <a:accent4>
        <a:srgbClr val="8CA5AC"/>
      </a:accent4>
      <a:accent5>
        <a:srgbClr val="000000"/>
      </a:accent5>
      <a:accent6>
        <a:srgbClr val="9C9CDF"/>
      </a:accent6>
      <a:hlink>
        <a:srgbClr val="547C96"/>
      </a:hlink>
      <a:folHlink>
        <a:srgbClr val="547C96"/>
      </a:folHlink>
    </a:clrScheme>
    <a:fontScheme name="Aangepast ontwer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lIns="108000"/>
      <a:lstStyle>
        <a:defPPr>
          <a:defRPr noProof="0" dirty="0" smtClean="0">
            <a:latin typeface="Helvetica"/>
            <a:cs typeface="Helvetica"/>
          </a:defRPr>
        </a:defPPr>
      </a:lstStyle>
    </a:txDef>
  </a:objectDefaults>
  <a:extraClrSchemeLst>
    <a:extraClrScheme>
      <a:clrScheme name="Aangepast ontwer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ngepast ontwer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ngepast ontwer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ngepast ontwer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ngepast ontwer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ngepast ontwer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ngepast ontwer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ngepast ontwer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ngepast ontwer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ngepast ontwer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ngepast ontwer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ngepast ontwer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asic Widescreen v4.4.potx" id="{B9D33967-1130-4E61-B4EC-295BCCBE7633}" vid="{E4C6E175-9BB0-418D-9BBA-C5818B76BF8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Basic Widescreen v4.4</Template>
  <TotalTime>1139</TotalTime>
  <Words>543</Words>
  <Application>Microsoft Office PowerPoint</Application>
  <PresentationFormat>On-screen Show (16:9)</PresentationFormat>
  <Paragraphs>143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ＭＳ Ｐゴシック</vt:lpstr>
      <vt:lpstr>Arial</vt:lpstr>
      <vt:lpstr>Calibri</vt:lpstr>
      <vt:lpstr>Cambria Math</vt:lpstr>
      <vt:lpstr>Helvetica</vt:lpstr>
      <vt:lpstr>Wingdings</vt:lpstr>
      <vt:lpstr>Wingdings 3</vt:lpstr>
      <vt:lpstr>Basic Widescreen v4.4 101014</vt:lpstr>
      <vt:lpstr>Itility Machine Learning Hackathon</vt:lpstr>
      <vt:lpstr>The Case</vt:lpstr>
      <vt:lpstr>The Data</vt:lpstr>
      <vt:lpstr>The Data</vt:lpstr>
      <vt:lpstr>The Data</vt:lpstr>
      <vt:lpstr>The Goals</vt:lpstr>
      <vt:lpstr>The scoring</vt:lpstr>
      <vt:lpstr>The scoring</vt:lpstr>
      <vt:lpstr>The solutions</vt:lpstr>
    </vt:vector>
  </TitlesOfParts>
  <Manager/>
  <Company>Itility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Splunk deployment on Azure</dc:title>
  <dc:subject/>
  <dc:creator>Daniel Koops</dc:creator>
  <cp:keywords>Itility;Template;</cp:keywords>
  <dc:description/>
  <cp:lastModifiedBy>Daniel Koops</cp:lastModifiedBy>
  <cp:revision>80</cp:revision>
  <cp:lastPrinted>2009-10-05T20:10:32Z</cp:lastPrinted>
  <dcterms:created xsi:type="dcterms:W3CDTF">2015-06-30T12:24:11Z</dcterms:created>
  <dcterms:modified xsi:type="dcterms:W3CDTF">2019-01-16T16:23:26Z</dcterms:modified>
  <cp:category/>
  <cp:contentStatus>&lt;Draft or Final&gt;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tatus">
    <vt:lpwstr>&lt;Final or Draft&gt;</vt:lpwstr>
  </property>
</Properties>
</file>