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65" r:id="rId3"/>
    <p:sldId id="264" r:id="rId4"/>
    <p:sldId id="262" r:id="rId5"/>
    <p:sldId id="266" r:id="rId6"/>
    <p:sldId id="263" r:id="rId7"/>
    <p:sldId id="258" r:id="rId8"/>
    <p:sldId id="272" r:id="rId9"/>
    <p:sldId id="271" r:id="rId10"/>
    <p:sldId id="260" r:id="rId11"/>
    <p:sldId id="270" r:id="rId12"/>
    <p:sldId id="261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D"/>
    <a:srgbClr val="FDC00F"/>
    <a:srgbClr val="F02346"/>
    <a:srgbClr val="D00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0"/>
    <p:restoredTop sz="90992"/>
  </p:normalViewPr>
  <p:slideViewPr>
    <p:cSldViewPr snapToGrid="0" snapToObjects="1">
      <p:cViewPr varScale="1">
        <p:scale>
          <a:sx n="102" d="100"/>
          <a:sy n="102" d="100"/>
        </p:scale>
        <p:origin x="11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F1AC3-AF90-6346-98DA-E37490883A1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1BAE83F2-7095-1345-AA06-7D9FC1BCBB7C}">
      <dgm:prSet phldrT="[Text]"/>
      <dgm:spPr>
        <a:solidFill>
          <a:srgbClr val="F02346">
            <a:alpha val="80000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Montserrat" pitchFamily="2" charset="77"/>
            </a:rPr>
            <a:t>Monitoring</a:t>
          </a:r>
        </a:p>
      </dgm:t>
    </dgm:pt>
    <dgm:pt modelId="{16518C6C-F532-0A47-A753-517D207C5BFB}" type="parTrans" cxnId="{F1EBFA29-05C8-AC4D-9178-D3ED0BE0576A}">
      <dgm:prSet/>
      <dgm:spPr/>
      <dgm:t>
        <a:bodyPr/>
        <a:lstStyle/>
        <a:p>
          <a:endParaRPr lang="en-US"/>
        </a:p>
      </dgm:t>
    </dgm:pt>
    <dgm:pt modelId="{DED0A73F-B78D-0943-A2B7-2EA1D2619DF3}" type="sibTrans" cxnId="{F1EBFA29-05C8-AC4D-9178-D3ED0BE0576A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US"/>
        </a:p>
      </dgm:t>
    </dgm:pt>
    <dgm:pt modelId="{498B3D26-C8F6-DB42-BD85-71081A3A5C2B}">
      <dgm:prSet phldrT="[Text]"/>
      <dgm:spPr>
        <a:solidFill>
          <a:srgbClr val="FDC00F">
            <a:alpha val="80000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Montserrat" pitchFamily="2" charset="77"/>
            </a:rPr>
            <a:t>Data Analysis</a:t>
          </a:r>
        </a:p>
      </dgm:t>
    </dgm:pt>
    <dgm:pt modelId="{B3DDBB40-FF59-C34D-9B9B-3CB8B638CBBE}" type="parTrans" cxnId="{064433C3-3AA5-434F-923E-CDC54F11151E}">
      <dgm:prSet/>
      <dgm:spPr/>
      <dgm:t>
        <a:bodyPr/>
        <a:lstStyle/>
        <a:p>
          <a:endParaRPr lang="en-US"/>
        </a:p>
      </dgm:t>
    </dgm:pt>
    <dgm:pt modelId="{BB53E23C-1558-6842-B08E-E09BF01B5F8C}" type="sibTrans" cxnId="{064433C3-3AA5-434F-923E-CDC54F11151E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US"/>
        </a:p>
      </dgm:t>
    </dgm:pt>
    <dgm:pt modelId="{9A889D45-A3DE-F445-B415-F53D0364CF9A}">
      <dgm:prSet phldrT="[Text]"/>
      <dgm:spPr>
        <a:solidFill>
          <a:schemeClr val="accent1">
            <a:hueOff val="0"/>
            <a:satOff val="0"/>
            <a:lumOff val="0"/>
            <a:alpha val="80000"/>
          </a:scheme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Montserrat" pitchFamily="2" charset="77"/>
            </a:rPr>
            <a:t>Advanced modelling</a:t>
          </a:r>
        </a:p>
      </dgm:t>
    </dgm:pt>
    <dgm:pt modelId="{49A91BDC-6093-B041-A7C9-C1AC21430A19}" type="parTrans" cxnId="{F23BA5E0-DAF6-9A4E-B325-A1FB67DE9701}">
      <dgm:prSet/>
      <dgm:spPr/>
      <dgm:t>
        <a:bodyPr/>
        <a:lstStyle/>
        <a:p>
          <a:endParaRPr lang="en-US"/>
        </a:p>
      </dgm:t>
    </dgm:pt>
    <dgm:pt modelId="{F625BB3F-59EC-6C41-9409-5F39E4EA7903}" type="sibTrans" cxnId="{F23BA5E0-DAF6-9A4E-B325-A1FB67DE9701}">
      <dgm:prSet/>
      <dgm:spPr/>
      <dgm:t>
        <a:bodyPr/>
        <a:lstStyle/>
        <a:p>
          <a:endParaRPr lang="en-US"/>
        </a:p>
      </dgm:t>
    </dgm:pt>
    <dgm:pt modelId="{D22543C4-51A3-BF46-8710-F3CA69355869}" type="pres">
      <dgm:prSet presAssocID="{3B2F1AC3-AF90-6346-98DA-E37490883A19}" presName="Name0" presStyleCnt="0">
        <dgm:presLayoutVars>
          <dgm:dir/>
          <dgm:resizeHandles val="exact"/>
        </dgm:presLayoutVars>
      </dgm:prSet>
      <dgm:spPr/>
    </dgm:pt>
    <dgm:pt modelId="{40F508E2-D104-6A48-BF1D-AE0510574C1C}" type="pres">
      <dgm:prSet presAssocID="{1BAE83F2-7095-1345-AA06-7D9FC1BCBB7C}" presName="node" presStyleLbl="node1" presStyleIdx="0" presStyleCnt="3">
        <dgm:presLayoutVars>
          <dgm:bulletEnabled val="1"/>
        </dgm:presLayoutVars>
      </dgm:prSet>
      <dgm:spPr/>
    </dgm:pt>
    <dgm:pt modelId="{A455B0A5-EC5A-8146-ACC0-6483EE8B1AFA}" type="pres">
      <dgm:prSet presAssocID="{DED0A73F-B78D-0943-A2B7-2EA1D2619DF3}" presName="sibTrans" presStyleLbl="sibTrans2D1" presStyleIdx="0" presStyleCnt="2"/>
      <dgm:spPr/>
    </dgm:pt>
    <dgm:pt modelId="{38E0832C-79BE-1345-B5FC-26AADC62E25E}" type="pres">
      <dgm:prSet presAssocID="{DED0A73F-B78D-0943-A2B7-2EA1D2619DF3}" presName="connectorText" presStyleLbl="sibTrans2D1" presStyleIdx="0" presStyleCnt="2"/>
      <dgm:spPr/>
    </dgm:pt>
    <dgm:pt modelId="{141353E4-636D-1B45-BB95-C1B76D75B1CC}" type="pres">
      <dgm:prSet presAssocID="{498B3D26-C8F6-DB42-BD85-71081A3A5C2B}" presName="node" presStyleLbl="node1" presStyleIdx="1" presStyleCnt="3">
        <dgm:presLayoutVars>
          <dgm:bulletEnabled val="1"/>
        </dgm:presLayoutVars>
      </dgm:prSet>
      <dgm:spPr/>
    </dgm:pt>
    <dgm:pt modelId="{D83ABADF-7965-3D45-B90E-F93487788E31}" type="pres">
      <dgm:prSet presAssocID="{BB53E23C-1558-6842-B08E-E09BF01B5F8C}" presName="sibTrans" presStyleLbl="sibTrans2D1" presStyleIdx="1" presStyleCnt="2" custLinFactY="100000" custLinFactNeighborX="-73795" custLinFactNeighborY="168547"/>
      <dgm:spPr/>
    </dgm:pt>
    <dgm:pt modelId="{C6D114E2-AD97-CA43-B304-B4F03F399FF4}" type="pres">
      <dgm:prSet presAssocID="{BB53E23C-1558-6842-B08E-E09BF01B5F8C}" presName="connectorText" presStyleLbl="sibTrans2D1" presStyleIdx="1" presStyleCnt="2"/>
      <dgm:spPr/>
    </dgm:pt>
    <dgm:pt modelId="{57C6F218-C170-BA4D-A328-F9F8BC1B25EB}" type="pres">
      <dgm:prSet presAssocID="{9A889D45-A3DE-F445-B415-F53D0364CF9A}" presName="node" presStyleLbl="node1" presStyleIdx="2" presStyleCnt="3">
        <dgm:presLayoutVars>
          <dgm:bulletEnabled val="1"/>
        </dgm:presLayoutVars>
      </dgm:prSet>
      <dgm:spPr/>
    </dgm:pt>
  </dgm:ptLst>
  <dgm:cxnLst>
    <dgm:cxn modelId="{9D13B30D-A3F9-1C40-AA13-28D76BB74C2A}" type="presOf" srcId="{1BAE83F2-7095-1345-AA06-7D9FC1BCBB7C}" destId="{40F508E2-D104-6A48-BF1D-AE0510574C1C}" srcOrd="0" destOrd="0" presId="urn:microsoft.com/office/officeart/2005/8/layout/process1"/>
    <dgm:cxn modelId="{F1EBFA29-05C8-AC4D-9178-D3ED0BE0576A}" srcId="{3B2F1AC3-AF90-6346-98DA-E37490883A19}" destId="{1BAE83F2-7095-1345-AA06-7D9FC1BCBB7C}" srcOrd="0" destOrd="0" parTransId="{16518C6C-F532-0A47-A753-517D207C5BFB}" sibTransId="{DED0A73F-B78D-0943-A2B7-2EA1D2619DF3}"/>
    <dgm:cxn modelId="{36301A4E-223F-1A48-83AE-BA548D47295E}" type="presOf" srcId="{BB53E23C-1558-6842-B08E-E09BF01B5F8C}" destId="{C6D114E2-AD97-CA43-B304-B4F03F399FF4}" srcOrd="1" destOrd="0" presId="urn:microsoft.com/office/officeart/2005/8/layout/process1"/>
    <dgm:cxn modelId="{922AE852-7D7A-154D-97C0-7D6FD399DDAE}" type="presOf" srcId="{BB53E23C-1558-6842-B08E-E09BF01B5F8C}" destId="{D83ABADF-7965-3D45-B90E-F93487788E31}" srcOrd="0" destOrd="0" presId="urn:microsoft.com/office/officeart/2005/8/layout/process1"/>
    <dgm:cxn modelId="{8AC7476A-F5A2-6144-9E6F-AFC4975877D3}" type="presOf" srcId="{498B3D26-C8F6-DB42-BD85-71081A3A5C2B}" destId="{141353E4-636D-1B45-BB95-C1B76D75B1CC}" srcOrd="0" destOrd="0" presId="urn:microsoft.com/office/officeart/2005/8/layout/process1"/>
    <dgm:cxn modelId="{16D99F95-0B96-7640-8AA0-5B420CB10D71}" type="presOf" srcId="{DED0A73F-B78D-0943-A2B7-2EA1D2619DF3}" destId="{38E0832C-79BE-1345-B5FC-26AADC62E25E}" srcOrd="1" destOrd="0" presId="urn:microsoft.com/office/officeart/2005/8/layout/process1"/>
    <dgm:cxn modelId="{064433C3-3AA5-434F-923E-CDC54F11151E}" srcId="{3B2F1AC3-AF90-6346-98DA-E37490883A19}" destId="{498B3D26-C8F6-DB42-BD85-71081A3A5C2B}" srcOrd="1" destOrd="0" parTransId="{B3DDBB40-FF59-C34D-9B9B-3CB8B638CBBE}" sibTransId="{BB53E23C-1558-6842-B08E-E09BF01B5F8C}"/>
    <dgm:cxn modelId="{DB1FB0C4-63B5-4445-8B07-B2B4A6A931B6}" type="presOf" srcId="{9A889D45-A3DE-F445-B415-F53D0364CF9A}" destId="{57C6F218-C170-BA4D-A328-F9F8BC1B25EB}" srcOrd="0" destOrd="0" presId="urn:microsoft.com/office/officeart/2005/8/layout/process1"/>
    <dgm:cxn modelId="{F23BA5E0-DAF6-9A4E-B325-A1FB67DE9701}" srcId="{3B2F1AC3-AF90-6346-98DA-E37490883A19}" destId="{9A889D45-A3DE-F445-B415-F53D0364CF9A}" srcOrd="2" destOrd="0" parTransId="{49A91BDC-6093-B041-A7C9-C1AC21430A19}" sibTransId="{F625BB3F-59EC-6C41-9409-5F39E4EA7903}"/>
    <dgm:cxn modelId="{25D4E1F4-8BC2-2E42-B8A3-145EBAEDB7E6}" type="presOf" srcId="{3B2F1AC3-AF90-6346-98DA-E37490883A19}" destId="{D22543C4-51A3-BF46-8710-F3CA69355869}" srcOrd="0" destOrd="0" presId="urn:microsoft.com/office/officeart/2005/8/layout/process1"/>
    <dgm:cxn modelId="{401A49FB-6C20-5646-A879-93524507DFE7}" type="presOf" srcId="{DED0A73F-B78D-0943-A2B7-2EA1D2619DF3}" destId="{A455B0A5-EC5A-8146-ACC0-6483EE8B1AFA}" srcOrd="0" destOrd="0" presId="urn:microsoft.com/office/officeart/2005/8/layout/process1"/>
    <dgm:cxn modelId="{5DA6229F-8F8F-3E44-91B9-30FD9C32F559}" type="presParOf" srcId="{D22543C4-51A3-BF46-8710-F3CA69355869}" destId="{40F508E2-D104-6A48-BF1D-AE0510574C1C}" srcOrd="0" destOrd="0" presId="urn:microsoft.com/office/officeart/2005/8/layout/process1"/>
    <dgm:cxn modelId="{76E9E503-90A1-8B4F-AEEF-8E51A91F9890}" type="presParOf" srcId="{D22543C4-51A3-BF46-8710-F3CA69355869}" destId="{A455B0A5-EC5A-8146-ACC0-6483EE8B1AFA}" srcOrd="1" destOrd="0" presId="urn:microsoft.com/office/officeart/2005/8/layout/process1"/>
    <dgm:cxn modelId="{63496B8B-1120-414E-95A9-BBA4CF20FFFE}" type="presParOf" srcId="{A455B0A5-EC5A-8146-ACC0-6483EE8B1AFA}" destId="{38E0832C-79BE-1345-B5FC-26AADC62E25E}" srcOrd="0" destOrd="0" presId="urn:microsoft.com/office/officeart/2005/8/layout/process1"/>
    <dgm:cxn modelId="{8AF37A75-314F-5544-A381-EFA27E16C6E1}" type="presParOf" srcId="{D22543C4-51A3-BF46-8710-F3CA69355869}" destId="{141353E4-636D-1B45-BB95-C1B76D75B1CC}" srcOrd="2" destOrd="0" presId="urn:microsoft.com/office/officeart/2005/8/layout/process1"/>
    <dgm:cxn modelId="{2CDB7005-2B44-7348-8698-74F1E8394F40}" type="presParOf" srcId="{D22543C4-51A3-BF46-8710-F3CA69355869}" destId="{D83ABADF-7965-3D45-B90E-F93487788E31}" srcOrd="3" destOrd="0" presId="urn:microsoft.com/office/officeart/2005/8/layout/process1"/>
    <dgm:cxn modelId="{B2259F38-8593-0E4C-AE7C-53887FDA4C6B}" type="presParOf" srcId="{D83ABADF-7965-3D45-B90E-F93487788E31}" destId="{C6D114E2-AD97-CA43-B304-B4F03F399FF4}" srcOrd="0" destOrd="0" presId="urn:microsoft.com/office/officeart/2005/8/layout/process1"/>
    <dgm:cxn modelId="{D4DE3F82-0C9B-9047-BA00-B4E6372730C6}" type="presParOf" srcId="{D22543C4-51A3-BF46-8710-F3CA69355869}" destId="{57C6F218-C170-BA4D-A328-F9F8BC1B25E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2F1AC3-AF90-6346-98DA-E37490883A1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22543C4-51A3-BF46-8710-F3CA69355869}" type="pres">
      <dgm:prSet presAssocID="{3B2F1AC3-AF90-6346-98DA-E37490883A19}" presName="Name0" presStyleCnt="0">
        <dgm:presLayoutVars>
          <dgm:dir/>
          <dgm:resizeHandles val="exact"/>
        </dgm:presLayoutVars>
      </dgm:prSet>
      <dgm:spPr/>
    </dgm:pt>
  </dgm:ptLst>
  <dgm:cxnLst>
    <dgm:cxn modelId="{25D4E1F4-8BC2-2E42-B8A3-145EBAEDB7E6}" type="presOf" srcId="{3B2F1AC3-AF90-6346-98DA-E37490883A19}" destId="{D22543C4-51A3-BF46-8710-F3CA6935586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508E2-D104-6A48-BF1D-AE0510574C1C}">
      <dsp:nvSpPr>
        <dsp:cNvPr id="0" name=""/>
        <dsp:cNvSpPr/>
      </dsp:nvSpPr>
      <dsp:spPr>
        <a:xfrm>
          <a:off x="8819" y="1248073"/>
          <a:ext cx="2635916" cy="1581549"/>
        </a:xfrm>
        <a:prstGeom prst="roundRect">
          <a:avLst>
            <a:gd name="adj" fmla="val 10000"/>
          </a:avLst>
        </a:prstGeom>
        <a:solidFill>
          <a:srgbClr val="F02346">
            <a:alpha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  <a:latin typeface="Montserrat" pitchFamily="2" charset="77"/>
            </a:rPr>
            <a:t>Monitoring</a:t>
          </a:r>
        </a:p>
      </dsp:txBody>
      <dsp:txXfrm>
        <a:off x="55141" y="1294395"/>
        <a:ext cx="2543272" cy="1488905"/>
      </dsp:txXfrm>
    </dsp:sp>
    <dsp:sp modelId="{A455B0A5-EC5A-8146-ACC0-6483EE8B1AFA}">
      <dsp:nvSpPr>
        <dsp:cNvPr id="0" name=""/>
        <dsp:cNvSpPr/>
      </dsp:nvSpPr>
      <dsp:spPr>
        <a:xfrm>
          <a:off x="2908327" y="1711994"/>
          <a:ext cx="558814" cy="6537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908327" y="1842735"/>
        <a:ext cx="391170" cy="392225"/>
      </dsp:txXfrm>
    </dsp:sp>
    <dsp:sp modelId="{141353E4-636D-1B45-BB95-C1B76D75B1CC}">
      <dsp:nvSpPr>
        <dsp:cNvPr id="0" name=""/>
        <dsp:cNvSpPr/>
      </dsp:nvSpPr>
      <dsp:spPr>
        <a:xfrm>
          <a:off x="3699102" y="1248073"/>
          <a:ext cx="2635916" cy="1581549"/>
        </a:xfrm>
        <a:prstGeom prst="roundRect">
          <a:avLst>
            <a:gd name="adj" fmla="val 10000"/>
          </a:avLst>
        </a:prstGeom>
        <a:solidFill>
          <a:srgbClr val="FDC00F">
            <a:alpha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  <a:latin typeface="Montserrat" pitchFamily="2" charset="77"/>
            </a:rPr>
            <a:t>Data Analysis</a:t>
          </a:r>
        </a:p>
      </dsp:txBody>
      <dsp:txXfrm>
        <a:off x="3745424" y="1294395"/>
        <a:ext cx="2543272" cy="1488905"/>
      </dsp:txXfrm>
    </dsp:sp>
    <dsp:sp modelId="{D83ABADF-7965-3D45-B90E-F93487788E31}">
      <dsp:nvSpPr>
        <dsp:cNvPr id="0" name=""/>
        <dsp:cNvSpPr/>
      </dsp:nvSpPr>
      <dsp:spPr>
        <a:xfrm>
          <a:off x="6186233" y="3467505"/>
          <a:ext cx="558814" cy="6537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186233" y="3598246"/>
        <a:ext cx="391170" cy="392225"/>
      </dsp:txXfrm>
    </dsp:sp>
    <dsp:sp modelId="{57C6F218-C170-BA4D-A328-F9F8BC1B25EB}">
      <dsp:nvSpPr>
        <dsp:cNvPr id="0" name=""/>
        <dsp:cNvSpPr/>
      </dsp:nvSpPr>
      <dsp:spPr>
        <a:xfrm>
          <a:off x="7389385" y="1248073"/>
          <a:ext cx="2635916" cy="1581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  <a:latin typeface="Montserrat" pitchFamily="2" charset="77"/>
            </a:rPr>
            <a:t>Advanced modelling</a:t>
          </a:r>
        </a:p>
      </dsp:txBody>
      <dsp:txXfrm>
        <a:off x="7435707" y="1294395"/>
        <a:ext cx="2543272" cy="1488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5A427-B6A4-4648-B10A-60E59C0589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8636-47D2-8749-9B26-1EC7F249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3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6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2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9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4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8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6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7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platform for users to access personalized content and services</a:t>
            </a:r>
          </a:p>
          <a:p>
            <a:pPr>
              <a:buFontTx/>
              <a:buChar char="-"/>
            </a:pPr>
            <a:r>
              <a:rPr lang="en-US" dirty="0"/>
              <a:t>Resources for 1-to-1 counselling are limited</a:t>
            </a:r>
          </a:p>
          <a:p>
            <a:pPr>
              <a:buFontTx/>
              <a:buChar char="-"/>
            </a:pPr>
            <a:r>
              <a:rPr lang="en-US" dirty="0"/>
              <a:t>Website has many resources, but is difficult to navigate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98636-47D2-8749-9B26-1EC7F2495C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4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D9E7-DD01-294C-964D-23EF4955F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7E3BC-0C56-3946-9D79-A02571FAC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DFD7-4592-C34D-9FE5-0DE080A4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32FA-C3AB-6349-853C-A9AFB892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8C5D-7266-F744-B8B4-1D8FFAC5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8B6C-2576-E64B-B017-461AD9C2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456B2-8953-3C4D-9DCA-4B3A0F9E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8A6C-7417-0C47-A0CB-A387F72E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2A873-E57A-8A4C-A38F-2FC1798E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B0D4-A2B1-EC47-95E8-A8DCA811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C69C5-BD0F-3F4C-AB3A-9C7900604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8B1D3-8393-8347-8263-33EFECA9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607B-A5B3-AC4E-AD1C-E67EC98A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D229F-4CD8-B441-8B82-B2F7DD2A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C2EF-572A-214D-8226-BCD369F4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CA22-8385-8340-B186-1AD762CC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6288-2C4E-294D-BE06-046E0B27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85CB-1A84-2E40-88CB-C9D37B51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B8B8-745C-9B43-8BBC-2CB15B2F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C8D59-72FD-1947-BF1E-ED0D29AB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9335-CB29-CD47-8543-09C4507A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82E78-7ED8-5A48-B7B9-169211CC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EEDA-CBBD-2C4F-8947-D9730E33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3293-A7BA-6641-9BA4-8CCF5E68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1167-74B3-D84D-9AA5-6554285F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1FB4-5ADF-3E4C-AB68-4983818C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D6C0-ECC6-2E4A-B006-CF9C92548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6A5D9-0506-7D48-8187-E0CA96BB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582C3-6A83-E340-97B8-A431A791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192F-0394-8847-BDA2-690F6A70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771FB-049F-8A4D-946C-35C9219C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8D60-7A21-B144-836A-CD02A831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899EB-548E-4C4C-8FB6-32DC6BFF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AC726-41DD-0245-9A9E-EA0553C38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73296-A475-1643-891E-DE78FB79A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EABD9-B42D-3E4A-81FF-A02901940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AB361-A3CA-1E41-A387-932812DC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0EB65-2731-4242-89F6-AFD8BEAF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160DC-FDD1-0D4E-B8E3-E450F3A4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7498-F01D-C248-AA38-53127961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4A1FD-7641-074B-A767-6B1148AE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E09E4-63ED-8A4C-B352-B8F8E079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F71F-165D-3E4D-92F0-9367349A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2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1C14C-30BB-CB44-97B3-9147D26A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0CF6A-3D64-3B43-ACA0-8A159548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03DB4-B2DA-7C42-BBCF-C7FAD0BC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0487-8264-0440-92D5-B4BC8D7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480B-6445-654B-BB04-85316854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C4248-74FA-1645-8F57-55BCECD7A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38294-E42D-CF4A-A55F-11E54363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1CEDC-DAA9-4A40-9057-2A7E095F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B7809-82A2-264E-89E1-99BA2DDC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4B9-A12E-BB4E-A25C-C9454748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5B0B7-7092-A44D-AC6C-C3EDE69AE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66469-7891-9A45-8A3B-9BA75F59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B02C-E24C-7E4C-9610-536955BD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4A7AE-5FE0-C04C-BFAF-667CF7C5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2AD4-5655-BD4A-8E43-7FD64301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9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42638-4E64-B74F-832A-3C097197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15C52-531E-0A49-A368-28DCA498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311B-3965-EA42-B342-FE41C4612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EDD9B-DE8D-FC4C-B284-E14F44068E1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A4A7-C3FD-BC4C-A39A-94707C7B5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C152-FF3F-E64A-91C2-2DBF9907B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4C97-7E4D-434F-B4F2-E3526725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google.com/url?sa=i&amp;rct=j&amp;q=&amp;esrc=s&amp;source=images&amp;cd=&amp;ved=2ahUKEwjJrd-3s8neAhXFyIUKHWVrDikQjRx6BAgBEAU&amp;url=https://en.wikipedia.org/wiki/File:Dialogflow_logo.svg&amp;psig=AOvVaw07IQh23iDZzP6mLO5wBtTk&amp;ust=1541924744434494" TargetMode="External"/><Relationship Id="rId7" Type="http://schemas.openxmlformats.org/officeDocument/2006/relationships/hyperlink" Target="https://www.google.com/url?sa=i&amp;rct=j&amp;q=&amp;esrc=s&amp;source=images&amp;cd=&amp;ved=2ahUKEwiPrtT5s8neAhVLxxoKHbVRANMQjRx6BAgBEAU&amp;url=https://freebiesupply.com/logos/socket-io-logo/&amp;psig=AOvVaw0o2Wb9j6-EYZ2PJV8oPIwi&amp;ust=154192479487273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google.com/url?sa=i&amp;rct=j&amp;q=&amp;esrc=s&amp;source=images&amp;cd=&amp;ved=2ahUKEwjP993As8neAhVExhoKHRu8CzoQjRx6BAgBEAU&amp;url=https://nodejs.org/en/about/resources/&amp;psig=AOvVaw0kL3BybjUklfSywMPpx_MB&amp;ust=1541924764335323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s://www.google.com/url?sa=i&amp;rct=j&amp;q=&amp;esrc=s&amp;source=images&amp;cd=&amp;ved=2ahUKEwiX0cbUtMneAhUNVhoKHSFjBmIQjRx6BAgBEAU&amp;url=http://www.stickpng.com/img/icons-logos-emojis/tech-companies/python-logo&amp;psig=AOvVaw0CFV1lXxW_mJUGX1Cdxvqk&amp;ust=154192507456589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e mix png">
            <a:extLst>
              <a:ext uri="{FF2B5EF4-FFF2-40B4-BE49-F238E27FC236}">
                <a16:creationId xmlns:a16="http://schemas.microsoft.com/office/drawing/2014/main" id="{294F0A77-772D-FB41-BCA5-39C11E41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6" y="1193308"/>
            <a:ext cx="10929788" cy="32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B942B-A2E9-544D-B60C-0802F5CBB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7861" y="4770501"/>
            <a:ext cx="3208216" cy="187826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Montserrat" pitchFamily="2" charset="77"/>
              </a:rPr>
              <a:t>Patrick Wu</a:t>
            </a:r>
            <a:br>
              <a:rPr lang="en-US" sz="2000" dirty="0">
                <a:latin typeface="Montserrat" pitchFamily="2" charset="77"/>
              </a:rPr>
            </a:br>
            <a:r>
              <a:rPr lang="en-US" sz="2000" dirty="0">
                <a:latin typeface="Montserrat" pitchFamily="2" charset="77"/>
              </a:rPr>
              <a:t>Shawn Tan</a:t>
            </a:r>
            <a:br>
              <a:rPr lang="en-US" sz="2000" dirty="0">
                <a:latin typeface="Montserrat" pitchFamily="2" charset="77"/>
              </a:rPr>
            </a:br>
            <a:r>
              <a:rPr lang="en-US" sz="2000" dirty="0">
                <a:latin typeface="Montserrat" pitchFamily="2" charset="77"/>
              </a:rPr>
              <a:t>George </a:t>
            </a:r>
            <a:r>
              <a:rPr lang="en-US" sz="2000" dirty="0" err="1">
                <a:latin typeface="Montserrat" pitchFamily="2" charset="77"/>
              </a:rPr>
              <a:t>Tillo</a:t>
            </a:r>
            <a:br>
              <a:rPr lang="en-US" sz="2000" dirty="0">
                <a:latin typeface="Montserrat" pitchFamily="2" charset="77"/>
              </a:rPr>
            </a:br>
            <a:r>
              <a:rPr lang="en-US" sz="2000" dirty="0">
                <a:latin typeface="Montserrat" pitchFamily="2" charset="77"/>
              </a:rPr>
              <a:t>Ashly Lau</a:t>
            </a:r>
            <a:br>
              <a:rPr lang="en-US" sz="2000" dirty="0">
                <a:latin typeface="Montserrat" pitchFamily="2" charset="77"/>
              </a:rPr>
            </a:br>
            <a:r>
              <a:rPr lang="en-US" sz="2000" dirty="0">
                <a:latin typeface="Montserrat" pitchFamily="2" charset="77"/>
              </a:rPr>
              <a:t>Joel </a:t>
            </a:r>
            <a:r>
              <a:rPr lang="en-US" sz="2000" dirty="0" err="1">
                <a:latin typeface="Montserrat" pitchFamily="2" charset="77"/>
              </a:rPr>
              <a:t>Ngana</a:t>
            </a:r>
            <a:br>
              <a:rPr lang="en-US" sz="2000" dirty="0">
                <a:latin typeface="Montserrat" pitchFamily="2" charset="77"/>
              </a:rPr>
            </a:br>
            <a:r>
              <a:rPr lang="en-US" sz="2000" dirty="0">
                <a:latin typeface="Montserrat" pitchFamily="2" charset="77"/>
              </a:rPr>
              <a:t>Paulina </a:t>
            </a:r>
            <a:r>
              <a:rPr lang="en-US" sz="2000" dirty="0" err="1">
                <a:latin typeface="Montserrat" pitchFamily="2" charset="77"/>
              </a:rPr>
              <a:t>Kulyte</a:t>
            </a:r>
            <a:endParaRPr lang="en-US" sz="2000" dirty="0">
              <a:latin typeface="Montserrat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FCEEB-DBC7-CD4A-B484-80A8E2486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815" y="4862278"/>
            <a:ext cx="5305616" cy="6616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AF00"/>
                </a:solidFill>
                <a:latin typeface="Montserrat" pitchFamily="2" charset="77"/>
              </a:rPr>
              <a:t>Group 19 - Patrick &amp; The Crew</a:t>
            </a:r>
          </a:p>
        </p:txBody>
      </p:sp>
      <p:sp>
        <p:nvSpPr>
          <p:cNvPr id="6" name="AutoShape 8" descr="Image result for patrick spongebob png">
            <a:extLst>
              <a:ext uri="{FF2B5EF4-FFF2-40B4-BE49-F238E27FC236}">
                <a16:creationId xmlns:a16="http://schemas.microsoft.com/office/drawing/2014/main" id="{8D09C96E-4C4A-A94F-82C2-326421E5D2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5600" y="1238250"/>
            <a:ext cx="3860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patrick spongebob png">
            <a:extLst>
              <a:ext uri="{FF2B5EF4-FFF2-40B4-BE49-F238E27FC236}">
                <a16:creationId xmlns:a16="http://schemas.microsoft.com/office/drawing/2014/main" id="{79A99906-8767-4943-AA84-1FEDA04F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6" y="141639"/>
            <a:ext cx="1500094" cy="163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mr krabs png">
            <a:extLst>
              <a:ext uri="{FF2B5EF4-FFF2-40B4-BE49-F238E27FC236}">
                <a16:creationId xmlns:a16="http://schemas.microsoft.com/office/drawing/2014/main" id="{27D8C576-F5AB-2540-85AF-4C01E82B6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261" y="178407"/>
            <a:ext cx="1546826" cy="163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mage result for squidward tentacles png">
            <a:extLst>
              <a:ext uri="{FF2B5EF4-FFF2-40B4-BE49-F238E27FC236}">
                <a16:creationId xmlns:a16="http://schemas.microsoft.com/office/drawing/2014/main" id="{79B6936C-B5E0-D847-87DB-04ACBF27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539" y="209234"/>
            <a:ext cx="1126860" cy="15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 result for spongebob squarepants png">
            <a:extLst>
              <a:ext uri="{FF2B5EF4-FFF2-40B4-BE49-F238E27FC236}">
                <a16:creationId xmlns:a16="http://schemas.microsoft.com/office/drawing/2014/main" id="{FA26F3CC-E0A7-5C41-B386-D91AB9D5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610" y="410427"/>
            <a:ext cx="1721406" cy="14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Image result for plankton png">
            <a:extLst>
              <a:ext uri="{FF2B5EF4-FFF2-40B4-BE49-F238E27FC236}">
                <a16:creationId xmlns:a16="http://schemas.microsoft.com/office/drawing/2014/main" id="{308505A3-EE0B-0B40-80EF-1FC3191A5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48620" y="128018"/>
            <a:ext cx="1270963" cy="169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Image result for gary png">
            <a:extLst>
              <a:ext uri="{FF2B5EF4-FFF2-40B4-BE49-F238E27FC236}">
                <a16:creationId xmlns:a16="http://schemas.microsoft.com/office/drawing/2014/main" id="{95D37871-BE17-2D45-85CC-7A671CE8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791" y="761580"/>
            <a:ext cx="1145238" cy="101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9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50AE41-7FCE-DA43-9369-3A7E67AFC2E7}"/>
              </a:ext>
            </a:extLst>
          </p:cNvPr>
          <p:cNvSpPr txBox="1">
            <a:spLocks/>
          </p:cNvSpPr>
          <p:nvPr/>
        </p:nvSpPr>
        <p:spPr>
          <a:xfrm>
            <a:off x="7274924" y="3419943"/>
            <a:ext cx="2810369" cy="1260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Personalized User Experience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98582-0392-094D-81DB-BE4AAB58F578}"/>
              </a:ext>
            </a:extLst>
          </p:cNvPr>
          <p:cNvSpPr/>
          <p:nvPr/>
        </p:nvSpPr>
        <p:spPr>
          <a:xfrm>
            <a:off x="6520108" y="1842655"/>
            <a:ext cx="4320000" cy="43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6D24F-8429-7940-9D9A-74D8701CDD96}"/>
              </a:ext>
            </a:extLst>
          </p:cNvPr>
          <p:cNvSpPr txBox="1"/>
          <p:nvPr/>
        </p:nvSpPr>
        <p:spPr>
          <a:xfrm>
            <a:off x="838200" y="2147455"/>
            <a:ext cx="5443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Imitates human interaction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Returns content based on the users issue</a:t>
            </a:r>
          </a:p>
        </p:txBody>
      </p:sp>
    </p:spTree>
    <p:extLst>
      <p:ext uri="{BB962C8B-B14F-4D97-AF65-F5344CB8AC3E}">
        <p14:creationId xmlns:p14="http://schemas.microsoft.com/office/powerpoint/2010/main" val="202294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50AE41-7FCE-DA43-9369-3A7E67AFC2E7}"/>
              </a:ext>
            </a:extLst>
          </p:cNvPr>
          <p:cNvSpPr txBox="1">
            <a:spLocks/>
          </p:cNvSpPr>
          <p:nvPr/>
        </p:nvSpPr>
        <p:spPr>
          <a:xfrm>
            <a:off x="7274923" y="3588026"/>
            <a:ext cx="2810369" cy="1260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Centralized Platform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98582-0392-094D-81DB-BE4AAB58F578}"/>
              </a:ext>
            </a:extLst>
          </p:cNvPr>
          <p:cNvSpPr/>
          <p:nvPr/>
        </p:nvSpPr>
        <p:spPr>
          <a:xfrm>
            <a:off x="6520108" y="1842655"/>
            <a:ext cx="4320000" cy="43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6D24F-8429-7940-9D9A-74D8701CDD96}"/>
              </a:ext>
            </a:extLst>
          </p:cNvPr>
          <p:cNvSpPr txBox="1"/>
          <p:nvPr/>
        </p:nvSpPr>
        <p:spPr>
          <a:xfrm>
            <a:off x="838200" y="2147455"/>
            <a:ext cx="544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All resources are in one place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Easy to navigate</a:t>
            </a:r>
          </a:p>
        </p:txBody>
      </p:sp>
    </p:spTree>
    <p:extLst>
      <p:ext uri="{BB962C8B-B14F-4D97-AF65-F5344CB8AC3E}">
        <p14:creationId xmlns:p14="http://schemas.microsoft.com/office/powerpoint/2010/main" val="347276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BFA28A-71FF-A343-B092-63F96AB48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70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9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94" y="655637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Next step – Make use of the data collected</a:t>
            </a:r>
            <a:br>
              <a:rPr lang="en-US" dirty="0">
                <a:solidFill>
                  <a:schemeClr val="bg1"/>
                </a:solidFill>
                <a:latin typeface="Montserrat" pitchFamily="2" charset="77"/>
              </a:rPr>
            </a:b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3E2406-C75E-F34E-AFAE-CD892799A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28198"/>
              </p:ext>
            </p:extLst>
          </p:nvPr>
        </p:nvGraphicFramePr>
        <p:xfrm>
          <a:off x="1078939" y="1390152"/>
          <a:ext cx="10034121" cy="407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5506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94" y="655637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Next step – Scalability    </a:t>
            </a:r>
            <a:br>
              <a:rPr lang="en-US" dirty="0">
                <a:solidFill>
                  <a:schemeClr val="bg1"/>
                </a:solidFill>
                <a:latin typeface="Montserrat" pitchFamily="2" charset="77"/>
              </a:rPr>
            </a:b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3E2406-C75E-F34E-AFAE-CD892799A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408650"/>
              </p:ext>
            </p:extLst>
          </p:nvPr>
        </p:nvGraphicFramePr>
        <p:xfrm>
          <a:off x="1078939" y="521198"/>
          <a:ext cx="10034121" cy="5815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arallelogram 4">
            <a:extLst>
              <a:ext uri="{FF2B5EF4-FFF2-40B4-BE49-F238E27FC236}">
                <a16:creationId xmlns:a16="http://schemas.microsoft.com/office/drawing/2014/main" id="{E25A5733-93CF-3F46-8E57-60268919F28F}"/>
              </a:ext>
            </a:extLst>
          </p:cNvPr>
          <p:cNvSpPr/>
          <p:nvPr/>
        </p:nvSpPr>
        <p:spPr>
          <a:xfrm>
            <a:off x="1078939" y="3115391"/>
            <a:ext cx="5605670" cy="1043609"/>
          </a:xfrm>
          <a:prstGeom prst="parallelogram">
            <a:avLst>
              <a:gd name="adj" fmla="val 209762"/>
            </a:avLst>
          </a:prstGeom>
          <a:solidFill>
            <a:srgbClr val="F0234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 pitchFamily="2" charset="77"/>
              </a:rPr>
              <a:t>Front-End</a:t>
            </a:r>
            <a:endParaRPr lang="en-US" sz="3600" dirty="0">
              <a:latin typeface="Montserrat" pitchFamily="2" charset="77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CC93A74-1DCB-6F4B-BCD9-AE0FB1692F7F}"/>
              </a:ext>
            </a:extLst>
          </p:cNvPr>
          <p:cNvSpPr/>
          <p:nvPr/>
        </p:nvSpPr>
        <p:spPr>
          <a:xfrm>
            <a:off x="5926957" y="3115390"/>
            <a:ext cx="5605670" cy="1043609"/>
          </a:xfrm>
          <a:prstGeom prst="parallelogram">
            <a:avLst>
              <a:gd name="adj" fmla="val 209762"/>
            </a:avLst>
          </a:prstGeom>
          <a:solidFill>
            <a:srgbClr val="FDC00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 pitchFamily="2" charset="77"/>
              </a:rPr>
              <a:t>Back-End</a:t>
            </a:r>
            <a:endParaRPr lang="en-US" sz="36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4989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434DD-A077-7D4B-8E4C-DF4FD3F345EC}"/>
              </a:ext>
            </a:extLst>
          </p:cNvPr>
          <p:cNvSpPr txBox="1"/>
          <p:nvPr/>
        </p:nvSpPr>
        <p:spPr>
          <a:xfrm>
            <a:off x="838200" y="1981200"/>
            <a:ext cx="98951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</a:rPr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</a:rPr>
              <a:t>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</a:rPr>
              <a:t>The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itchFamily="2" charset="77"/>
              </a:rPr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3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31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1st Problem – User Experience </a:t>
            </a:r>
          </a:p>
        </p:txBody>
      </p:sp>
    </p:spTree>
    <p:extLst>
      <p:ext uri="{BB962C8B-B14F-4D97-AF65-F5344CB8AC3E}">
        <p14:creationId xmlns:p14="http://schemas.microsoft.com/office/powerpoint/2010/main" val="278083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Montserrat" pitchFamily="2" charset="77"/>
              </a:rPr>
              <a:t>The Problem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A7F98B-5F8C-0041-A7D2-E1348A319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47" y="-3"/>
            <a:ext cx="12204309" cy="895696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0BF687F-A375-D54E-9B01-5D80E0C85D0C}"/>
              </a:ext>
            </a:extLst>
          </p:cNvPr>
          <p:cNvSpPr/>
          <p:nvPr/>
        </p:nvSpPr>
        <p:spPr>
          <a:xfrm>
            <a:off x="179079" y="724658"/>
            <a:ext cx="11824855" cy="306611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348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2nd Problem -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1833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C0970-DE92-EA43-B70B-48C051B98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24132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D3236D5-72BA-E145-8550-E1B873740003}"/>
              </a:ext>
            </a:extLst>
          </p:cNvPr>
          <p:cNvSpPr/>
          <p:nvPr/>
        </p:nvSpPr>
        <p:spPr>
          <a:xfrm>
            <a:off x="7618051" y="2173162"/>
            <a:ext cx="4450977" cy="45854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The Solution</a:t>
            </a:r>
          </a:p>
        </p:txBody>
      </p:sp>
      <p:pic>
        <p:nvPicPr>
          <p:cNvPr id="9" name="Picture 2" descr="Image result for the mix png">
            <a:extLst>
              <a:ext uri="{FF2B5EF4-FFF2-40B4-BE49-F238E27FC236}">
                <a16:creationId xmlns:a16="http://schemas.microsoft.com/office/drawing/2014/main" id="{51ECD851-7982-E845-B906-72C683C158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372677" y="1809535"/>
            <a:ext cx="5464894" cy="32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8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1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The Tech</a:t>
            </a:r>
            <a:br>
              <a:rPr lang="en-SG" dirty="0"/>
            </a:b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CFD5A418-C056-2945-8321-E7A31C9CA74A}"/>
              </a:ext>
            </a:extLst>
          </p:cNvPr>
          <p:cNvSpPr/>
          <p:nvPr/>
        </p:nvSpPr>
        <p:spPr>
          <a:xfrm>
            <a:off x="3073726" y="4077687"/>
            <a:ext cx="5605670" cy="1043609"/>
          </a:xfrm>
          <a:prstGeom prst="parallelogram">
            <a:avLst>
              <a:gd name="adj" fmla="val 209762"/>
            </a:avLst>
          </a:prstGeom>
          <a:solidFill>
            <a:srgbClr val="FDC00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 pitchFamily="2" charset="77"/>
              </a:rPr>
              <a:t>Back</a:t>
            </a:r>
            <a:endParaRPr lang="en-US" sz="3600" dirty="0">
              <a:latin typeface="Montserrat" pitchFamily="2" charset="77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3FA8961-DF79-394D-BA61-40512C3F1E9B}"/>
              </a:ext>
            </a:extLst>
          </p:cNvPr>
          <p:cNvSpPr/>
          <p:nvPr/>
        </p:nvSpPr>
        <p:spPr>
          <a:xfrm>
            <a:off x="3073726" y="2120524"/>
            <a:ext cx="5605670" cy="1043609"/>
          </a:xfrm>
          <a:prstGeom prst="parallelogram">
            <a:avLst>
              <a:gd name="adj" fmla="val 209762"/>
            </a:avLst>
          </a:prstGeom>
          <a:solidFill>
            <a:srgbClr val="F0234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 pitchFamily="2" charset="77"/>
              </a:rPr>
              <a:t>Front</a:t>
            </a:r>
            <a:endParaRPr lang="en-US" sz="3600" dirty="0">
              <a:latin typeface="Montserrat" pitchFamily="2" charset="77"/>
            </a:endParaRPr>
          </a:p>
        </p:txBody>
      </p:sp>
      <p:pic>
        <p:nvPicPr>
          <p:cNvPr id="1031" name="Picture 7" descr="Image result for dialogflow png">
            <a:hlinkClick r:id="rId3"/>
            <a:extLst>
              <a:ext uri="{FF2B5EF4-FFF2-40B4-BE49-F238E27FC236}">
                <a16:creationId xmlns:a16="http://schemas.microsoft.com/office/drawing/2014/main" id="{96DBFC42-FBA5-DE4E-A035-2BF0FCDC7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08" y="5666336"/>
            <a:ext cx="2766126" cy="73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nodejs png">
            <a:hlinkClick r:id="rId5"/>
            <a:extLst>
              <a:ext uri="{FF2B5EF4-FFF2-40B4-BE49-F238E27FC236}">
                <a16:creationId xmlns:a16="http://schemas.microsoft.com/office/drawing/2014/main" id="{1AD63856-346E-D141-A07F-FA98B8E8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49" y="770455"/>
            <a:ext cx="1855301" cy="113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socket.io png">
            <a:hlinkClick r:id="rId7"/>
            <a:extLst>
              <a:ext uri="{FF2B5EF4-FFF2-40B4-BE49-F238E27FC236}">
                <a16:creationId xmlns:a16="http://schemas.microsoft.com/office/drawing/2014/main" id="{43800F4D-BD1D-414D-8FFB-DFC8A24F4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72" y="3184841"/>
            <a:ext cx="818255" cy="81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ython png">
            <a:hlinkClick r:id="rId9"/>
            <a:extLst>
              <a:ext uri="{FF2B5EF4-FFF2-40B4-BE49-F238E27FC236}">
                <a16:creationId xmlns:a16="http://schemas.microsoft.com/office/drawing/2014/main" id="{1689D0E4-3A0E-4942-911D-C1C6D9F6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49" y="5402777"/>
            <a:ext cx="1093695" cy="109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5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253-7DC5-0F41-81B3-634B6322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BD2-5190-5A48-9C8F-F2ADAB29B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707" y="3542553"/>
            <a:ext cx="2300348" cy="10152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Centralized  Platform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50AE41-7FCE-DA43-9369-3A7E67AFC2E7}"/>
              </a:ext>
            </a:extLst>
          </p:cNvPr>
          <p:cNvSpPr txBox="1">
            <a:spLocks/>
          </p:cNvSpPr>
          <p:nvPr/>
        </p:nvSpPr>
        <p:spPr>
          <a:xfrm>
            <a:off x="7274924" y="3419943"/>
            <a:ext cx="2810369" cy="1260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Personalized User Experience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9A8847-A930-974F-A0A4-6AB5060C841E}"/>
              </a:ext>
            </a:extLst>
          </p:cNvPr>
          <p:cNvSpPr/>
          <p:nvPr/>
        </p:nvSpPr>
        <p:spPr>
          <a:xfrm>
            <a:off x="1052945" y="1842655"/>
            <a:ext cx="4320000" cy="43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98582-0392-094D-81DB-BE4AAB58F578}"/>
              </a:ext>
            </a:extLst>
          </p:cNvPr>
          <p:cNvSpPr/>
          <p:nvPr/>
        </p:nvSpPr>
        <p:spPr>
          <a:xfrm>
            <a:off x="6520108" y="1842655"/>
            <a:ext cx="4320000" cy="43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410</Words>
  <Application>Microsoft Macintosh PowerPoint</Application>
  <PresentationFormat>Widescreen</PresentationFormat>
  <Paragraphs>78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Montserrat</vt:lpstr>
      <vt:lpstr>Arial</vt:lpstr>
      <vt:lpstr>Calibri</vt:lpstr>
      <vt:lpstr>Calibri Light</vt:lpstr>
      <vt:lpstr>Roboto</vt:lpstr>
      <vt:lpstr>Office Theme</vt:lpstr>
      <vt:lpstr>Patrick Wu Shawn Tan George Tillo Ashly Lau Joel Ngana Paulina Kulyte</vt:lpstr>
      <vt:lpstr>Outline</vt:lpstr>
      <vt:lpstr>1st Problem – User Experience </vt:lpstr>
      <vt:lpstr>The Problem</vt:lpstr>
      <vt:lpstr>2nd Problem - Personalization</vt:lpstr>
      <vt:lpstr>PowerPoint Presentation</vt:lpstr>
      <vt:lpstr>The Solution</vt:lpstr>
      <vt:lpstr>The Tech </vt:lpstr>
      <vt:lpstr>The Solution</vt:lpstr>
      <vt:lpstr>PowerPoint Presentation</vt:lpstr>
      <vt:lpstr>PowerPoint Presentation</vt:lpstr>
      <vt:lpstr>PowerPoint Presentation</vt:lpstr>
      <vt:lpstr>Next step – Make use of the data collected </vt:lpstr>
      <vt:lpstr>Next step – Scalability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Patrick Wu Shawn Tan George Ashly Lau Joel Ngana Paulina</dc:title>
  <dc:creator>Lau, Ashly</dc:creator>
  <cp:lastModifiedBy>Wu, Patrick</cp:lastModifiedBy>
  <cp:revision>22</cp:revision>
  <dcterms:created xsi:type="dcterms:W3CDTF">2018-11-10T03:13:35Z</dcterms:created>
  <dcterms:modified xsi:type="dcterms:W3CDTF">2018-11-10T10:41:16Z</dcterms:modified>
</cp:coreProperties>
</file>