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96" r:id="rId3"/>
    <p:sldId id="293" r:id="rId5"/>
    <p:sldId id="287" r:id="rId6"/>
    <p:sldId id="299" r:id="rId7"/>
    <p:sldId id="309" r:id="rId8"/>
    <p:sldId id="311" r:id="rId9"/>
    <p:sldId id="314" r:id="rId10"/>
    <p:sldId id="298" r:id="rId11"/>
    <p:sldId id="302" r:id="rId12"/>
    <p:sldId id="331" r:id="rId13"/>
    <p:sldId id="310" r:id="rId14"/>
    <p:sldId id="306" r:id="rId15"/>
    <p:sldId id="357" r:id="rId16"/>
    <p:sldId id="315" r:id="rId17"/>
    <p:sldId id="313" r:id="rId18"/>
    <p:sldId id="345" r:id="rId19"/>
    <p:sldId id="312" r:id="rId20"/>
    <p:sldId id="316" r:id="rId21"/>
    <p:sldId id="305" r:id="rId22"/>
    <p:sldId id="303" r:id="rId23"/>
    <p:sldId id="295" r:id="rId24"/>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E61"/>
    <a:srgbClr val="F5F5F6"/>
    <a:srgbClr val="18507E"/>
    <a:srgbClr val="EFEFEF"/>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402" y="96"/>
      </p:cViewPr>
      <p:guideLst>
        <p:guide orient="horz" pos="1482"/>
        <p:guide pos="2863"/>
      </p:guideLst>
    </p:cSldViewPr>
  </p:slideViewPr>
  <p:notesTextViewPr>
    <p:cViewPr>
      <p:scale>
        <a:sx n="100" d="100"/>
        <a:sy n="100" d="100"/>
      </p:scale>
      <p:origin x="0" y="0"/>
    </p:cViewPr>
  </p:notesTextViewPr>
  <p:sorterViewPr>
    <p:cViewPr varScale="1">
      <p:scale>
        <a:sx n="1" d="1"/>
        <a:sy n="1" d="1"/>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C866F-7645-4B2C-AA4F-7F01F792FF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EF1499-C8D1-4AB0-883C-35397D49C4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C866F-7645-4B2C-AA4F-7F01F792FF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BE49CE-362A-4DF5-9005-5EB7F0BB0C4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0C54F18-287D-4D0A-AC97-80AE977C1D1D}"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800" rtl="0" eaLnBrk="1" fontAlgn="auto" latinLnBrk="0" hangingPunct="1">
              <a:lnSpc>
                <a:spcPct val="100000"/>
              </a:lnSpc>
              <a:spcBef>
                <a:spcPts val="0"/>
              </a:spcBef>
              <a:spcAft>
                <a:spcPts val="0"/>
              </a:spcAft>
              <a:buClrTx/>
              <a:buSzTx/>
              <a:buFontTx/>
              <a:buNone/>
              <a:defRPr/>
            </a:pPr>
            <a:fld id="{1B40826B-D42A-9844-8E6E-DB15A56B1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fld>
            <a:endParaRPr lang="zh-CN" altLang="en-US"/>
          </a:p>
        </p:txBody>
      </p:sp>
    </p:spTree>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249879" y="185795"/>
            <a:ext cx="2395426" cy="1537536"/>
            <a:chOff x="333171" y="247650"/>
            <a:chExt cx="3193901" cy="2049415"/>
          </a:xfrm>
        </p:grpSpPr>
        <p:grpSp>
          <p:nvGrpSpPr>
            <p:cNvPr id="7" name="组合 6"/>
            <p:cNvGrpSpPr/>
            <p:nvPr userDrawn="1"/>
          </p:nvGrpSpPr>
          <p:grpSpPr>
            <a:xfrm>
              <a:off x="333171" y="247650"/>
              <a:ext cx="3193901" cy="2049415"/>
              <a:chOff x="1745241" y="2201394"/>
              <a:chExt cx="5017993" cy="3219871"/>
            </a:xfrm>
          </p:grpSpPr>
          <p:sp>
            <p:nvSpPr>
              <p:cNvPr id="8" name="矩形 7"/>
              <p:cNvSpPr/>
              <p:nvPr/>
            </p:nvSpPr>
            <p:spPr>
              <a:xfrm rot="1451767">
                <a:off x="2638553" y="3238839"/>
                <a:ext cx="4124681" cy="218242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9" name="六边形 8"/>
              <p:cNvSpPr/>
              <p:nvPr/>
            </p:nvSpPr>
            <p:spPr>
              <a:xfrm rot="5400000">
                <a:off x="1593877" y="2352758"/>
                <a:ext cx="2194773" cy="1892046"/>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0" name="矩形 9"/>
            <p:cNvSpPr/>
            <p:nvPr userDrawn="1"/>
          </p:nvSpPr>
          <p:spPr>
            <a:xfrm>
              <a:off x="519582" y="479501"/>
              <a:ext cx="831443" cy="1599944"/>
            </a:xfrm>
            <a:prstGeom prst="rect">
              <a:avLst/>
            </a:prstGeom>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你的题目</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17938"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166965"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809292"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481858"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Tree>
  </p:cSld>
  <p:clrMapOvr>
    <a:masterClrMapping/>
  </p:clrMapOvr>
  <p:transition>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984757" y="2252576"/>
            <a:ext cx="1174487" cy="1174849"/>
          </a:xfrm>
          <a:custGeom>
            <a:avLst/>
            <a:gdLst>
              <a:gd name="connsiteX0" fmla="*/ 782991 w 1565982"/>
              <a:gd name="connsiteY0" fmla="*/ 0 h 1565982"/>
              <a:gd name="connsiteX1" fmla="*/ 1565982 w 1565982"/>
              <a:gd name="connsiteY1" fmla="*/ 782991 h 1565982"/>
              <a:gd name="connsiteX2" fmla="*/ 782991 w 1565982"/>
              <a:gd name="connsiteY2" fmla="*/ 1565982 h 1565982"/>
              <a:gd name="connsiteX3" fmla="*/ 0 w 1565982"/>
              <a:gd name="connsiteY3" fmla="*/ 782991 h 1565982"/>
              <a:gd name="connsiteX4" fmla="*/ 782991 w 1565982"/>
              <a:gd name="connsiteY4" fmla="*/ 0 h 1565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982" h="1565982">
                <a:moveTo>
                  <a:pt x="782991" y="0"/>
                </a:moveTo>
                <a:cubicBezTo>
                  <a:pt x="1215425" y="0"/>
                  <a:pt x="1565982" y="350557"/>
                  <a:pt x="1565982" y="782991"/>
                </a:cubicBezTo>
                <a:cubicBezTo>
                  <a:pt x="1565982" y="1215425"/>
                  <a:pt x="1215425" y="1565982"/>
                  <a:pt x="782991" y="1565982"/>
                </a:cubicBezTo>
                <a:cubicBezTo>
                  <a:pt x="350557" y="1565982"/>
                  <a:pt x="0" y="1215425"/>
                  <a:pt x="0" y="782991"/>
                </a:cubicBezTo>
                <a:cubicBezTo>
                  <a:pt x="0" y="350557"/>
                  <a:pt x="350557" y="0"/>
                  <a:pt x="782991" y="0"/>
                </a:cubicBezTo>
                <a:close/>
              </a:path>
            </a:pathLst>
          </a:custGeom>
        </p:spPr>
        <p:txBody>
          <a:bodyPr wrap="square">
            <a:noAutofit/>
          </a:bodyPr>
          <a:lstStyle/>
          <a:p>
            <a:endParaRPr lang="zh-CN" altLang="en-US"/>
          </a:p>
        </p:txBody>
      </p:sp>
    </p:spTree>
  </p:cSld>
  <p:clrMapOvr>
    <a:masterClrMapping/>
  </p:clrMapOvr>
  <p:transition>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ransition>
    <p:random/>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grpSp>
        <p:nvGrpSpPr>
          <p:cNvPr id="39" name="组合 38"/>
          <p:cNvGrpSpPr/>
          <p:nvPr userDrawn="1"/>
        </p:nvGrpSpPr>
        <p:grpSpPr>
          <a:xfrm>
            <a:off x="360123" y="191782"/>
            <a:ext cx="467461" cy="467461"/>
            <a:chOff x="3728908" y="464874"/>
            <a:chExt cx="1620180" cy="1620180"/>
          </a:xfrm>
        </p:grpSpPr>
        <p:sp>
          <p:nvSpPr>
            <p:cNvPr id="18" name="泪滴形 17"/>
            <p:cNvSpPr/>
            <p:nvPr userDrawn="1"/>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9" name="3         _12"/>
            <p:cNvGrpSpPr/>
            <p:nvPr userDrawn="1"/>
          </p:nvGrpSpPr>
          <p:grpSpPr bwMode="auto">
            <a:xfrm>
              <a:off x="3844385" y="591968"/>
              <a:ext cx="1394684" cy="1397900"/>
              <a:chOff x="183" y="1395"/>
              <a:chExt cx="867" cy="869"/>
            </a:xfrm>
            <a:solidFill>
              <a:schemeClr val="tx1">
                <a:lumMod val="50000"/>
                <a:lumOff val="50000"/>
              </a:schemeClr>
            </a:solidFill>
          </p:grpSpPr>
          <p:sp>
            <p:nvSpPr>
              <p:cNvPr id="20"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1"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2"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3"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4"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5"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6"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7"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8"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9"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0"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1"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2"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grpSp>
        <p:grpSp>
          <p:nvGrpSpPr>
            <p:cNvPr id="33" name="2         _13"/>
            <p:cNvGrpSpPr/>
            <p:nvPr userDrawn="1"/>
          </p:nvGrpSpPr>
          <p:grpSpPr>
            <a:xfrm>
              <a:off x="4514510" y="827161"/>
              <a:ext cx="54002" cy="927126"/>
              <a:chOff x="5275684" y="1747635"/>
              <a:chExt cx="46296" cy="794824"/>
            </a:xfrm>
          </p:grpSpPr>
          <p:sp>
            <p:nvSpPr>
              <p:cNvPr id="34" name="矩形 3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5" name="矩形 3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nvGrpSpPr>
            <p:cNvPr id="36" name="1          _14"/>
            <p:cNvGrpSpPr/>
            <p:nvPr userDrawn="1"/>
          </p:nvGrpSpPr>
          <p:grpSpPr>
            <a:xfrm>
              <a:off x="4269296" y="1245087"/>
              <a:ext cx="552702" cy="91032"/>
              <a:chOff x="5031626" y="2106315"/>
              <a:chExt cx="545439" cy="89837"/>
            </a:xfrm>
          </p:grpSpPr>
          <p:sp>
            <p:nvSpPr>
              <p:cNvPr id="37" name="矩形 3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8" name="矩形 3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9ED60E-3B8D-47C1-9682-1C12509BF9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49ED60E-3B8D-47C1-9682-1C12509BF99F}" type="datetimeFigureOut">
              <a:rPr lang="zh-CN" altLang="en-US" smtClean="0"/>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rand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rot="18900000">
            <a:off x="4605894" y="773660"/>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泪滴形 2"/>
          <p:cNvSpPr/>
          <p:nvPr/>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45          _3"/>
          <p:cNvSpPr txBox="1"/>
          <p:nvPr/>
        </p:nvSpPr>
        <p:spPr>
          <a:xfrm>
            <a:off x="2303939" y="3400271"/>
            <a:ext cx="4644516" cy="386715"/>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Aft>
                <a:spcPct val="0"/>
              </a:spcAft>
              <a:buNone/>
            </a:pPr>
            <a:r>
              <a:rPr lang="zh-CN" altLang="en-US" sz="1600" b="0" dirty="0" smtClean="0">
                <a:solidFill>
                  <a:srgbClr val="123E61"/>
                </a:solidFill>
                <a:effectLst/>
                <a:latin typeface="微软雅黑" panose="020B0503020204020204" pitchFamily="34" charset="-122"/>
                <a:ea typeface="微软雅黑" panose="020B0503020204020204" pitchFamily="34" charset="-122"/>
                <a:sym typeface="+mn-lt"/>
              </a:rPr>
              <a:t>汇报人：李雨进</a:t>
            </a:r>
            <a:endParaRPr lang="zh-CN" altLang="en-US" sz="1600" b="0" dirty="0" smtClean="0">
              <a:solidFill>
                <a:srgbClr val="123E61"/>
              </a:solidFill>
              <a:effectLst/>
              <a:latin typeface="微软雅黑" panose="020B0503020204020204" pitchFamily="34" charset="-122"/>
              <a:ea typeface="微软雅黑" panose="020B0503020204020204" pitchFamily="34" charset="-122"/>
              <a:sym typeface="+mn-lt"/>
            </a:endParaRPr>
          </a:p>
        </p:txBody>
      </p:sp>
      <p:sp>
        <p:nvSpPr>
          <p:cNvPr id="5" name="99         _4"/>
          <p:cNvSpPr/>
          <p:nvPr/>
        </p:nvSpPr>
        <p:spPr>
          <a:xfrm>
            <a:off x="1403648" y="2296706"/>
            <a:ext cx="6394370" cy="706755"/>
          </a:xfrm>
          <a:prstGeom prst="rect">
            <a:avLst/>
          </a:prstGeom>
          <a:noFill/>
        </p:spPr>
        <p:txBody>
          <a:bodyPr wrap="square" rtlCol="0">
            <a:spAutoFit/>
          </a:bodyPr>
          <a:lstStyle/>
          <a:p>
            <a:pPr algn="ctr" fontAlgn="base">
              <a:spcBef>
                <a:spcPct val="0"/>
              </a:spcBef>
              <a:spcAft>
                <a:spcPct val="0"/>
              </a:spcAft>
            </a:pPr>
            <a:r>
              <a:rPr lang="en-US" altLang="zh-CN" sz="4000" b="1" spc="600" dirty="0" smtClean="0">
                <a:solidFill>
                  <a:schemeClr val="bg2">
                    <a:lumMod val="25000"/>
                  </a:schemeClr>
                </a:solidFill>
                <a:latin typeface="思源黑体 CN Normal" panose="020B0400000000000000" pitchFamily="34" charset="-122"/>
                <a:ea typeface="思源黑体 CN Normal" panose="020B0400000000000000" pitchFamily="34" charset="-122"/>
                <a:sym typeface="+mn-ea"/>
              </a:rPr>
              <a:t>2020</a:t>
            </a:r>
            <a:r>
              <a:rPr lang="zh-CN" altLang="en-US" sz="4000" b="1" spc="600" dirty="0">
                <a:solidFill>
                  <a:schemeClr val="bg2">
                    <a:lumMod val="25000"/>
                  </a:schemeClr>
                </a:solidFill>
                <a:latin typeface="思源黑体 CN Normal" panose="020B0400000000000000" pitchFamily="34" charset="-122"/>
                <a:ea typeface="思源黑体 CN Normal" panose="020B0400000000000000" pitchFamily="34" charset="-122"/>
                <a:sym typeface="+mn-ea"/>
              </a:rPr>
              <a:t>年度总结</a:t>
            </a:r>
            <a:endParaRPr lang="zh-CN" altLang="en-US" sz="4000" b="1" spc="300" dirty="0">
              <a:ln w="6350">
                <a:noFill/>
              </a:ln>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6" name="3         _12"/>
          <p:cNvGrpSpPr/>
          <p:nvPr/>
        </p:nvGrpSpPr>
        <p:grpSpPr bwMode="auto">
          <a:xfrm>
            <a:off x="3844385" y="591968"/>
            <a:ext cx="1394684" cy="1397900"/>
            <a:chOff x="183" y="1395"/>
            <a:chExt cx="867" cy="869"/>
          </a:xfrm>
          <a:solidFill>
            <a:schemeClr val="tx1">
              <a:lumMod val="50000"/>
              <a:lumOff val="50000"/>
            </a:schemeClr>
          </a:solidFill>
        </p:grpSpPr>
        <p:sp>
          <p:nvSpPr>
            <p:cNvPr id="7"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20" name="2         _13"/>
          <p:cNvGrpSpPr/>
          <p:nvPr/>
        </p:nvGrpSpPr>
        <p:grpSpPr>
          <a:xfrm>
            <a:off x="4514510" y="827161"/>
            <a:ext cx="54002" cy="927126"/>
            <a:chOff x="5275684" y="1747635"/>
            <a:chExt cx="46296" cy="794824"/>
          </a:xfrm>
        </p:grpSpPr>
        <p:sp>
          <p:nvSpPr>
            <p:cNvPr id="21" name="矩形 20"/>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23" name="1          _14"/>
          <p:cNvGrpSpPr/>
          <p:nvPr/>
        </p:nvGrpSpPr>
        <p:grpSpPr>
          <a:xfrm>
            <a:off x="4269296" y="1245087"/>
            <a:ext cx="552702" cy="91032"/>
            <a:chOff x="5031626" y="2106315"/>
            <a:chExt cx="545439" cy="89837"/>
          </a:xfrm>
        </p:grpSpPr>
        <p:sp>
          <p:nvSpPr>
            <p:cNvPr id="24" name="矩形 23"/>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38" name="矩形 259"/>
          <p:cNvSpPr>
            <a:spLocks noChangeArrowheads="1"/>
          </p:cNvSpPr>
          <p:nvPr/>
        </p:nvSpPr>
        <p:spPr bwMode="auto">
          <a:xfrm>
            <a:off x="2267685" y="3364021"/>
            <a:ext cx="4819624" cy="27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Aft>
                <a:spcPct val="0"/>
              </a:spcAft>
              <a:buNone/>
            </a:pPr>
            <a:endParaRPr lang="zh-CN" altLang="en-US" sz="800" dirty="0">
              <a:solidFill>
                <a:schemeClr val="bg1">
                  <a:lumMod val="50000"/>
                </a:schemeClr>
              </a:solidFill>
              <a:cs typeface="+mn-ea"/>
              <a:sym typeface="+mn-lt"/>
            </a:endParaRPr>
          </a:p>
          <a:p>
            <a:pPr algn="ctr" fontAlgn="base">
              <a:spcAft>
                <a:spcPct val="0"/>
              </a:spcAft>
              <a:buFont typeface="Arial" panose="020B0604020202020204" pitchFamily="34" charset="0"/>
              <a:buNone/>
            </a:pPr>
            <a:endParaRPr lang="zh-CN" altLang="en-US" sz="800" dirty="0">
              <a:solidFill>
                <a:schemeClr val="bg1">
                  <a:lumMod val="50000"/>
                </a:schemeClr>
              </a:solidFill>
              <a:cs typeface="+mn-ea"/>
              <a:sym typeface="+mn-lt"/>
            </a:endParaRPr>
          </a:p>
        </p:txBody>
      </p:sp>
      <p:pic>
        <p:nvPicPr>
          <p:cNvPr id="39" name="图片 3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016" y="3709330"/>
            <a:ext cx="9468544" cy="627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10" presetClass="entr" presetSubtype="0" fill="hold" nodeType="withEffect">
                                  <p:stCondLst>
                                    <p:cond delay="12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12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8" presetClass="emph" presetSubtype="0" fill="hold" nodeType="withEffect">
                                  <p:stCondLst>
                                    <p:cond delay="1700"/>
                                  </p:stCondLst>
                                  <p:childTnLst>
                                    <p:animRot by="1200000">
                                      <p:cBhvr>
                                        <p:cTn id="23" dur="5000" fill="hold"/>
                                        <p:tgtEl>
                                          <p:spTgt spid="23"/>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20"/>
                                        </p:tgtEl>
                                        <p:attrNameLst>
                                          <p:attrName>r</p:attrName>
                                        </p:attrNameLst>
                                      </p:cBhvr>
                                    </p:animRot>
                                  </p:childTnLst>
                                </p:cTn>
                              </p:par>
                              <p:par>
                                <p:cTn id="26" presetID="53" presetClass="entr" presetSubtype="16" fill="hold" grpId="0" nodeType="withEffect">
                                  <p:stCondLst>
                                    <p:cond delay="21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42" presetClass="entr" presetSubtype="0" fill="hold" grpId="0" nodeType="withEffect">
                                  <p:stCondLst>
                                    <p:cond delay="210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3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6" presetClass="entr" presetSubtype="37" fill="hold" nodeType="withEffect">
                                  <p:stCondLst>
                                    <p:cond delay="3750"/>
                                  </p:stCondLst>
                                  <p:childTnLst>
                                    <p:set>
                                      <p:cBhvr>
                                        <p:cTn id="40" dur="1" fill="hold">
                                          <p:stCondLst>
                                            <p:cond delay="0"/>
                                          </p:stCondLst>
                                        </p:cTn>
                                        <p:tgtEl>
                                          <p:spTgt spid="39"/>
                                        </p:tgtEl>
                                        <p:attrNameLst>
                                          <p:attrName>style.visibility</p:attrName>
                                        </p:attrNameLst>
                                      </p:cBhvr>
                                      <p:to>
                                        <p:strVal val="visible"/>
                                      </p:to>
                                    </p:set>
                                    <p:animEffect transition="in" filter="barn(outVertical)">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800000">
            <a:off x="3562108" y="1586566"/>
            <a:ext cx="4469912" cy="3565661"/>
          </a:xfrm>
          <a:custGeom>
            <a:avLst/>
            <a:gdLst>
              <a:gd name="connsiteX0" fmla="*/ 0 w 5959883"/>
              <a:gd name="connsiteY0" fmla="*/ 0 h 4738355"/>
              <a:gd name="connsiteX1" fmla="*/ 5959883 w 5959883"/>
              <a:gd name="connsiteY1" fmla="*/ 0 h 4738355"/>
              <a:gd name="connsiteX2" fmla="*/ 5959883 w 5959883"/>
              <a:gd name="connsiteY2" fmla="*/ 4738355 h 4738355"/>
              <a:gd name="connsiteX3" fmla="*/ 0 w 5959883"/>
              <a:gd name="connsiteY3" fmla="*/ 4738355 h 4738355"/>
              <a:gd name="connsiteX4" fmla="*/ 0 w 5959883"/>
              <a:gd name="connsiteY4" fmla="*/ 0 h 4738355"/>
              <a:gd name="connsiteX0-1" fmla="*/ 0 w 5959883"/>
              <a:gd name="connsiteY0-2" fmla="*/ 15859 h 4754214"/>
              <a:gd name="connsiteX1-3" fmla="*/ 2229073 w 5959883"/>
              <a:gd name="connsiteY1-4" fmla="*/ 0 h 4754214"/>
              <a:gd name="connsiteX2-5" fmla="*/ 5959883 w 5959883"/>
              <a:gd name="connsiteY2-6" fmla="*/ 15859 h 4754214"/>
              <a:gd name="connsiteX3-7" fmla="*/ 5959883 w 5959883"/>
              <a:gd name="connsiteY3-8" fmla="*/ 4754214 h 4754214"/>
              <a:gd name="connsiteX4-9" fmla="*/ 0 w 5959883"/>
              <a:gd name="connsiteY4-10" fmla="*/ 4754214 h 4754214"/>
              <a:gd name="connsiteX5" fmla="*/ 0 w 5959883"/>
              <a:gd name="connsiteY5" fmla="*/ 15859 h 4754214"/>
              <a:gd name="connsiteX0-11" fmla="*/ 0 w 5959883"/>
              <a:gd name="connsiteY0-12" fmla="*/ 4754214 h 4754214"/>
              <a:gd name="connsiteX1-13" fmla="*/ 2229073 w 5959883"/>
              <a:gd name="connsiteY1-14" fmla="*/ 0 h 4754214"/>
              <a:gd name="connsiteX2-15" fmla="*/ 5959883 w 5959883"/>
              <a:gd name="connsiteY2-16" fmla="*/ 15859 h 4754214"/>
              <a:gd name="connsiteX3-17" fmla="*/ 5959883 w 5959883"/>
              <a:gd name="connsiteY3-18" fmla="*/ 4754214 h 4754214"/>
              <a:gd name="connsiteX4-19" fmla="*/ 0 w 5959883"/>
              <a:gd name="connsiteY4-20" fmla="*/ 4754214 h 47542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59883" h="4754214">
                <a:moveTo>
                  <a:pt x="0" y="4754214"/>
                </a:moveTo>
                <a:lnTo>
                  <a:pt x="2229073" y="0"/>
                </a:lnTo>
                <a:lnTo>
                  <a:pt x="5959883" y="15859"/>
                </a:lnTo>
                <a:lnTo>
                  <a:pt x="5959883" y="4754214"/>
                </a:lnTo>
                <a:lnTo>
                  <a:pt x="0" y="4754214"/>
                </a:lnTo>
                <a:close/>
              </a:path>
            </a:pathLst>
          </a:custGeom>
          <a:gradFill flip="none" rotWithShape="1">
            <a:gsLst>
              <a:gs pos="61000">
                <a:schemeClr val="bg1">
                  <a:alpha val="0"/>
                </a:schemeClr>
              </a:gs>
              <a:gs pos="0">
                <a:schemeClr val="tx1">
                  <a:alpha val="30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227534" y="1527516"/>
            <a:ext cx="2101208" cy="1524170"/>
            <a:chOff x="6621202" y="2075543"/>
            <a:chExt cx="2314726" cy="1679052"/>
          </a:xfrm>
        </p:grpSpPr>
        <p:sp>
          <p:nvSpPr>
            <p:cNvPr id="6"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790"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6621202" y="2075543"/>
              <a:ext cx="1190041" cy="1190039"/>
              <a:chOff x="5663488" y="1758240"/>
              <a:chExt cx="1874676" cy="1874672"/>
            </a:xfrm>
          </p:grpSpPr>
          <p:sp>
            <p:nvSpPr>
              <p:cNvPr id="8" name="圆角矩形 7"/>
              <p:cNvSpPr/>
              <p:nvPr/>
            </p:nvSpPr>
            <p:spPr>
              <a:xfrm>
                <a:off x="5663488" y="1758240"/>
                <a:ext cx="1874676" cy="187467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椭圆 8"/>
              <p:cNvSpPr/>
              <p:nvPr/>
            </p:nvSpPr>
            <p:spPr>
              <a:xfrm>
                <a:off x="5838251" y="1933001"/>
                <a:ext cx="1525156" cy="1525155"/>
              </a:xfrm>
              <a:prstGeom prst="ellipse">
                <a:avLst/>
              </a:prstGeom>
              <a:solidFill>
                <a:schemeClr val="accent1"/>
              </a:solidFill>
              <a:ln w="762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3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grpSp>
      <p:sp>
        <p:nvSpPr>
          <p:cNvPr id="34" name="椭圆 31"/>
          <p:cNvSpPr/>
          <p:nvPr/>
        </p:nvSpPr>
        <p:spPr>
          <a:xfrm>
            <a:off x="1568060" y="1889130"/>
            <a:ext cx="391887" cy="357038"/>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18" name="组合 17"/>
          <p:cNvGrpSpPr/>
          <p:nvPr/>
        </p:nvGrpSpPr>
        <p:grpSpPr>
          <a:xfrm>
            <a:off x="855473" y="2987162"/>
            <a:ext cx="1817060" cy="490151"/>
            <a:chOff x="7523108" y="3331677"/>
            <a:chExt cx="2422746" cy="653535"/>
          </a:xfrm>
        </p:grpSpPr>
        <p:sp>
          <p:nvSpPr>
            <p:cNvPr id="19" name="矩形 18"/>
            <p:cNvSpPr/>
            <p:nvPr/>
          </p:nvSpPr>
          <p:spPr>
            <a:xfrm>
              <a:off x="7613495" y="3331677"/>
              <a:ext cx="2241974" cy="416560"/>
            </a:xfrm>
            <a:prstGeom prst="rect">
              <a:avLst/>
            </a:prstGeom>
          </p:spPr>
          <p:txBody>
            <a:bodyPr wrap="square">
              <a:spAutoFit/>
              <a:scene3d>
                <a:camera prst="orthographicFront"/>
                <a:lightRig rig="threePt" dir="t"/>
              </a:scene3d>
              <a:sp3d contourW="12700"/>
            </a:bodyPr>
            <a:lstStyle/>
            <a:p>
              <a:pPr algn="ctr">
                <a:lnSpc>
                  <a:spcPct val="120000"/>
                </a:lnSpc>
              </a:pPr>
              <a:r>
                <a:rPr lang="zh-CN" sz="1200" b="1" dirty="0">
                  <a:solidFill>
                    <a:srgbClr val="123E61"/>
                  </a:solidFill>
                  <a:latin typeface="微软雅黑" panose="020B0503020204020204" pitchFamily="34" charset="-122"/>
                  <a:ea typeface="微软雅黑" panose="020B0503020204020204" pitchFamily="34" charset="-122"/>
                  <a:cs typeface="+mn-ea"/>
                  <a:sym typeface="+mn-lt"/>
                </a:rPr>
                <a:t>相关文档的输出</a:t>
              </a:r>
              <a:endParaRPr lang="zh-CN"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7523108" y="3642312"/>
              <a:ext cx="2422746" cy="342900"/>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听见时代的相关文档输出</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pic>
        <p:nvPicPr>
          <p:cNvPr id="2" name="图片 1"/>
          <p:cNvPicPr>
            <a:picLocks noChangeAspect="1"/>
          </p:cNvPicPr>
          <p:nvPr/>
        </p:nvPicPr>
        <p:blipFill>
          <a:blip r:embed="rId1"/>
          <a:stretch>
            <a:fillRect/>
          </a:stretch>
        </p:blipFill>
        <p:spPr>
          <a:xfrm>
            <a:off x="3059430" y="772160"/>
            <a:ext cx="3821430" cy="3648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fill="hold"/>
                                        <p:tgtEl>
                                          <p:spTgt spid="34"/>
                                        </p:tgtEl>
                                        <p:attrNameLst>
                                          <p:attrName>ppt_x</p:attrName>
                                        </p:attrNameLst>
                                      </p:cBhvr>
                                      <p:tavLst>
                                        <p:tav tm="0">
                                          <p:val>
                                            <p:strVal val="0-#ppt_w/2"/>
                                          </p:val>
                                        </p:tav>
                                        <p:tav tm="100000">
                                          <p:val>
                                            <p:strVal val="#ppt_x"/>
                                          </p:val>
                                        </p:tav>
                                      </p:tavLst>
                                    </p:anim>
                                    <p:anim calcmode="lin" valueType="num">
                                      <p:cBhvr additive="base">
                                        <p:cTn id="11" dur="500" fill="hold"/>
                                        <p:tgtEl>
                                          <p:spTgt spid="34"/>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rot="2700000">
            <a:off x="2973589" y="3536827"/>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7" name="矩形 66"/>
          <p:cNvSpPr/>
          <p:nvPr/>
        </p:nvSpPr>
        <p:spPr>
          <a:xfrm rot="2700000">
            <a:off x="3684293" y="4392285"/>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8" name="矩形 67"/>
          <p:cNvSpPr/>
          <p:nvPr/>
        </p:nvSpPr>
        <p:spPr>
          <a:xfrm rot="2700000">
            <a:off x="5244118" y="4392285"/>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9" name="矩形 68"/>
          <p:cNvSpPr/>
          <p:nvPr/>
        </p:nvSpPr>
        <p:spPr>
          <a:xfrm rot="2700000">
            <a:off x="5946529" y="3536827"/>
            <a:ext cx="738233" cy="516677"/>
          </a:xfrm>
          <a:prstGeom prst="rect">
            <a:avLst/>
          </a:pr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rot="2700000">
            <a:off x="3799901" y="1700858"/>
            <a:ext cx="2322786" cy="1223170"/>
          </a:xfrm>
          <a:custGeom>
            <a:avLst/>
            <a:gdLst>
              <a:gd name="connsiteX0" fmla="*/ 0 w 5036457"/>
              <a:gd name="connsiteY0" fmla="*/ 0 h 1617697"/>
              <a:gd name="connsiteX1" fmla="*/ 5036457 w 5036457"/>
              <a:gd name="connsiteY1" fmla="*/ 0 h 1617697"/>
              <a:gd name="connsiteX2" fmla="*/ 5036457 w 5036457"/>
              <a:gd name="connsiteY2" fmla="*/ 1617697 h 1617697"/>
              <a:gd name="connsiteX3" fmla="*/ 0 w 5036457"/>
              <a:gd name="connsiteY3" fmla="*/ 1617697 h 1617697"/>
              <a:gd name="connsiteX4" fmla="*/ 0 w 5036457"/>
              <a:gd name="connsiteY4" fmla="*/ 0 h 1617697"/>
              <a:gd name="connsiteX0-1" fmla="*/ 0 w 5036457"/>
              <a:gd name="connsiteY0-2" fmla="*/ 0 h 1617697"/>
              <a:gd name="connsiteX1-3" fmla="*/ 5036457 w 5036457"/>
              <a:gd name="connsiteY1-4" fmla="*/ 0 h 1617697"/>
              <a:gd name="connsiteX2-5" fmla="*/ 5036457 w 5036457"/>
              <a:gd name="connsiteY2-6" fmla="*/ 1617697 h 1617697"/>
              <a:gd name="connsiteX3-7" fmla="*/ 923610 w 5036457"/>
              <a:gd name="connsiteY3-8" fmla="*/ 1615312 h 1617697"/>
              <a:gd name="connsiteX4-9" fmla="*/ 0 w 5036457"/>
              <a:gd name="connsiteY4-10" fmla="*/ 1617697 h 1617697"/>
              <a:gd name="connsiteX5" fmla="*/ 0 w 5036457"/>
              <a:gd name="connsiteY5" fmla="*/ 0 h 1617697"/>
              <a:gd name="connsiteX0-11" fmla="*/ 0 w 5036457"/>
              <a:gd name="connsiteY0-12" fmla="*/ 0 h 1617697"/>
              <a:gd name="connsiteX1-13" fmla="*/ 5036457 w 5036457"/>
              <a:gd name="connsiteY1-14" fmla="*/ 0 h 1617697"/>
              <a:gd name="connsiteX2-15" fmla="*/ 5036457 w 5036457"/>
              <a:gd name="connsiteY2-16" fmla="*/ 1617697 h 1617697"/>
              <a:gd name="connsiteX3-17" fmla="*/ 923610 w 5036457"/>
              <a:gd name="connsiteY3-18" fmla="*/ 1615312 h 1617697"/>
              <a:gd name="connsiteX4-19" fmla="*/ 0 w 5036457"/>
              <a:gd name="connsiteY4-20" fmla="*/ 0 h 1617697"/>
              <a:gd name="connsiteX0-21" fmla="*/ 0 w 5036457"/>
              <a:gd name="connsiteY0-22" fmla="*/ 0 h 1617697"/>
              <a:gd name="connsiteX1-23" fmla="*/ 3097048 w 5036457"/>
              <a:gd name="connsiteY1-24" fmla="*/ 2762 h 1617697"/>
              <a:gd name="connsiteX2-25" fmla="*/ 5036457 w 5036457"/>
              <a:gd name="connsiteY2-26" fmla="*/ 0 h 1617697"/>
              <a:gd name="connsiteX3-27" fmla="*/ 5036457 w 5036457"/>
              <a:gd name="connsiteY3-28" fmla="*/ 1617697 h 1617697"/>
              <a:gd name="connsiteX4-29" fmla="*/ 923610 w 5036457"/>
              <a:gd name="connsiteY4-30" fmla="*/ 1615312 h 1617697"/>
              <a:gd name="connsiteX5-31" fmla="*/ 0 w 5036457"/>
              <a:gd name="connsiteY5-32" fmla="*/ 0 h 1617697"/>
              <a:gd name="connsiteX0-33" fmla="*/ 0 w 5036457"/>
              <a:gd name="connsiteY0-34" fmla="*/ 0 h 1630893"/>
              <a:gd name="connsiteX1-35" fmla="*/ 3097048 w 5036457"/>
              <a:gd name="connsiteY1-36" fmla="*/ 2762 h 1630893"/>
              <a:gd name="connsiteX2-37" fmla="*/ 5036457 w 5036457"/>
              <a:gd name="connsiteY2-38" fmla="*/ 0 h 1630893"/>
              <a:gd name="connsiteX3-39" fmla="*/ 5036457 w 5036457"/>
              <a:gd name="connsiteY3-40" fmla="*/ 1617697 h 1630893"/>
              <a:gd name="connsiteX4-41" fmla="*/ 2902296 w 5036457"/>
              <a:gd name="connsiteY4-42" fmla="*/ 1630893 h 1630893"/>
              <a:gd name="connsiteX5-43" fmla="*/ 923610 w 5036457"/>
              <a:gd name="connsiteY5-44" fmla="*/ 1615312 h 1630893"/>
              <a:gd name="connsiteX6" fmla="*/ 0 w 5036457"/>
              <a:gd name="connsiteY6" fmla="*/ 0 h 1630893"/>
              <a:gd name="connsiteX0-45" fmla="*/ 0 w 5036457"/>
              <a:gd name="connsiteY0-46" fmla="*/ 0 h 1630893"/>
              <a:gd name="connsiteX1-47" fmla="*/ 3097048 w 5036457"/>
              <a:gd name="connsiteY1-48" fmla="*/ 2762 h 1630893"/>
              <a:gd name="connsiteX2-49" fmla="*/ 5036457 w 5036457"/>
              <a:gd name="connsiteY2-50" fmla="*/ 1617697 h 1630893"/>
              <a:gd name="connsiteX3-51" fmla="*/ 2902296 w 5036457"/>
              <a:gd name="connsiteY3-52" fmla="*/ 1630893 h 1630893"/>
              <a:gd name="connsiteX4-53" fmla="*/ 923610 w 5036457"/>
              <a:gd name="connsiteY4-54" fmla="*/ 1615312 h 1630893"/>
              <a:gd name="connsiteX5-55" fmla="*/ 0 w 5036457"/>
              <a:gd name="connsiteY5-56" fmla="*/ 0 h 1630893"/>
              <a:gd name="connsiteX0-57" fmla="*/ 0 w 3097048"/>
              <a:gd name="connsiteY0-58" fmla="*/ 0 h 1630893"/>
              <a:gd name="connsiteX1-59" fmla="*/ 3097048 w 3097048"/>
              <a:gd name="connsiteY1-60" fmla="*/ 2762 h 1630893"/>
              <a:gd name="connsiteX2-61" fmla="*/ 2902296 w 3097048"/>
              <a:gd name="connsiteY2-62" fmla="*/ 1630893 h 1630893"/>
              <a:gd name="connsiteX3-63" fmla="*/ 923610 w 3097048"/>
              <a:gd name="connsiteY3-64" fmla="*/ 1615312 h 1630893"/>
              <a:gd name="connsiteX4-65" fmla="*/ 0 w 3097048"/>
              <a:gd name="connsiteY4-66" fmla="*/ 0 h 16308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97048" h="1630893">
                <a:moveTo>
                  <a:pt x="0" y="0"/>
                </a:moveTo>
                <a:lnTo>
                  <a:pt x="3097048" y="2762"/>
                </a:lnTo>
                <a:lnTo>
                  <a:pt x="2902296" y="1630893"/>
                </a:lnTo>
                <a:lnTo>
                  <a:pt x="923610" y="1615312"/>
                </a:lnTo>
                <a:lnTo>
                  <a:pt x="0" y="0"/>
                </a:lnTo>
                <a:close/>
              </a:path>
            </a:pathLst>
          </a:cu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2898261" y="1058758"/>
            <a:ext cx="3347480" cy="3520563"/>
            <a:chOff x="3864347" y="1410618"/>
            <a:chExt cx="4463307" cy="4694084"/>
          </a:xfrm>
        </p:grpSpPr>
        <p:grpSp>
          <p:nvGrpSpPr>
            <p:cNvPr id="7" name="组合 6"/>
            <p:cNvGrpSpPr/>
            <p:nvPr/>
          </p:nvGrpSpPr>
          <p:grpSpPr>
            <a:xfrm>
              <a:off x="4304382" y="3556918"/>
              <a:ext cx="3644900" cy="2319639"/>
              <a:chOff x="4304382" y="3556918"/>
              <a:chExt cx="3644900" cy="2319639"/>
            </a:xfrm>
          </p:grpSpPr>
          <p:sp>
            <p:nvSpPr>
              <p:cNvPr id="44" name="任意多边形 43"/>
              <p:cNvSpPr/>
              <p:nvPr/>
            </p:nvSpPr>
            <p:spPr>
              <a:xfrm>
                <a:off x="5307682" y="3645818"/>
                <a:ext cx="762000" cy="2209800"/>
              </a:xfrm>
              <a:custGeom>
                <a:avLst/>
                <a:gdLst>
                  <a:gd name="connsiteX0" fmla="*/ 762000 w 762000"/>
                  <a:gd name="connsiteY0" fmla="*/ 0 h 2209800"/>
                  <a:gd name="connsiteX1" fmla="*/ 711200 w 762000"/>
                  <a:gd name="connsiteY1" fmla="*/ 1066800 h 2209800"/>
                  <a:gd name="connsiteX2" fmla="*/ 533400 w 762000"/>
                  <a:gd name="connsiteY2" fmla="*/ 1841500 h 2209800"/>
                  <a:gd name="connsiteX3" fmla="*/ 0 w 762000"/>
                  <a:gd name="connsiteY3" fmla="*/ 2209800 h 2209800"/>
                </a:gdLst>
                <a:ahLst/>
                <a:cxnLst>
                  <a:cxn ang="0">
                    <a:pos x="connsiteX0" y="connsiteY0"/>
                  </a:cxn>
                  <a:cxn ang="0">
                    <a:pos x="connsiteX1" y="connsiteY1"/>
                  </a:cxn>
                  <a:cxn ang="0">
                    <a:pos x="connsiteX2" y="connsiteY2"/>
                  </a:cxn>
                  <a:cxn ang="0">
                    <a:pos x="connsiteX3" y="connsiteY3"/>
                  </a:cxn>
                </a:cxnLst>
                <a:rect l="l" t="t" r="r" b="b"/>
                <a:pathLst>
                  <a:path w="762000" h="2209800">
                    <a:moveTo>
                      <a:pt x="762000" y="0"/>
                    </a:moveTo>
                    <a:cubicBezTo>
                      <a:pt x="755650" y="379942"/>
                      <a:pt x="749300" y="759884"/>
                      <a:pt x="711200" y="1066800"/>
                    </a:cubicBezTo>
                    <a:cubicBezTo>
                      <a:pt x="673100" y="1373716"/>
                      <a:pt x="651933" y="1651000"/>
                      <a:pt x="533400" y="1841500"/>
                    </a:cubicBezTo>
                    <a:cubicBezTo>
                      <a:pt x="414867" y="2032000"/>
                      <a:pt x="169333" y="2178050"/>
                      <a:pt x="0" y="22098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5" name="任意多边形 44"/>
              <p:cNvSpPr/>
              <p:nvPr/>
            </p:nvSpPr>
            <p:spPr>
              <a:xfrm>
                <a:off x="6183982" y="3658518"/>
                <a:ext cx="876300" cy="2218039"/>
              </a:xfrm>
              <a:custGeom>
                <a:avLst/>
                <a:gdLst>
                  <a:gd name="connsiteX0" fmla="*/ 0 w 876300"/>
                  <a:gd name="connsiteY0" fmla="*/ 0 h 2218039"/>
                  <a:gd name="connsiteX1" fmla="*/ 50800 w 876300"/>
                  <a:gd name="connsiteY1" fmla="*/ 1320800 h 2218039"/>
                  <a:gd name="connsiteX2" fmla="*/ 228600 w 876300"/>
                  <a:gd name="connsiteY2" fmla="*/ 1854200 h 2218039"/>
                  <a:gd name="connsiteX3" fmla="*/ 558800 w 876300"/>
                  <a:gd name="connsiteY3" fmla="*/ 2171700 h 2218039"/>
                  <a:gd name="connsiteX4" fmla="*/ 876300 w 876300"/>
                  <a:gd name="connsiteY4" fmla="*/ 2209800 h 2218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2218039">
                    <a:moveTo>
                      <a:pt x="0" y="0"/>
                    </a:moveTo>
                    <a:cubicBezTo>
                      <a:pt x="6350" y="505883"/>
                      <a:pt x="12700" y="1011767"/>
                      <a:pt x="50800" y="1320800"/>
                    </a:cubicBezTo>
                    <a:cubicBezTo>
                      <a:pt x="88900" y="1629833"/>
                      <a:pt x="143933" y="1712383"/>
                      <a:pt x="228600" y="1854200"/>
                    </a:cubicBezTo>
                    <a:cubicBezTo>
                      <a:pt x="313267" y="1996017"/>
                      <a:pt x="450850" y="2112433"/>
                      <a:pt x="558800" y="2171700"/>
                    </a:cubicBezTo>
                    <a:cubicBezTo>
                      <a:pt x="666750" y="2230967"/>
                      <a:pt x="771525" y="2220383"/>
                      <a:pt x="876300" y="22098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3" name="任意多边形 52"/>
              <p:cNvSpPr/>
              <p:nvPr/>
            </p:nvSpPr>
            <p:spPr>
              <a:xfrm>
                <a:off x="4304382" y="3556918"/>
                <a:ext cx="1587500" cy="1156493"/>
              </a:xfrm>
              <a:custGeom>
                <a:avLst/>
                <a:gdLst>
                  <a:gd name="connsiteX0" fmla="*/ 1587500 w 1587500"/>
                  <a:gd name="connsiteY0" fmla="*/ 0 h 1156493"/>
                  <a:gd name="connsiteX1" fmla="*/ 1346200 w 1587500"/>
                  <a:gd name="connsiteY1" fmla="*/ 698500 h 1156493"/>
                  <a:gd name="connsiteX2" fmla="*/ 901700 w 1587500"/>
                  <a:gd name="connsiteY2" fmla="*/ 1092200 h 1156493"/>
                  <a:gd name="connsiteX3" fmla="*/ 0 w 1587500"/>
                  <a:gd name="connsiteY3" fmla="*/ 1155700 h 1156493"/>
                </a:gdLst>
                <a:ahLst/>
                <a:cxnLst>
                  <a:cxn ang="0">
                    <a:pos x="connsiteX0" y="connsiteY0"/>
                  </a:cxn>
                  <a:cxn ang="0">
                    <a:pos x="connsiteX1" y="connsiteY1"/>
                  </a:cxn>
                  <a:cxn ang="0">
                    <a:pos x="connsiteX2" y="connsiteY2"/>
                  </a:cxn>
                  <a:cxn ang="0">
                    <a:pos x="connsiteX3" y="connsiteY3"/>
                  </a:cxn>
                </a:cxnLst>
                <a:rect l="l" t="t" r="r" b="b"/>
                <a:pathLst>
                  <a:path w="1587500" h="1156493">
                    <a:moveTo>
                      <a:pt x="1587500" y="0"/>
                    </a:moveTo>
                    <a:cubicBezTo>
                      <a:pt x="1524000" y="258233"/>
                      <a:pt x="1460500" y="516467"/>
                      <a:pt x="1346200" y="698500"/>
                    </a:cubicBezTo>
                    <a:cubicBezTo>
                      <a:pt x="1231900" y="880533"/>
                      <a:pt x="1126067" y="1016000"/>
                      <a:pt x="901700" y="1092200"/>
                    </a:cubicBezTo>
                    <a:cubicBezTo>
                      <a:pt x="677333" y="1168400"/>
                      <a:pt x="0" y="1155700"/>
                      <a:pt x="0" y="11557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4" name="任意多边形 53"/>
              <p:cNvSpPr/>
              <p:nvPr/>
            </p:nvSpPr>
            <p:spPr>
              <a:xfrm>
                <a:off x="6374482" y="3582318"/>
                <a:ext cx="1574800" cy="1092200"/>
              </a:xfrm>
              <a:custGeom>
                <a:avLst/>
                <a:gdLst>
                  <a:gd name="connsiteX0" fmla="*/ 0 w 1574800"/>
                  <a:gd name="connsiteY0" fmla="*/ 0 h 1092200"/>
                  <a:gd name="connsiteX1" fmla="*/ 114300 w 1574800"/>
                  <a:gd name="connsiteY1" fmla="*/ 495300 h 1092200"/>
                  <a:gd name="connsiteX2" fmla="*/ 342900 w 1574800"/>
                  <a:gd name="connsiteY2" fmla="*/ 850900 h 1092200"/>
                  <a:gd name="connsiteX3" fmla="*/ 889000 w 1574800"/>
                  <a:gd name="connsiteY3" fmla="*/ 1028700 h 1092200"/>
                  <a:gd name="connsiteX4" fmla="*/ 1574800 w 1574800"/>
                  <a:gd name="connsiteY4" fmla="*/ 1092200 h 109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00" h="1092200">
                    <a:moveTo>
                      <a:pt x="0" y="0"/>
                    </a:moveTo>
                    <a:cubicBezTo>
                      <a:pt x="28575" y="176741"/>
                      <a:pt x="57150" y="353483"/>
                      <a:pt x="114300" y="495300"/>
                    </a:cubicBezTo>
                    <a:cubicBezTo>
                      <a:pt x="171450" y="637117"/>
                      <a:pt x="213783" y="762000"/>
                      <a:pt x="342900" y="850900"/>
                    </a:cubicBezTo>
                    <a:cubicBezTo>
                      <a:pt x="472017" y="939800"/>
                      <a:pt x="683683" y="988483"/>
                      <a:pt x="889000" y="1028700"/>
                    </a:cubicBezTo>
                    <a:cubicBezTo>
                      <a:pt x="1094317" y="1068917"/>
                      <a:pt x="1420283" y="1079500"/>
                      <a:pt x="1574800" y="1092200"/>
                    </a:cubicBezTo>
                  </a:path>
                </a:pathLst>
              </a:cu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 name="组合 2"/>
            <p:cNvGrpSpPr/>
            <p:nvPr/>
          </p:nvGrpSpPr>
          <p:grpSpPr>
            <a:xfrm>
              <a:off x="5571829" y="1410618"/>
              <a:ext cx="1056954" cy="2140059"/>
              <a:chOff x="5571829" y="1410618"/>
              <a:chExt cx="1056954" cy="2140059"/>
            </a:xfrm>
          </p:grpSpPr>
          <p:grpSp>
            <p:nvGrpSpPr>
              <p:cNvPr id="41" name="组合 40"/>
              <p:cNvGrpSpPr/>
              <p:nvPr/>
            </p:nvGrpSpPr>
            <p:grpSpPr>
              <a:xfrm>
                <a:off x="5571829" y="1410618"/>
                <a:ext cx="1056954" cy="2140059"/>
                <a:chOff x="5553987" y="1268360"/>
                <a:chExt cx="1659914" cy="3360899"/>
              </a:xfrm>
              <a:solidFill>
                <a:srgbClr val="01D662"/>
              </a:solidFill>
            </p:grpSpPr>
            <p:grpSp>
              <p:nvGrpSpPr>
                <p:cNvPr id="39" name="组合 38"/>
                <p:cNvGrpSpPr/>
                <p:nvPr/>
              </p:nvGrpSpPr>
              <p:grpSpPr>
                <a:xfrm>
                  <a:off x="5553987" y="1268360"/>
                  <a:ext cx="1659914" cy="3360899"/>
                  <a:chOff x="4580392" y="-190953"/>
                  <a:chExt cx="3400425" cy="6884988"/>
                </a:xfrm>
                <a:grpFill/>
              </p:grpSpPr>
              <p:sp>
                <p:nvSpPr>
                  <p:cNvPr id="5" name="Freeform 5"/>
                  <p:cNvSpPr/>
                  <p:nvPr/>
                </p:nvSpPr>
                <p:spPr bwMode="auto">
                  <a:xfrm>
                    <a:off x="5780542" y="5008110"/>
                    <a:ext cx="244475" cy="941388"/>
                  </a:xfrm>
                  <a:custGeom>
                    <a:avLst/>
                    <a:gdLst>
                      <a:gd name="T0" fmla="*/ 32 w 65"/>
                      <a:gd name="T1" fmla="*/ 0 h 251"/>
                      <a:gd name="T2" fmla="*/ 0 w 65"/>
                      <a:gd name="T3" fmla="*/ 33 h 251"/>
                      <a:gd name="T4" fmla="*/ 32 w 65"/>
                      <a:gd name="T5" fmla="*/ 251 h 251"/>
                      <a:gd name="T6" fmla="*/ 65 w 65"/>
                      <a:gd name="T7" fmla="*/ 33 h 251"/>
                      <a:gd name="T8" fmla="*/ 32 w 65"/>
                      <a:gd name="T9" fmla="*/ 0 h 251"/>
                    </a:gdLst>
                    <a:ahLst/>
                    <a:cxnLst>
                      <a:cxn ang="0">
                        <a:pos x="T0" y="T1"/>
                      </a:cxn>
                      <a:cxn ang="0">
                        <a:pos x="T2" y="T3"/>
                      </a:cxn>
                      <a:cxn ang="0">
                        <a:pos x="T4" y="T5"/>
                      </a:cxn>
                      <a:cxn ang="0">
                        <a:pos x="T6" y="T7"/>
                      </a:cxn>
                      <a:cxn ang="0">
                        <a:pos x="T8" y="T9"/>
                      </a:cxn>
                    </a:cxnLst>
                    <a:rect l="0" t="0" r="r" b="b"/>
                    <a:pathLst>
                      <a:path w="65" h="251">
                        <a:moveTo>
                          <a:pt x="32" y="0"/>
                        </a:moveTo>
                        <a:cubicBezTo>
                          <a:pt x="14" y="0"/>
                          <a:pt x="0" y="15"/>
                          <a:pt x="0" y="33"/>
                        </a:cubicBezTo>
                        <a:cubicBezTo>
                          <a:pt x="0" y="51"/>
                          <a:pt x="32" y="251"/>
                          <a:pt x="32" y="251"/>
                        </a:cubicBezTo>
                        <a:cubicBezTo>
                          <a:pt x="32" y="251"/>
                          <a:pt x="65" y="51"/>
                          <a:pt x="65" y="33"/>
                        </a:cubicBezTo>
                        <a:cubicBezTo>
                          <a:pt x="65" y="15"/>
                          <a:pt x="50" y="0"/>
                          <a:pt x="32" y="0"/>
                        </a:cubicBezTo>
                      </a:path>
                    </a:pathLst>
                  </a:custGeom>
                  <a:solidFill>
                    <a:schemeClr val="accent1"/>
                  </a:solidFill>
                  <a:ln>
                    <a:noFill/>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3" name="Freeform 6"/>
                  <p:cNvSpPr/>
                  <p:nvPr/>
                </p:nvSpPr>
                <p:spPr bwMode="auto">
                  <a:xfrm>
                    <a:off x="6152017" y="5751060"/>
                    <a:ext cx="244475" cy="942975"/>
                  </a:xfrm>
                  <a:custGeom>
                    <a:avLst/>
                    <a:gdLst>
                      <a:gd name="T0" fmla="*/ 33 w 65"/>
                      <a:gd name="T1" fmla="*/ 0 h 251"/>
                      <a:gd name="T2" fmla="*/ 0 w 65"/>
                      <a:gd name="T3" fmla="*/ 33 h 251"/>
                      <a:gd name="T4" fmla="*/ 33 w 65"/>
                      <a:gd name="T5" fmla="*/ 251 h 251"/>
                      <a:gd name="T6" fmla="*/ 65 w 65"/>
                      <a:gd name="T7" fmla="*/ 33 h 251"/>
                      <a:gd name="T8" fmla="*/ 33 w 65"/>
                      <a:gd name="T9" fmla="*/ 0 h 251"/>
                    </a:gdLst>
                    <a:ahLst/>
                    <a:cxnLst>
                      <a:cxn ang="0">
                        <a:pos x="T0" y="T1"/>
                      </a:cxn>
                      <a:cxn ang="0">
                        <a:pos x="T2" y="T3"/>
                      </a:cxn>
                      <a:cxn ang="0">
                        <a:pos x="T4" y="T5"/>
                      </a:cxn>
                      <a:cxn ang="0">
                        <a:pos x="T6" y="T7"/>
                      </a:cxn>
                      <a:cxn ang="0">
                        <a:pos x="T8" y="T9"/>
                      </a:cxn>
                    </a:cxnLst>
                    <a:rect l="0" t="0" r="r" b="b"/>
                    <a:pathLst>
                      <a:path w="65" h="251">
                        <a:moveTo>
                          <a:pt x="33" y="0"/>
                        </a:moveTo>
                        <a:cubicBezTo>
                          <a:pt x="15" y="0"/>
                          <a:pt x="0" y="15"/>
                          <a:pt x="0" y="33"/>
                        </a:cubicBezTo>
                        <a:cubicBezTo>
                          <a:pt x="0" y="51"/>
                          <a:pt x="33" y="251"/>
                          <a:pt x="33" y="251"/>
                        </a:cubicBezTo>
                        <a:cubicBezTo>
                          <a:pt x="33" y="251"/>
                          <a:pt x="65" y="51"/>
                          <a:pt x="65" y="33"/>
                        </a:cubicBezTo>
                        <a:cubicBezTo>
                          <a:pt x="65" y="15"/>
                          <a:pt x="51" y="0"/>
                          <a:pt x="33" y="0"/>
                        </a:cubicBezTo>
                      </a:path>
                    </a:pathLst>
                  </a:custGeom>
                  <a:solidFill>
                    <a:schemeClr val="accent1"/>
                  </a:solidFill>
                  <a:ln>
                    <a:noFill/>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4" name="Freeform 7"/>
                  <p:cNvSpPr/>
                  <p:nvPr/>
                </p:nvSpPr>
                <p:spPr bwMode="auto">
                  <a:xfrm>
                    <a:off x="6544130" y="5131935"/>
                    <a:ext cx="244475" cy="938213"/>
                  </a:xfrm>
                  <a:custGeom>
                    <a:avLst/>
                    <a:gdLst>
                      <a:gd name="T0" fmla="*/ 33 w 65"/>
                      <a:gd name="T1" fmla="*/ 0 h 250"/>
                      <a:gd name="T2" fmla="*/ 0 w 65"/>
                      <a:gd name="T3" fmla="*/ 32 h 250"/>
                      <a:gd name="T4" fmla="*/ 33 w 65"/>
                      <a:gd name="T5" fmla="*/ 250 h 250"/>
                      <a:gd name="T6" fmla="*/ 65 w 65"/>
                      <a:gd name="T7" fmla="*/ 32 h 250"/>
                      <a:gd name="T8" fmla="*/ 33 w 65"/>
                      <a:gd name="T9" fmla="*/ 0 h 250"/>
                    </a:gdLst>
                    <a:ahLst/>
                    <a:cxnLst>
                      <a:cxn ang="0">
                        <a:pos x="T0" y="T1"/>
                      </a:cxn>
                      <a:cxn ang="0">
                        <a:pos x="T2" y="T3"/>
                      </a:cxn>
                      <a:cxn ang="0">
                        <a:pos x="T4" y="T5"/>
                      </a:cxn>
                      <a:cxn ang="0">
                        <a:pos x="T6" y="T7"/>
                      </a:cxn>
                      <a:cxn ang="0">
                        <a:pos x="T8" y="T9"/>
                      </a:cxn>
                    </a:cxnLst>
                    <a:rect l="0" t="0" r="r" b="b"/>
                    <a:pathLst>
                      <a:path w="65" h="250">
                        <a:moveTo>
                          <a:pt x="33" y="0"/>
                        </a:moveTo>
                        <a:cubicBezTo>
                          <a:pt x="15" y="0"/>
                          <a:pt x="0" y="14"/>
                          <a:pt x="0" y="32"/>
                        </a:cubicBezTo>
                        <a:cubicBezTo>
                          <a:pt x="0" y="50"/>
                          <a:pt x="33" y="250"/>
                          <a:pt x="33" y="250"/>
                        </a:cubicBezTo>
                        <a:cubicBezTo>
                          <a:pt x="33" y="250"/>
                          <a:pt x="65" y="50"/>
                          <a:pt x="65" y="32"/>
                        </a:cubicBezTo>
                        <a:cubicBezTo>
                          <a:pt x="65" y="14"/>
                          <a:pt x="51" y="0"/>
                          <a:pt x="33" y="0"/>
                        </a:cubicBezTo>
                      </a:path>
                    </a:pathLst>
                  </a:custGeom>
                  <a:solidFill>
                    <a:schemeClr val="accent1"/>
                  </a:solidFill>
                  <a:ln>
                    <a:noFill/>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7" name="Freeform 10"/>
                  <p:cNvSpPr/>
                  <p:nvPr/>
                </p:nvSpPr>
                <p:spPr bwMode="auto">
                  <a:xfrm>
                    <a:off x="4580392" y="3268210"/>
                    <a:ext cx="3400425" cy="2314575"/>
                  </a:xfrm>
                  <a:custGeom>
                    <a:avLst/>
                    <a:gdLst>
                      <a:gd name="T0" fmla="*/ 452 w 904"/>
                      <a:gd name="T1" fmla="*/ 329 h 616"/>
                      <a:gd name="T2" fmla="*/ 873 w 904"/>
                      <a:gd name="T3" fmla="*/ 616 h 616"/>
                      <a:gd name="T4" fmla="*/ 904 w 904"/>
                      <a:gd name="T5" fmla="*/ 452 h 616"/>
                      <a:gd name="T6" fmla="*/ 452 w 904"/>
                      <a:gd name="T7" fmla="*/ 0 h 616"/>
                      <a:gd name="T8" fmla="*/ 0 w 904"/>
                      <a:gd name="T9" fmla="*/ 452 h 616"/>
                      <a:gd name="T10" fmla="*/ 31 w 904"/>
                      <a:gd name="T11" fmla="*/ 616 h 616"/>
                      <a:gd name="T12" fmla="*/ 452 w 904"/>
                      <a:gd name="T13" fmla="*/ 329 h 616"/>
                    </a:gdLst>
                    <a:ahLst/>
                    <a:cxnLst>
                      <a:cxn ang="0">
                        <a:pos x="T0" y="T1"/>
                      </a:cxn>
                      <a:cxn ang="0">
                        <a:pos x="T2" y="T3"/>
                      </a:cxn>
                      <a:cxn ang="0">
                        <a:pos x="T4" y="T5"/>
                      </a:cxn>
                      <a:cxn ang="0">
                        <a:pos x="T6" y="T7"/>
                      </a:cxn>
                      <a:cxn ang="0">
                        <a:pos x="T8" y="T9"/>
                      </a:cxn>
                      <a:cxn ang="0">
                        <a:pos x="T10" y="T11"/>
                      </a:cxn>
                      <a:cxn ang="0">
                        <a:pos x="T12" y="T13"/>
                      </a:cxn>
                    </a:cxnLst>
                    <a:rect l="0" t="0" r="r" b="b"/>
                    <a:pathLst>
                      <a:path w="904" h="616">
                        <a:moveTo>
                          <a:pt x="452" y="329"/>
                        </a:moveTo>
                        <a:cubicBezTo>
                          <a:pt x="644" y="329"/>
                          <a:pt x="807" y="448"/>
                          <a:pt x="873" y="616"/>
                        </a:cubicBezTo>
                        <a:cubicBezTo>
                          <a:pt x="893" y="566"/>
                          <a:pt x="904" y="510"/>
                          <a:pt x="904" y="452"/>
                        </a:cubicBezTo>
                        <a:cubicBezTo>
                          <a:pt x="904" y="203"/>
                          <a:pt x="702" y="0"/>
                          <a:pt x="452" y="0"/>
                        </a:cubicBezTo>
                        <a:cubicBezTo>
                          <a:pt x="203" y="0"/>
                          <a:pt x="0" y="203"/>
                          <a:pt x="0" y="452"/>
                        </a:cubicBezTo>
                        <a:cubicBezTo>
                          <a:pt x="0" y="510"/>
                          <a:pt x="11" y="566"/>
                          <a:pt x="31" y="616"/>
                        </a:cubicBezTo>
                        <a:cubicBezTo>
                          <a:pt x="97" y="448"/>
                          <a:pt x="260" y="329"/>
                          <a:pt x="452" y="329"/>
                        </a:cubicBezTo>
                        <a:close/>
                      </a:path>
                    </a:pathLst>
                  </a:custGeom>
                  <a:solidFill>
                    <a:schemeClr val="accent1">
                      <a:lumMod val="75000"/>
                    </a:schemeClr>
                  </a:solidFill>
                  <a:ln>
                    <a:noFill/>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9" name="Freeform 12"/>
                  <p:cNvSpPr/>
                  <p:nvPr/>
                </p:nvSpPr>
                <p:spPr bwMode="auto">
                  <a:xfrm>
                    <a:off x="5231267" y="-190953"/>
                    <a:ext cx="2098675" cy="5006975"/>
                  </a:xfrm>
                  <a:custGeom>
                    <a:avLst/>
                    <a:gdLst>
                      <a:gd name="T0" fmla="*/ 279 w 558"/>
                      <a:gd name="T1" fmla="*/ 1309 h 1333"/>
                      <a:gd name="T2" fmla="*/ 438 w 558"/>
                      <a:gd name="T3" fmla="*/ 1333 h 1333"/>
                      <a:gd name="T4" fmla="*/ 558 w 558"/>
                      <a:gd name="T5" fmla="*/ 774 h 1333"/>
                      <a:gd name="T6" fmla="*/ 279 w 558"/>
                      <a:gd name="T7" fmla="*/ 0 h 1333"/>
                      <a:gd name="T8" fmla="*/ 0 w 558"/>
                      <a:gd name="T9" fmla="*/ 774 h 1333"/>
                      <a:gd name="T10" fmla="*/ 120 w 558"/>
                      <a:gd name="T11" fmla="*/ 1333 h 1333"/>
                      <a:gd name="T12" fmla="*/ 279 w 558"/>
                      <a:gd name="T13" fmla="*/ 1309 h 1333"/>
                    </a:gdLst>
                    <a:ahLst/>
                    <a:cxnLst>
                      <a:cxn ang="0">
                        <a:pos x="T0" y="T1"/>
                      </a:cxn>
                      <a:cxn ang="0">
                        <a:pos x="T2" y="T3"/>
                      </a:cxn>
                      <a:cxn ang="0">
                        <a:pos x="T4" y="T5"/>
                      </a:cxn>
                      <a:cxn ang="0">
                        <a:pos x="T6" y="T7"/>
                      </a:cxn>
                      <a:cxn ang="0">
                        <a:pos x="T8" y="T9"/>
                      </a:cxn>
                      <a:cxn ang="0">
                        <a:pos x="T10" y="T11"/>
                      </a:cxn>
                      <a:cxn ang="0">
                        <a:pos x="T12" y="T13"/>
                      </a:cxn>
                    </a:cxnLst>
                    <a:rect l="0" t="0" r="r" b="b"/>
                    <a:pathLst>
                      <a:path w="558" h="1333">
                        <a:moveTo>
                          <a:pt x="279" y="1309"/>
                        </a:moveTo>
                        <a:cubicBezTo>
                          <a:pt x="335" y="1309"/>
                          <a:pt x="388" y="1317"/>
                          <a:pt x="438" y="1333"/>
                        </a:cubicBezTo>
                        <a:cubicBezTo>
                          <a:pt x="513" y="1182"/>
                          <a:pt x="558" y="987"/>
                          <a:pt x="558" y="774"/>
                        </a:cubicBezTo>
                        <a:cubicBezTo>
                          <a:pt x="558" y="436"/>
                          <a:pt x="445" y="143"/>
                          <a:pt x="279" y="0"/>
                        </a:cubicBezTo>
                        <a:cubicBezTo>
                          <a:pt x="113" y="143"/>
                          <a:pt x="0" y="436"/>
                          <a:pt x="0" y="774"/>
                        </a:cubicBezTo>
                        <a:cubicBezTo>
                          <a:pt x="0" y="987"/>
                          <a:pt x="45" y="1182"/>
                          <a:pt x="120" y="1333"/>
                        </a:cubicBezTo>
                        <a:cubicBezTo>
                          <a:pt x="170" y="1317"/>
                          <a:pt x="223" y="1309"/>
                          <a:pt x="279" y="1309"/>
                        </a:cubicBezTo>
                        <a:close/>
                      </a:path>
                    </a:pathLst>
                  </a:custGeom>
                  <a:grpFill/>
                  <a:ln>
                    <a:noFill/>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sp>
              <p:nvSpPr>
                <p:cNvPr id="40" name="Freeform 12"/>
                <p:cNvSpPr/>
                <p:nvPr/>
              </p:nvSpPr>
              <p:spPr bwMode="auto">
                <a:xfrm>
                  <a:off x="5871711" y="1268360"/>
                  <a:ext cx="1024466" cy="2444149"/>
                </a:xfrm>
                <a:custGeom>
                  <a:avLst/>
                  <a:gdLst>
                    <a:gd name="T0" fmla="*/ 279 w 558"/>
                    <a:gd name="T1" fmla="*/ 1309 h 1333"/>
                    <a:gd name="T2" fmla="*/ 438 w 558"/>
                    <a:gd name="T3" fmla="*/ 1333 h 1333"/>
                    <a:gd name="T4" fmla="*/ 558 w 558"/>
                    <a:gd name="T5" fmla="*/ 774 h 1333"/>
                    <a:gd name="T6" fmla="*/ 279 w 558"/>
                    <a:gd name="T7" fmla="*/ 0 h 1333"/>
                    <a:gd name="T8" fmla="*/ 0 w 558"/>
                    <a:gd name="T9" fmla="*/ 774 h 1333"/>
                    <a:gd name="T10" fmla="*/ 120 w 558"/>
                    <a:gd name="T11" fmla="*/ 1333 h 1333"/>
                    <a:gd name="T12" fmla="*/ 279 w 558"/>
                    <a:gd name="T13" fmla="*/ 1309 h 1333"/>
                  </a:gdLst>
                  <a:ahLst/>
                  <a:cxnLst>
                    <a:cxn ang="0">
                      <a:pos x="T0" y="T1"/>
                    </a:cxn>
                    <a:cxn ang="0">
                      <a:pos x="T2" y="T3"/>
                    </a:cxn>
                    <a:cxn ang="0">
                      <a:pos x="T4" y="T5"/>
                    </a:cxn>
                    <a:cxn ang="0">
                      <a:pos x="T6" y="T7"/>
                    </a:cxn>
                    <a:cxn ang="0">
                      <a:pos x="T8" y="T9"/>
                    </a:cxn>
                    <a:cxn ang="0">
                      <a:pos x="T10" y="T11"/>
                    </a:cxn>
                    <a:cxn ang="0">
                      <a:pos x="T12" y="T13"/>
                    </a:cxn>
                  </a:cxnLst>
                  <a:rect l="0" t="0" r="r" b="b"/>
                  <a:pathLst>
                    <a:path w="558" h="1333">
                      <a:moveTo>
                        <a:pt x="279" y="1309"/>
                      </a:moveTo>
                      <a:cubicBezTo>
                        <a:pt x="335" y="1309"/>
                        <a:pt x="388" y="1317"/>
                        <a:pt x="438" y="1333"/>
                      </a:cubicBezTo>
                      <a:cubicBezTo>
                        <a:pt x="513" y="1182"/>
                        <a:pt x="558" y="987"/>
                        <a:pt x="558" y="774"/>
                      </a:cubicBezTo>
                      <a:cubicBezTo>
                        <a:pt x="558" y="436"/>
                        <a:pt x="445" y="143"/>
                        <a:pt x="279" y="0"/>
                      </a:cubicBezTo>
                      <a:cubicBezTo>
                        <a:pt x="113" y="143"/>
                        <a:pt x="0" y="436"/>
                        <a:pt x="0" y="774"/>
                      </a:cubicBezTo>
                      <a:cubicBezTo>
                        <a:pt x="0" y="987"/>
                        <a:pt x="45" y="1182"/>
                        <a:pt x="120" y="1333"/>
                      </a:cubicBezTo>
                      <a:cubicBezTo>
                        <a:pt x="170" y="1317"/>
                        <a:pt x="223" y="1309"/>
                        <a:pt x="279" y="1309"/>
                      </a:cubicBezTo>
                      <a:close/>
                    </a:path>
                  </a:pathLst>
                </a:custGeom>
                <a:solidFill>
                  <a:schemeClr val="accent1"/>
                </a:solidFill>
                <a:ln>
                  <a:noFill/>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sp>
            <p:nvSpPr>
              <p:cNvPr id="2" name="椭圆 1"/>
              <p:cNvSpPr/>
              <p:nvPr/>
            </p:nvSpPr>
            <p:spPr>
              <a:xfrm>
                <a:off x="5998706" y="1676979"/>
                <a:ext cx="203200" cy="203200"/>
              </a:xfrm>
              <a:prstGeom prst="ellips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sp>
          <p:nvSpPr>
            <p:cNvPr id="21" name="Oval 47"/>
            <p:cNvSpPr>
              <a:spLocks noChangeArrowheads="1"/>
            </p:cNvSpPr>
            <p:nvPr/>
          </p:nvSpPr>
          <p:spPr bwMode="auto">
            <a:xfrm>
              <a:off x="3864347" y="4464327"/>
              <a:ext cx="498650" cy="498168"/>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2" name="Freeform 122"/>
            <p:cNvSpPr/>
            <p:nvPr/>
          </p:nvSpPr>
          <p:spPr bwMode="auto">
            <a:xfrm>
              <a:off x="3976122" y="4575861"/>
              <a:ext cx="275100" cy="275100"/>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7829004" y="4464327"/>
              <a:ext cx="498650" cy="498168"/>
              <a:chOff x="5281342" y="2932112"/>
              <a:chExt cx="1643063" cy="1641475"/>
            </a:xfrm>
          </p:grpSpPr>
          <p:sp>
            <p:nvSpPr>
              <p:cNvPr id="26" name="Oval 47"/>
              <p:cNvSpPr>
                <a:spLocks noChangeArrowheads="1"/>
              </p:cNvSpPr>
              <p:nvPr/>
            </p:nvSpPr>
            <p:spPr bwMode="auto">
              <a:xfrm>
                <a:off x="5281342" y="2932112"/>
                <a:ext cx="1643063" cy="1641475"/>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8" name="Freeform 122"/>
              <p:cNvSpPr/>
              <p:nvPr/>
            </p:nvSpPr>
            <p:spPr bwMode="auto">
              <a:xfrm>
                <a:off x="5649642" y="3299618"/>
                <a:ext cx="906462" cy="906462"/>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6891436" y="5606534"/>
              <a:ext cx="498650" cy="498168"/>
              <a:chOff x="5281342" y="2932112"/>
              <a:chExt cx="1643063" cy="1641475"/>
            </a:xfrm>
          </p:grpSpPr>
          <p:sp>
            <p:nvSpPr>
              <p:cNvPr id="31" name="Oval 47"/>
              <p:cNvSpPr>
                <a:spLocks noChangeArrowheads="1"/>
              </p:cNvSpPr>
              <p:nvPr/>
            </p:nvSpPr>
            <p:spPr bwMode="auto">
              <a:xfrm>
                <a:off x="5281342" y="2932112"/>
                <a:ext cx="1643063" cy="1641475"/>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2" name="Freeform 122"/>
              <p:cNvSpPr/>
              <p:nvPr/>
            </p:nvSpPr>
            <p:spPr bwMode="auto">
              <a:xfrm>
                <a:off x="5649642" y="3299618"/>
                <a:ext cx="906462" cy="906462"/>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4801914" y="5606534"/>
              <a:ext cx="498650" cy="498168"/>
              <a:chOff x="5281342" y="2932112"/>
              <a:chExt cx="1643063" cy="1641475"/>
            </a:xfrm>
          </p:grpSpPr>
          <p:sp>
            <p:nvSpPr>
              <p:cNvPr id="34" name="Oval 47"/>
              <p:cNvSpPr>
                <a:spLocks noChangeArrowheads="1"/>
              </p:cNvSpPr>
              <p:nvPr/>
            </p:nvSpPr>
            <p:spPr bwMode="auto">
              <a:xfrm>
                <a:off x="5281342" y="2932112"/>
                <a:ext cx="1643063" cy="1641475"/>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5" name="Freeform 122"/>
              <p:cNvSpPr/>
              <p:nvPr/>
            </p:nvSpPr>
            <p:spPr bwMode="auto">
              <a:xfrm>
                <a:off x="5649642" y="3299618"/>
                <a:ext cx="906462" cy="906462"/>
              </a:xfrm>
              <a:custGeom>
                <a:avLst/>
                <a:gdLst>
                  <a:gd name="T0" fmla="*/ 526677 w 290"/>
                  <a:gd name="T1" fmla="*/ 355704 h 290"/>
                  <a:gd name="T2" fmla="*/ 426451 w 290"/>
                  <a:gd name="T3" fmla="*/ 365530 h 290"/>
                  <a:gd name="T4" fmla="*/ 312469 w 290"/>
                  <a:gd name="T5" fmla="*/ 249583 h 290"/>
                  <a:gd name="T6" fmla="*/ 564016 w 290"/>
                  <a:gd name="T7" fmla="*/ 98261 h 290"/>
                  <a:gd name="T8" fmla="*/ 520782 w 290"/>
                  <a:gd name="T9" fmla="*/ 55026 h 290"/>
                  <a:gd name="T10" fmla="*/ 198487 w 290"/>
                  <a:gd name="T11" fmla="*/ 137565 h 290"/>
                  <a:gd name="T12" fmla="*/ 80574 w 290"/>
                  <a:gd name="T13" fmla="*/ 17687 h 290"/>
                  <a:gd name="T14" fmla="*/ 17687 w 290"/>
                  <a:gd name="T15" fmla="*/ 17687 h 290"/>
                  <a:gd name="T16" fmla="*/ 17687 w 290"/>
                  <a:gd name="T17" fmla="*/ 80574 h 290"/>
                  <a:gd name="T18" fmla="*/ 137565 w 290"/>
                  <a:gd name="T19" fmla="*/ 198487 h 290"/>
                  <a:gd name="T20" fmla="*/ 55026 w 290"/>
                  <a:gd name="T21" fmla="*/ 520783 h 290"/>
                  <a:gd name="T22" fmla="*/ 98261 w 290"/>
                  <a:gd name="T23" fmla="*/ 564017 h 290"/>
                  <a:gd name="T24" fmla="*/ 249582 w 290"/>
                  <a:gd name="T25" fmla="*/ 312470 h 290"/>
                  <a:gd name="T26" fmla="*/ 363565 w 290"/>
                  <a:gd name="T27" fmla="*/ 426452 h 290"/>
                  <a:gd name="T28" fmla="*/ 355704 w 290"/>
                  <a:gd name="T29" fmla="*/ 528643 h 290"/>
                  <a:gd name="T30" fmla="*/ 398938 w 290"/>
                  <a:gd name="T31" fmla="*/ 569913 h 290"/>
                  <a:gd name="T32" fmla="*/ 459860 w 290"/>
                  <a:gd name="T33" fmla="*/ 459861 h 290"/>
                  <a:gd name="T34" fmla="*/ 569912 w 290"/>
                  <a:gd name="T35" fmla="*/ 398939 h 290"/>
                  <a:gd name="T36" fmla="*/ 526677 w 290"/>
                  <a:gd name="T37" fmla="*/ 355704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grpSp>
      </p:grpSp>
      <p:sp>
        <p:nvSpPr>
          <p:cNvPr id="46" name="文本框 45"/>
          <p:cNvSpPr txBox="1"/>
          <p:nvPr/>
        </p:nvSpPr>
        <p:spPr>
          <a:xfrm>
            <a:off x="398145" y="3256915"/>
            <a:ext cx="2369820" cy="755015"/>
          </a:xfrm>
          <a:prstGeom prst="rect">
            <a:avLst/>
          </a:prstGeom>
          <a:noFill/>
        </p:spPr>
        <p:txBody>
          <a:bodyPr wrap="square" rtlCol="0">
            <a:spAutoFit/>
            <a:scene3d>
              <a:camera prst="orthographicFront"/>
              <a:lightRig rig="threePt" dir="t"/>
            </a:scene3d>
            <a:sp3d contourW="12700"/>
          </a:bodyPr>
          <a:lstStyle/>
          <a:p>
            <a:pPr algn="r">
              <a:lnSpc>
                <a:spcPct val="12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oppo5.1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和部分</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5.1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机型无法启动</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APP</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问题，通过更新相关</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API</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和兼容优化处理。</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36" name="组合 35"/>
          <p:cNvGrpSpPr/>
          <p:nvPr/>
        </p:nvGrpSpPr>
        <p:grpSpPr>
          <a:xfrm>
            <a:off x="5812709" y="1455875"/>
            <a:ext cx="2454750" cy="708593"/>
            <a:chOff x="7523108" y="3331677"/>
            <a:chExt cx="3272999" cy="944790"/>
          </a:xfrm>
        </p:grpSpPr>
        <p:sp>
          <p:nvSpPr>
            <p:cNvPr id="37" name="矩形 36"/>
            <p:cNvSpPr/>
            <p:nvPr/>
          </p:nvSpPr>
          <p:spPr>
            <a:xfrm>
              <a:off x="7523108" y="3331677"/>
              <a:ext cx="2822786" cy="564727"/>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第三方库过时问题</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8" name="文本框 37"/>
            <p:cNvSpPr txBox="1"/>
            <p:nvPr/>
          </p:nvSpPr>
          <p:spPr>
            <a:xfrm>
              <a:off x="7601848" y="3859907"/>
              <a:ext cx="3194259" cy="41656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第三方依赖库的兼容</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7" name="组合 46"/>
          <p:cNvGrpSpPr/>
          <p:nvPr/>
        </p:nvGrpSpPr>
        <p:grpSpPr>
          <a:xfrm>
            <a:off x="1187565" y="1518737"/>
            <a:ext cx="2183130" cy="718185"/>
            <a:chOff x="7597434" y="3331677"/>
            <a:chExt cx="2910839" cy="957582"/>
          </a:xfrm>
        </p:grpSpPr>
        <p:sp>
          <p:nvSpPr>
            <p:cNvPr id="48" name="矩形 47"/>
            <p:cNvSpPr/>
            <p:nvPr/>
          </p:nvSpPr>
          <p:spPr>
            <a:xfrm>
              <a:off x="8234780" y="3331677"/>
              <a:ext cx="2241974" cy="5647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版本兼容问题</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9" name="文本框 48"/>
            <p:cNvSpPr txBox="1"/>
            <p:nvPr/>
          </p:nvSpPr>
          <p:spPr>
            <a:xfrm>
              <a:off x="7597434" y="3872698"/>
              <a:ext cx="2910839" cy="416561"/>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解决安卓手机机型适配</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50" name="文本框 49"/>
          <p:cNvSpPr txBox="1"/>
          <p:nvPr/>
        </p:nvSpPr>
        <p:spPr>
          <a:xfrm>
            <a:off x="6391275" y="3292475"/>
            <a:ext cx="2602865" cy="75501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项目中大量</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WebView</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的使用一个第三方依赖库，然而这个依赖库过时，导致</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APP</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大面积闪退的解决。</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1" name="文本框 50"/>
          <p:cNvSpPr txBox="1"/>
          <p:nvPr/>
        </p:nvSpPr>
        <p:spPr>
          <a:xfrm>
            <a:off x="5706745" y="4149090"/>
            <a:ext cx="2901315" cy="53340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图片加载库的过时，导致部分机型图片无法加载出来问题解决。</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2" name="文本框 51"/>
          <p:cNvSpPr txBox="1"/>
          <p:nvPr/>
        </p:nvSpPr>
        <p:spPr>
          <a:xfrm>
            <a:off x="969645" y="4113530"/>
            <a:ext cx="2503805" cy="755015"/>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小米手机对特定的</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API</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和方法的不支持，导致小米手机出现的不兼容性问题的解决。</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5" name="任意多边形 54"/>
          <p:cNvSpPr/>
          <p:nvPr/>
        </p:nvSpPr>
        <p:spPr>
          <a:xfrm>
            <a:off x="491490" y="320834"/>
            <a:ext cx="857250" cy="83439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60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par>
                          <p:cTn id="25" fill="hold">
                            <p:stCondLst>
                              <p:cond delay="1000"/>
                            </p:stCondLst>
                            <p:childTnLst>
                              <p:par>
                                <p:cTn id="26" presetID="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0-#ppt_w/2"/>
                                          </p:val>
                                        </p:tav>
                                        <p:tav tm="100000">
                                          <p:val>
                                            <p:strVal val="#ppt_x"/>
                                          </p:val>
                                        </p:tav>
                                      </p:tavLst>
                                    </p:anim>
                                    <p:anim calcmode="lin" valueType="num">
                                      <p:cBhvr additive="base">
                                        <p:cTn id="29" dur="5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65" grpId="0" animBg="1"/>
      <p:bldP spid="46" grpId="0"/>
      <p:bldP spid="50" grpId="0"/>
      <p:bldP spid="5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800000">
            <a:off x="3562108" y="1586566"/>
            <a:ext cx="4469912" cy="3565661"/>
          </a:xfrm>
          <a:custGeom>
            <a:avLst/>
            <a:gdLst>
              <a:gd name="connsiteX0" fmla="*/ 0 w 5959883"/>
              <a:gd name="connsiteY0" fmla="*/ 0 h 4738355"/>
              <a:gd name="connsiteX1" fmla="*/ 5959883 w 5959883"/>
              <a:gd name="connsiteY1" fmla="*/ 0 h 4738355"/>
              <a:gd name="connsiteX2" fmla="*/ 5959883 w 5959883"/>
              <a:gd name="connsiteY2" fmla="*/ 4738355 h 4738355"/>
              <a:gd name="connsiteX3" fmla="*/ 0 w 5959883"/>
              <a:gd name="connsiteY3" fmla="*/ 4738355 h 4738355"/>
              <a:gd name="connsiteX4" fmla="*/ 0 w 5959883"/>
              <a:gd name="connsiteY4" fmla="*/ 0 h 4738355"/>
              <a:gd name="connsiteX0-1" fmla="*/ 0 w 5959883"/>
              <a:gd name="connsiteY0-2" fmla="*/ 15859 h 4754214"/>
              <a:gd name="connsiteX1-3" fmla="*/ 2229073 w 5959883"/>
              <a:gd name="connsiteY1-4" fmla="*/ 0 h 4754214"/>
              <a:gd name="connsiteX2-5" fmla="*/ 5959883 w 5959883"/>
              <a:gd name="connsiteY2-6" fmla="*/ 15859 h 4754214"/>
              <a:gd name="connsiteX3-7" fmla="*/ 5959883 w 5959883"/>
              <a:gd name="connsiteY3-8" fmla="*/ 4754214 h 4754214"/>
              <a:gd name="connsiteX4-9" fmla="*/ 0 w 5959883"/>
              <a:gd name="connsiteY4-10" fmla="*/ 4754214 h 4754214"/>
              <a:gd name="connsiteX5" fmla="*/ 0 w 5959883"/>
              <a:gd name="connsiteY5" fmla="*/ 15859 h 4754214"/>
              <a:gd name="connsiteX0-11" fmla="*/ 0 w 5959883"/>
              <a:gd name="connsiteY0-12" fmla="*/ 4754214 h 4754214"/>
              <a:gd name="connsiteX1-13" fmla="*/ 2229073 w 5959883"/>
              <a:gd name="connsiteY1-14" fmla="*/ 0 h 4754214"/>
              <a:gd name="connsiteX2-15" fmla="*/ 5959883 w 5959883"/>
              <a:gd name="connsiteY2-16" fmla="*/ 15859 h 4754214"/>
              <a:gd name="connsiteX3-17" fmla="*/ 5959883 w 5959883"/>
              <a:gd name="connsiteY3-18" fmla="*/ 4754214 h 4754214"/>
              <a:gd name="connsiteX4-19" fmla="*/ 0 w 5959883"/>
              <a:gd name="connsiteY4-20" fmla="*/ 4754214 h 47542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59883" h="4754214">
                <a:moveTo>
                  <a:pt x="0" y="4754214"/>
                </a:moveTo>
                <a:lnTo>
                  <a:pt x="2229073" y="0"/>
                </a:lnTo>
                <a:lnTo>
                  <a:pt x="5959883" y="15859"/>
                </a:lnTo>
                <a:lnTo>
                  <a:pt x="5959883" y="4754214"/>
                </a:lnTo>
                <a:lnTo>
                  <a:pt x="0" y="4754214"/>
                </a:lnTo>
                <a:close/>
              </a:path>
            </a:pathLst>
          </a:custGeom>
          <a:gradFill flip="none" rotWithShape="1">
            <a:gsLst>
              <a:gs pos="61000">
                <a:schemeClr val="bg1">
                  <a:alpha val="0"/>
                </a:schemeClr>
              </a:gs>
              <a:gs pos="0">
                <a:schemeClr val="tx1">
                  <a:alpha val="30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90"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227534" y="1527516"/>
            <a:ext cx="2101208" cy="1524170"/>
            <a:chOff x="6621202" y="2075543"/>
            <a:chExt cx="2314726" cy="1679052"/>
          </a:xfrm>
        </p:grpSpPr>
        <p:sp>
          <p:nvSpPr>
            <p:cNvPr id="6"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chemeClr val="bg1">
                    <a:alpha val="0"/>
                  </a:schemeClr>
                </a:gs>
                <a:gs pos="0">
                  <a:schemeClr val="tx1">
                    <a:alpha val="3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790" dirty="0">
                <a:solidFill>
                  <a:srgbClr val="FFFFFF"/>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6621202" y="2075543"/>
              <a:ext cx="1190041" cy="1190039"/>
              <a:chOff x="5663488" y="1758240"/>
              <a:chExt cx="1874676" cy="1874672"/>
            </a:xfrm>
          </p:grpSpPr>
          <p:sp>
            <p:nvSpPr>
              <p:cNvPr id="8" name="圆角矩形 7"/>
              <p:cNvSpPr/>
              <p:nvPr/>
            </p:nvSpPr>
            <p:spPr>
              <a:xfrm>
                <a:off x="5663488" y="1758240"/>
                <a:ext cx="1874676" cy="187467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椭圆 8"/>
              <p:cNvSpPr/>
              <p:nvPr/>
            </p:nvSpPr>
            <p:spPr>
              <a:xfrm>
                <a:off x="5838251" y="1933001"/>
                <a:ext cx="1525156" cy="1525155"/>
              </a:xfrm>
              <a:prstGeom prst="ellipse">
                <a:avLst/>
              </a:prstGeom>
              <a:solidFill>
                <a:schemeClr val="accent1"/>
              </a:solidFill>
              <a:ln w="762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3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grpSp>
      <p:sp>
        <p:nvSpPr>
          <p:cNvPr id="34" name="椭圆 31"/>
          <p:cNvSpPr/>
          <p:nvPr/>
        </p:nvSpPr>
        <p:spPr>
          <a:xfrm>
            <a:off x="1568060" y="1889130"/>
            <a:ext cx="391887" cy="357038"/>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18" name="组合 17"/>
          <p:cNvGrpSpPr/>
          <p:nvPr/>
        </p:nvGrpSpPr>
        <p:grpSpPr>
          <a:xfrm>
            <a:off x="855473" y="2987162"/>
            <a:ext cx="1817060" cy="489516"/>
            <a:chOff x="7523108" y="3331677"/>
            <a:chExt cx="2422746" cy="652688"/>
          </a:xfrm>
        </p:grpSpPr>
        <p:sp>
          <p:nvSpPr>
            <p:cNvPr id="19" name="矩形 18"/>
            <p:cNvSpPr/>
            <p:nvPr/>
          </p:nvSpPr>
          <p:spPr>
            <a:xfrm>
              <a:off x="7613495" y="3331677"/>
              <a:ext cx="2241974" cy="41656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禅道</a:t>
              </a:r>
              <a:r>
                <a:rPr lang="en-US" altLang="zh-CN" sz="1200" b="1" dirty="0">
                  <a:solidFill>
                    <a:srgbClr val="123E61"/>
                  </a:solidFill>
                  <a:latin typeface="微软雅黑" panose="020B0503020204020204" pitchFamily="34" charset="-122"/>
                  <a:ea typeface="微软雅黑" panose="020B0503020204020204" pitchFamily="34" charset="-122"/>
                  <a:cs typeface="+mn-ea"/>
                  <a:sym typeface="+mn-lt"/>
                </a:rPr>
                <a:t>BUG</a:t>
              </a: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修复</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7523108" y="3641465"/>
              <a:ext cx="2422746" cy="342900"/>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禅道</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BUG</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修复率为</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100%</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pic>
        <p:nvPicPr>
          <p:cNvPr id="17" name="图片 16"/>
          <p:cNvPicPr>
            <a:picLocks noChangeAspect="1"/>
          </p:cNvPicPr>
          <p:nvPr/>
        </p:nvPicPr>
        <p:blipFill>
          <a:blip r:embed="rId1"/>
          <a:stretch>
            <a:fillRect/>
          </a:stretch>
        </p:blipFill>
        <p:spPr>
          <a:xfrm>
            <a:off x="2663825" y="1038225"/>
            <a:ext cx="5942330" cy="3068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fill="hold"/>
                                        <p:tgtEl>
                                          <p:spTgt spid="34"/>
                                        </p:tgtEl>
                                        <p:attrNameLst>
                                          <p:attrName>ppt_x</p:attrName>
                                        </p:attrNameLst>
                                      </p:cBhvr>
                                      <p:tavLst>
                                        <p:tav tm="0">
                                          <p:val>
                                            <p:strVal val="0-#ppt_w/2"/>
                                          </p:val>
                                        </p:tav>
                                        <p:tav tm="100000">
                                          <p:val>
                                            <p:strVal val="#ppt_x"/>
                                          </p:val>
                                        </p:tav>
                                      </p:tavLst>
                                    </p:anim>
                                    <p:anim calcmode="lin" valueType="num">
                                      <p:cBhvr additive="base">
                                        <p:cTn id="11" dur="500" fill="hold"/>
                                        <p:tgtEl>
                                          <p:spTgt spid="34"/>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flipH="1">
            <a:off x="799465" y="808355"/>
            <a:ext cx="7347585" cy="2546119"/>
            <a:chOff x="1171444" y="4356530"/>
            <a:chExt cx="9796676" cy="2810816"/>
          </a:xfrm>
        </p:grpSpPr>
        <p:sp>
          <p:nvSpPr>
            <p:cNvPr id="6" name="矩形 5"/>
            <p:cNvSpPr/>
            <p:nvPr/>
          </p:nvSpPr>
          <p:spPr>
            <a:xfrm flipV="1">
              <a:off x="1290088" y="4356530"/>
              <a:ext cx="9497261" cy="134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grpSp>
          <p:nvGrpSpPr>
            <p:cNvPr id="10" name="组合 17"/>
            <p:cNvGrpSpPr/>
            <p:nvPr/>
          </p:nvGrpSpPr>
          <p:grpSpPr>
            <a:xfrm>
              <a:off x="1171444" y="4699850"/>
              <a:ext cx="9796676" cy="2467496"/>
              <a:chOff x="1137991" y="3631201"/>
              <a:chExt cx="9796676" cy="2467496"/>
            </a:xfrm>
          </p:grpSpPr>
          <p:sp>
            <p:nvSpPr>
              <p:cNvPr id="11" name="文本框 10"/>
              <p:cNvSpPr txBox="1"/>
              <p:nvPr/>
            </p:nvSpPr>
            <p:spPr>
              <a:xfrm>
                <a:off x="1137991" y="3631201"/>
                <a:ext cx="2771775" cy="406589"/>
              </a:xfrm>
              <a:prstGeom prst="rect">
                <a:avLst/>
              </a:prstGeom>
              <a:noFill/>
            </p:spPr>
            <p:txBody>
              <a:bodyPr wrap="square" rtlCol="0">
                <a:spAutoFit/>
              </a:bodyPr>
              <a:lstStyle/>
              <a:p>
                <a:pPr algn="ct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文档整理</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219058" y="4082577"/>
                <a:ext cx="2609633" cy="833507"/>
              </a:xfrm>
              <a:prstGeom prst="rect">
                <a:avLst/>
              </a:prstGeom>
            </p:spPr>
            <p:txBody>
              <a:bodyPr wrap="square">
                <a:spAutoFit/>
              </a:bodyPr>
              <a:lstStyle/>
              <a:p>
                <a:pPr algn="l">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项目的各种文档的保存与记录，对项目关键的点进行标记和说明等。</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文本框 12"/>
              <p:cNvSpPr txBox="1"/>
              <p:nvPr/>
            </p:nvSpPr>
            <p:spPr>
              <a:xfrm>
                <a:off x="4619379" y="3631201"/>
                <a:ext cx="2771775" cy="406589"/>
              </a:xfrm>
              <a:prstGeom prst="rect">
                <a:avLst/>
              </a:prstGeom>
              <a:noFill/>
            </p:spPr>
            <p:txBody>
              <a:bodyPr wrap="square" rtlCol="0">
                <a:spAutoFit/>
              </a:bodyPr>
              <a:lstStyle/>
              <a:p>
                <a:pPr algn="ct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日常开发</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4619171" y="4044021"/>
                <a:ext cx="2609633" cy="1077461"/>
              </a:xfrm>
              <a:prstGeom prst="rect">
                <a:avLst/>
              </a:prstGeom>
            </p:spPr>
            <p:txBody>
              <a:bodyPr wrap="square">
                <a:spAutoFit/>
              </a:bodyPr>
              <a:lstStyle/>
              <a:p>
                <a:pPr algn="l">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对于日常开发的需求和任务，按时按量的完成，例如设备接入、新功能的接入、老功能的二次开发等。</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8162892" y="3631201"/>
                <a:ext cx="2771775" cy="406589"/>
              </a:xfrm>
              <a:prstGeom prst="rect">
                <a:avLst/>
              </a:prstGeom>
              <a:noFill/>
            </p:spPr>
            <p:txBody>
              <a:bodyPr wrap="square" rtlCol="0">
                <a:spAutoFit/>
              </a:bodyPr>
              <a:lstStyle/>
              <a:p>
                <a:pPr algn="ct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项目优化</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8243961" y="4044021"/>
                <a:ext cx="2609633" cy="2054676"/>
              </a:xfrm>
              <a:prstGeom prst="rect">
                <a:avLst/>
              </a:prstGeom>
            </p:spPr>
            <p:txBody>
              <a:bodyPr wrap="square">
                <a:spAutoFit/>
              </a:bodyPr>
              <a:lstStyle/>
              <a:p>
                <a:pPr algn="l">
                  <a:lnSpc>
                    <a:spcPct val="12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对部分页面的屏幕和机型适配。</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gn="l">
                  <a:lnSpc>
                    <a:spcPct val="120000"/>
                  </a:lnSpc>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gn="l">
                  <a:lnSpc>
                    <a:spcPct val="12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2.APP</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体积的优化，使</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APP</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体积缩减了一半。</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gn="l">
                  <a:lnSpc>
                    <a:spcPct val="120000"/>
                  </a:lnSpc>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gn="l">
                  <a:lnSpc>
                    <a:spcPct val="12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3.</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项目模块化的设计与开发。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55477" y="3544848"/>
            <a:ext cx="2011680" cy="645160"/>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问题总结</a:t>
            </a:r>
            <a:endPar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22" presetClass="entr" presetSubtype="8" fill="hold" grpId="0" nodeType="withEffect">
                                  <p:stCondLst>
                                    <p:cond delay="20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16" presetClass="entr" presetSubtype="42" fill="hold" nodeType="withEffect">
                                  <p:stCondLst>
                                    <p:cond delay="2500"/>
                                  </p:stCondLst>
                                  <p:childTnLst>
                                    <p:set>
                                      <p:cBhvr>
                                        <p:cTn id="26" dur="1" fill="hold">
                                          <p:stCondLst>
                                            <p:cond delay="0"/>
                                          </p:stCondLst>
                                        </p:cTn>
                                        <p:tgtEl>
                                          <p:spTgt spid="26"/>
                                        </p:tgtEl>
                                        <p:attrNameLst>
                                          <p:attrName>style.visibility</p:attrName>
                                        </p:attrNameLst>
                                      </p:cBhvr>
                                      <p:to>
                                        <p:strVal val="visible"/>
                                      </p:to>
                                    </p:set>
                                    <p:animEffect transition="in" filter="barn(outHorizontal)">
                                      <p:cBhvr>
                                        <p:cTn id="27" dur="500"/>
                                        <p:tgtEl>
                                          <p:spTgt spid="26"/>
                                        </p:tgtEl>
                                      </p:cBhvr>
                                    </p:animEffect>
                                  </p:childTnLst>
                                </p:cTn>
                              </p:par>
                              <p:par>
                                <p:cTn id="28" presetID="41" presetClass="entr" presetSubtype="0" fill="hold" grpId="0" nodeType="withEffect">
                                  <p:stCondLst>
                                    <p:cond delay="3000"/>
                                  </p:stCondLst>
                                  <p:iterate type="lt">
                                    <p:tmPct val="10000"/>
                                  </p:iterate>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22"/>
                                        </p:tgtEl>
                                        <p:attrNameLst>
                                          <p:attrName>ppt_y</p:attrName>
                                        </p:attrNameLst>
                                      </p:cBhvr>
                                      <p:tavLst>
                                        <p:tav tm="0">
                                          <p:val>
                                            <p:strVal val="#ppt_y"/>
                                          </p:val>
                                        </p:tav>
                                        <p:tav tm="100000">
                                          <p:val>
                                            <p:strVal val="#ppt_y"/>
                                          </p:val>
                                        </p:tav>
                                      </p:tavLst>
                                    </p:anim>
                                    <p:anim calcmode="lin" valueType="num">
                                      <p:cBhvr>
                                        <p:cTn id="3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2918090" y="1669999"/>
            <a:ext cx="3342053" cy="1874420"/>
            <a:chOff x="3860095" y="2322334"/>
            <a:chExt cx="4456070" cy="2499227"/>
          </a:xfrm>
        </p:grpSpPr>
        <p:sp>
          <p:nvSpPr>
            <p:cNvPr id="51" name="Freeform: Shape 188"/>
            <p:cNvSpPr/>
            <p:nvPr/>
          </p:nvSpPr>
          <p:spPr bwMode="auto">
            <a:xfrm flipH="1">
              <a:off x="5875430" y="3563085"/>
              <a:ext cx="1058184" cy="1258476"/>
            </a:xfrm>
            <a:custGeom>
              <a:avLst/>
              <a:gdLst/>
              <a:ahLst/>
              <a:cxnLst>
                <a:cxn ang="0">
                  <a:pos x="0" y="57"/>
                </a:cxn>
                <a:cxn ang="0">
                  <a:pos x="20" y="73"/>
                </a:cxn>
                <a:cxn ang="0">
                  <a:pos x="17" y="64"/>
                </a:cxn>
                <a:cxn ang="0">
                  <a:pos x="62" y="0"/>
                </a:cxn>
                <a:cxn ang="0">
                  <a:pos x="37" y="0"/>
                </a:cxn>
                <a:cxn ang="0">
                  <a:pos x="8" y="40"/>
                </a:cxn>
                <a:cxn ang="0">
                  <a:pos x="5" y="30"/>
                </a:cxn>
                <a:cxn ang="0">
                  <a:pos x="0" y="57"/>
                </a:cxn>
              </a:cxnLst>
              <a:rect l="0" t="0" r="r" b="b"/>
              <a:pathLst>
                <a:path w="62" h="73">
                  <a:moveTo>
                    <a:pt x="0" y="57"/>
                  </a:moveTo>
                  <a:cubicBezTo>
                    <a:pt x="20" y="73"/>
                    <a:pt x="20" y="73"/>
                    <a:pt x="20" y="73"/>
                  </a:cubicBezTo>
                  <a:cubicBezTo>
                    <a:pt x="17" y="64"/>
                    <a:pt x="17" y="64"/>
                    <a:pt x="17" y="64"/>
                  </a:cubicBezTo>
                  <a:cubicBezTo>
                    <a:pt x="43" y="55"/>
                    <a:pt x="62" y="30"/>
                    <a:pt x="62" y="0"/>
                  </a:cubicBezTo>
                  <a:cubicBezTo>
                    <a:pt x="37" y="0"/>
                    <a:pt x="37" y="0"/>
                    <a:pt x="37" y="0"/>
                  </a:cubicBezTo>
                  <a:cubicBezTo>
                    <a:pt x="37" y="19"/>
                    <a:pt x="25" y="34"/>
                    <a:pt x="8" y="40"/>
                  </a:cubicBezTo>
                  <a:cubicBezTo>
                    <a:pt x="5" y="30"/>
                    <a:pt x="5" y="30"/>
                    <a:pt x="5" y="30"/>
                  </a:cubicBezTo>
                  <a:lnTo>
                    <a:pt x="0" y="57"/>
                  </a:lnTo>
                  <a:close/>
                </a:path>
              </a:pathLst>
            </a:custGeom>
            <a:solidFill>
              <a:schemeClr val="bg1"/>
            </a:solidFill>
            <a:ln w="9525">
              <a:solidFill>
                <a:schemeClr val="bg1">
                  <a:lumMod val="95000"/>
                </a:schemeClr>
              </a:solidFill>
              <a:rou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9" name="Freeform: Shape 191"/>
            <p:cNvSpPr/>
            <p:nvPr/>
          </p:nvSpPr>
          <p:spPr bwMode="auto">
            <a:xfrm flipH="1">
              <a:off x="7070096" y="3683615"/>
              <a:ext cx="1246069" cy="1068819"/>
            </a:xfrm>
            <a:custGeom>
              <a:avLst/>
              <a:gdLst/>
              <a:ahLst/>
              <a:cxnLst>
                <a:cxn ang="0">
                  <a:pos x="16" y="0"/>
                </a:cxn>
                <a:cxn ang="0">
                  <a:pos x="0" y="20"/>
                </a:cxn>
                <a:cxn ang="0">
                  <a:pos x="9" y="17"/>
                </a:cxn>
                <a:cxn ang="0">
                  <a:pos x="73" y="62"/>
                </a:cxn>
                <a:cxn ang="0">
                  <a:pos x="73" y="37"/>
                </a:cxn>
                <a:cxn ang="0">
                  <a:pos x="33" y="8"/>
                </a:cxn>
                <a:cxn ang="0">
                  <a:pos x="43" y="5"/>
                </a:cxn>
                <a:cxn ang="0">
                  <a:pos x="16" y="0"/>
                </a:cxn>
              </a:cxnLst>
              <a:rect l="0" t="0" r="r" b="b"/>
              <a:pathLst>
                <a:path w="73" h="62">
                  <a:moveTo>
                    <a:pt x="16" y="0"/>
                  </a:moveTo>
                  <a:cubicBezTo>
                    <a:pt x="0" y="20"/>
                    <a:pt x="0" y="20"/>
                    <a:pt x="0" y="20"/>
                  </a:cubicBezTo>
                  <a:cubicBezTo>
                    <a:pt x="9" y="17"/>
                    <a:pt x="9" y="17"/>
                    <a:pt x="9" y="17"/>
                  </a:cubicBezTo>
                  <a:cubicBezTo>
                    <a:pt x="18" y="43"/>
                    <a:pt x="44" y="62"/>
                    <a:pt x="73" y="62"/>
                  </a:cubicBezTo>
                  <a:cubicBezTo>
                    <a:pt x="73" y="37"/>
                    <a:pt x="73" y="37"/>
                    <a:pt x="73" y="37"/>
                  </a:cubicBezTo>
                  <a:cubicBezTo>
                    <a:pt x="55" y="37"/>
                    <a:pt x="39" y="25"/>
                    <a:pt x="33" y="8"/>
                  </a:cubicBezTo>
                  <a:cubicBezTo>
                    <a:pt x="43" y="5"/>
                    <a:pt x="43" y="5"/>
                    <a:pt x="43" y="5"/>
                  </a:cubicBezTo>
                  <a:lnTo>
                    <a:pt x="16" y="0"/>
                  </a:lnTo>
                  <a:close/>
                </a:path>
              </a:pathLst>
            </a:custGeom>
            <a:solidFill>
              <a:schemeClr val="accent1"/>
            </a:solidFill>
            <a:ln w="9525">
              <a:solidFill>
                <a:schemeClr val="bg1">
                  <a:lumMod val="95000"/>
                </a:schemeClr>
              </a:solidFill>
              <a:rou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7" name="Freeform: Shape 194"/>
            <p:cNvSpPr/>
            <p:nvPr/>
          </p:nvSpPr>
          <p:spPr bwMode="auto">
            <a:xfrm flipH="1">
              <a:off x="7155176" y="2322334"/>
              <a:ext cx="1075909" cy="1258476"/>
            </a:xfrm>
            <a:custGeom>
              <a:avLst/>
              <a:gdLst/>
              <a:ahLst/>
              <a:cxnLst>
                <a:cxn ang="0">
                  <a:pos x="63" y="16"/>
                </a:cxn>
                <a:cxn ang="0">
                  <a:pos x="43" y="0"/>
                </a:cxn>
                <a:cxn ang="0">
                  <a:pos x="46" y="9"/>
                </a:cxn>
                <a:cxn ang="0">
                  <a:pos x="0" y="73"/>
                </a:cxn>
                <a:cxn ang="0">
                  <a:pos x="26" y="73"/>
                </a:cxn>
                <a:cxn ang="0">
                  <a:pos x="54" y="33"/>
                </a:cxn>
                <a:cxn ang="0">
                  <a:pos x="58" y="43"/>
                </a:cxn>
                <a:cxn ang="0">
                  <a:pos x="63" y="16"/>
                </a:cxn>
              </a:cxnLst>
              <a:rect l="0" t="0" r="r" b="b"/>
              <a:pathLst>
                <a:path w="63" h="73">
                  <a:moveTo>
                    <a:pt x="63" y="16"/>
                  </a:moveTo>
                  <a:cubicBezTo>
                    <a:pt x="43" y="0"/>
                    <a:pt x="43" y="0"/>
                    <a:pt x="43" y="0"/>
                  </a:cubicBezTo>
                  <a:cubicBezTo>
                    <a:pt x="46" y="9"/>
                    <a:pt x="46" y="9"/>
                    <a:pt x="46" y="9"/>
                  </a:cubicBezTo>
                  <a:cubicBezTo>
                    <a:pt x="19" y="18"/>
                    <a:pt x="0" y="43"/>
                    <a:pt x="0" y="73"/>
                  </a:cubicBezTo>
                  <a:cubicBezTo>
                    <a:pt x="26" y="73"/>
                    <a:pt x="26" y="73"/>
                    <a:pt x="26" y="73"/>
                  </a:cubicBezTo>
                  <a:cubicBezTo>
                    <a:pt x="26" y="55"/>
                    <a:pt x="38" y="39"/>
                    <a:pt x="54" y="33"/>
                  </a:cubicBezTo>
                  <a:cubicBezTo>
                    <a:pt x="58" y="43"/>
                    <a:pt x="58" y="43"/>
                    <a:pt x="58" y="43"/>
                  </a:cubicBezTo>
                  <a:lnTo>
                    <a:pt x="63" y="16"/>
                  </a:lnTo>
                  <a:close/>
                </a:path>
              </a:pathLst>
            </a:custGeom>
            <a:solidFill>
              <a:schemeClr val="bg1"/>
            </a:solidFill>
            <a:ln w="9525">
              <a:solidFill>
                <a:schemeClr val="bg1">
                  <a:lumMod val="95000"/>
                </a:schemeClr>
              </a:solidFill>
              <a:rou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5" name="Freeform: Shape 197"/>
            <p:cNvSpPr/>
            <p:nvPr/>
          </p:nvSpPr>
          <p:spPr bwMode="auto">
            <a:xfrm flipH="1">
              <a:off x="5123889" y="2391462"/>
              <a:ext cx="1246069" cy="1068819"/>
            </a:xfrm>
            <a:custGeom>
              <a:avLst/>
              <a:gdLst/>
              <a:ahLst/>
              <a:cxnLst>
                <a:cxn ang="0">
                  <a:pos x="16" y="62"/>
                </a:cxn>
                <a:cxn ang="0">
                  <a:pos x="0" y="42"/>
                </a:cxn>
                <a:cxn ang="0">
                  <a:pos x="9" y="45"/>
                </a:cxn>
                <a:cxn ang="0">
                  <a:pos x="73" y="0"/>
                </a:cxn>
                <a:cxn ang="0">
                  <a:pos x="73" y="25"/>
                </a:cxn>
                <a:cxn ang="0">
                  <a:pos x="33" y="54"/>
                </a:cxn>
                <a:cxn ang="0">
                  <a:pos x="43" y="57"/>
                </a:cxn>
                <a:cxn ang="0">
                  <a:pos x="16" y="62"/>
                </a:cxn>
              </a:cxnLst>
              <a:rect l="0" t="0" r="r" b="b"/>
              <a:pathLst>
                <a:path w="73" h="62">
                  <a:moveTo>
                    <a:pt x="16" y="62"/>
                  </a:moveTo>
                  <a:cubicBezTo>
                    <a:pt x="0" y="42"/>
                    <a:pt x="0" y="42"/>
                    <a:pt x="0" y="42"/>
                  </a:cubicBezTo>
                  <a:cubicBezTo>
                    <a:pt x="9" y="45"/>
                    <a:pt x="9" y="45"/>
                    <a:pt x="9" y="45"/>
                  </a:cubicBezTo>
                  <a:cubicBezTo>
                    <a:pt x="18" y="19"/>
                    <a:pt x="44" y="0"/>
                    <a:pt x="73" y="0"/>
                  </a:cubicBezTo>
                  <a:cubicBezTo>
                    <a:pt x="73" y="25"/>
                    <a:pt x="73" y="25"/>
                    <a:pt x="73" y="25"/>
                  </a:cubicBezTo>
                  <a:cubicBezTo>
                    <a:pt x="55" y="25"/>
                    <a:pt x="39" y="37"/>
                    <a:pt x="33" y="54"/>
                  </a:cubicBezTo>
                  <a:cubicBezTo>
                    <a:pt x="43" y="57"/>
                    <a:pt x="43" y="57"/>
                    <a:pt x="43" y="57"/>
                  </a:cubicBezTo>
                  <a:lnTo>
                    <a:pt x="16" y="62"/>
                  </a:lnTo>
                  <a:close/>
                </a:path>
              </a:pathLst>
            </a:custGeom>
            <a:solidFill>
              <a:schemeClr val="accent3"/>
            </a:solidFill>
            <a:ln w="9525">
              <a:solidFill>
                <a:schemeClr val="bg1">
                  <a:lumMod val="95000"/>
                </a:schemeClr>
              </a:solidFill>
              <a:rou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3" name="Freeform: Shape 200"/>
            <p:cNvSpPr/>
            <p:nvPr/>
          </p:nvSpPr>
          <p:spPr bwMode="auto">
            <a:xfrm flipH="1">
              <a:off x="3860095" y="3736790"/>
              <a:ext cx="1246069" cy="1067046"/>
            </a:xfrm>
            <a:custGeom>
              <a:avLst/>
              <a:gdLst/>
              <a:ahLst/>
              <a:cxnLst>
                <a:cxn ang="0">
                  <a:pos x="57" y="0"/>
                </a:cxn>
                <a:cxn ang="0">
                  <a:pos x="73" y="20"/>
                </a:cxn>
                <a:cxn ang="0">
                  <a:pos x="64" y="17"/>
                </a:cxn>
                <a:cxn ang="0">
                  <a:pos x="0" y="62"/>
                </a:cxn>
                <a:cxn ang="0">
                  <a:pos x="0" y="37"/>
                </a:cxn>
                <a:cxn ang="0">
                  <a:pos x="40" y="8"/>
                </a:cxn>
                <a:cxn ang="0">
                  <a:pos x="30" y="5"/>
                </a:cxn>
                <a:cxn ang="0">
                  <a:pos x="57" y="0"/>
                </a:cxn>
              </a:cxnLst>
              <a:rect l="0" t="0" r="r" b="b"/>
              <a:pathLst>
                <a:path w="73" h="62">
                  <a:moveTo>
                    <a:pt x="57" y="0"/>
                  </a:moveTo>
                  <a:cubicBezTo>
                    <a:pt x="73" y="20"/>
                    <a:pt x="73" y="20"/>
                    <a:pt x="73" y="20"/>
                  </a:cubicBezTo>
                  <a:cubicBezTo>
                    <a:pt x="64" y="17"/>
                    <a:pt x="64" y="17"/>
                    <a:pt x="64" y="17"/>
                  </a:cubicBezTo>
                  <a:cubicBezTo>
                    <a:pt x="55" y="43"/>
                    <a:pt x="29" y="62"/>
                    <a:pt x="0" y="62"/>
                  </a:cubicBezTo>
                  <a:cubicBezTo>
                    <a:pt x="0" y="37"/>
                    <a:pt x="0" y="37"/>
                    <a:pt x="0" y="37"/>
                  </a:cubicBezTo>
                  <a:cubicBezTo>
                    <a:pt x="18" y="37"/>
                    <a:pt x="34" y="25"/>
                    <a:pt x="40" y="8"/>
                  </a:cubicBezTo>
                  <a:cubicBezTo>
                    <a:pt x="30" y="5"/>
                    <a:pt x="30" y="5"/>
                    <a:pt x="30" y="5"/>
                  </a:cubicBezTo>
                  <a:lnTo>
                    <a:pt x="57" y="0"/>
                  </a:lnTo>
                  <a:close/>
                </a:path>
              </a:pathLst>
            </a:custGeom>
            <a:solidFill>
              <a:schemeClr val="accent1"/>
            </a:solidFill>
            <a:ln w="9525">
              <a:solidFill>
                <a:schemeClr val="bg1">
                  <a:lumMod val="95000"/>
                </a:schemeClr>
              </a:solidFill>
              <a:rou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1" name="Freeform: Shape 203"/>
            <p:cNvSpPr/>
            <p:nvPr/>
          </p:nvSpPr>
          <p:spPr bwMode="auto">
            <a:xfrm flipH="1">
              <a:off x="3929223" y="2340059"/>
              <a:ext cx="1074136" cy="1258476"/>
            </a:xfrm>
            <a:custGeom>
              <a:avLst/>
              <a:gdLst/>
              <a:ahLst/>
              <a:cxnLst>
                <a:cxn ang="0">
                  <a:pos x="0" y="16"/>
                </a:cxn>
                <a:cxn ang="0">
                  <a:pos x="21" y="0"/>
                </a:cxn>
                <a:cxn ang="0">
                  <a:pos x="17" y="9"/>
                </a:cxn>
                <a:cxn ang="0">
                  <a:pos x="63" y="73"/>
                </a:cxn>
                <a:cxn ang="0">
                  <a:pos x="38" y="73"/>
                </a:cxn>
                <a:cxn ang="0">
                  <a:pos x="9" y="33"/>
                </a:cxn>
                <a:cxn ang="0">
                  <a:pos x="6" y="43"/>
                </a:cxn>
                <a:cxn ang="0">
                  <a:pos x="0" y="16"/>
                </a:cxn>
              </a:cxnLst>
              <a:rect l="0" t="0" r="r" b="b"/>
              <a:pathLst>
                <a:path w="63" h="73">
                  <a:moveTo>
                    <a:pt x="0" y="16"/>
                  </a:moveTo>
                  <a:cubicBezTo>
                    <a:pt x="21" y="0"/>
                    <a:pt x="21" y="0"/>
                    <a:pt x="21" y="0"/>
                  </a:cubicBezTo>
                  <a:cubicBezTo>
                    <a:pt x="17" y="9"/>
                    <a:pt x="17" y="9"/>
                    <a:pt x="17" y="9"/>
                  </a:cubicBezTo>
                  <a:cubicBezTo>
                    <a:pt x="44" y="18"/>
                    <a:pt x="63" y="43"/>
                    <a:pt x="63" y="73"/>
                  </a:cubicBezTo>
                  <a:cubicBezTo>
                    <a:pt x="38" y="73"/>
                    <a:pt x="38" y="73"/>
                    <a:pt x="38" y="73"/>
                  </a:cubicBezTo>
                  <a:cubicBezTo>
                    <a:pt x="38" y="54"/>
                    <a:pt x="26" y="39"/>
                    <a:pt x="9" y="33"/>
                  </a:cubicBezTo>
                  <a:cubicBezTo>
                    <a:pt x="6" y="43"/>
                    <a:pt x="6" y="43"/>
                    <a:pt x="6" y="43"/>
                  </a:cubicBezTo>
                  <a:lnTo>
                    <a:pt x="0" y="16"/>
                  </a:lnTo>
                  <a:close/>
                </a:path>
              </a:pathLst>
            </a:custGeom>
            <a:solidFill>
              <a:schemeClr val="bg1"/>
            </a:solidFill>
            <a:ln w="9525">
              <a:solidFill>
                <a:schemeClr val="bg1">
                  <a:lumMod val="95000"/>
                </a:schemeClr>
              </a:solidFill>
              <a:rou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31" name="TextBox 211"/>
            <p:cNvSpPr txBox="1"/>
            <p:nvPr/>
          </p:nvSpPr>
          <p:spPr>
            <a:xfrm rot="20378142">
              <a:off x="4015587" y="3829258"/>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01</a:t>
              </a:r>
              <a:endParaRPr lang="en-US" sz="13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2" name="TextBox 212"/>
            <p:cNvSpPr txBox="1"/>
            <p:nvPr/>
          </p:nvSpPr>
          <p:spPr>
            <a:xfrm rot="3999129">
              <a:off x="4503568" y="252458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02</a:t>
              </a:r>
              <a:endParaRPr lang="en-US" sz="135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3" name="TextBox 213"/>
            <p:cNvSpPr txBox="1"/>
            <p:nvPr/>
          </p:nvSpPr>
          <p:spPr>
            <a:xfrm rot="20515583">
              <a:off x="5765218" y="299838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03</a:t>
              </a:r>
              <a:endParaRPr lang="en-US" sz="13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TextBox 214"/>
            <p:cNvSpPr txBox="1"/>
            <p:nvPr/>
          </p:nvSpPr>
          <p:spPr>
            <a:xfrm rot="1800000">
              <a:off x="6447123" y="4254317"/>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04</a:t>
              </a:r>
              <a:endParaRPr lang="en-US" sz="135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5" name="TextBox 215"/>
            <p:cNvSpPr txBox="1"/>
            <p:nvPr/>
          </p:nvSpPr>
          <p:spPr>
            <a:xfrm rot="1099619">
              <a:off x="7717598" y="377095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05</a:t>
              </a:r>
              <a:endParaRPr lang="en-US" sz="13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6" name="TextBox 216"/>
            <p:cNvSpPr txBox="1"/>
            <p:nvPr/>
          </p:nvSpPr>
          <p:spPr>
            <a:xfrm rot="17359790">
              <a:off x="7202110" y="2508146"/>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06</a:t>
              </a:r>
              <a:endParaRPr lang="en-US" sz="1350" dirty="0">
                <a:solidFill>
                  <a:schemeClr val="accent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6375278" y="931799"/>
            <a:ext cx="2654300" cy="1151255"/>
            <a:chOff x="7432515" y="3216530"/>
            <a:chExt cx="3539066" cy="1535007"/>
          </a:xfrm>
        </p:grpSpPr>
        <p:sp>
          <p:nvSpPr>
            <p:cNvPr id="20" name="矩形 19"/>
            <p:cNvSpPr/>
            <p:nvPr/>
          </p:nvSpPr>
          <p:spPr>
            <a:xfrm>
              <a:off x="7523108" y="3216530"/>
              <a:ext cx="2241974" cy="564727"/>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沟通不到位</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1" name="文本框 20"/>
            <p:cNvSpPr txBox="1"/>
            <p:nvPr/>
          </p:nvSpPr>
          <p:spPr>
            <a:xfrm>
              <a:off x="7432515" y="3744850"/>
              <a:ext cx="3539066" cy="1006687"/>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经常出现一个信息源只通知到了部分的项目人员，然而其他人员不知道这个信息。</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组合 21"/>
          <p:cNvGrpSpPr/>
          <p:nvPr/>
        </p:nvGrpSpPr>
        <p:grpSpPr>
          <a:xfrm>
            <a:off x="194630" y="1018160"/>
            <a:ext cx="2580005" cy="1136650"/>
            <a:chOff x="6573149" y="3331677"/>
            <a:chExt cx="3440006" cy="1515534"/>
          </a:xfrm>
        </p:grpSpPr>
        <p:sp>
          <p:nvSpPr>
            <p:cNvPr id="23" name="矩形 22"/>
            <p:cNvSpPr/>
            <p:nvPr/>
          </p:nvSpPr>
          <p:spPr>
            <a:xfrm>
              <a:off x="7703880" y="3331677"/>
              <a:ext cx="2241974" cy="5647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架构混乱</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6573149" y="3840524"/>
              <a:ext cx="3440006" cy="1006687"/>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项目代码架构相对较为混乱，内置框架较多，参与人员较多，编码风格不一致等问题存在</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5" name="组合 24"/>
          <p:cNvGrpSpPr/>
          <p:nvPr/>
        </p:nvGrpSpPr>
        <p:grpSpPr>
          <a:xfrm>
            <a:off x="6387978" y="2191186"/>
            <a:ext cx="2611755" cy="1130300"/>
            <a:chOff x="7523108" y="3331677"/>
            <a:chExt cx="3482339" cy="1507067"/>
          </a:xfrm>
        </p:grpSpPr>
        <p:sp>
          <p:nvSpPr>
            <p:cNvPr id="26" name="矩形 25"/>
            <p:cNvSpPr/>
            <p:nvPr/>
          </p:nvSpPr>
          <p:spPr>
            <a:xfrm>
              <a:off x="7523108" y="3331677"/>
              <a:ext cx="2241974" cy="564727"/>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开发不明确</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7" name="文本框 26"/>
            <p:cNvSpPr txBox="1"/>
            <p:nvPr/>
          </p:nvSpPr>
          <p:spPr>
            <a:xfrm>
              <a:off x="7523108" y="3832057"/>
              <a:ext cx="3482339" cy="1006687"/>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一个开发任务布置下来，在开发过程中改动频率大，往往就是开发完成后才发现开发和需求不一致。</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8" name="组合 27"/>
          <p:cNvGrpSpPr/>
          <p:nvPr/>
        </p:nvGrpSpPr>
        <p:grpSpPr>
          <a:xfrm>
            <a:off x="411164" y="2238176"/>
            <a:ext cx="2530475" cy="1088390"/>
            <a:chOff x="6861862" y="3331677"/>
            <a:chExt cx="3373966" cy="1451187"/>
          </a:xfrm>
        </p:grpSpPr>
        <p:sp>
          <p:nvSpPr>
            <p:cNvPr id="29" name="矩形 28"/>
            <p:cNvSpPr/>
            <p:nvPr/>
          </p:nvSpPr>
          <p:spPr>
            <a:xfrm>
              <a:off x="7703880" y="3331677"/>
              <a:ext cx="2241974" cy="5647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文档缺失</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0" name="文本框 29"/>
            <p:cNvSpPr txBox="1"/>
            <p:nvPr/>
          </p:nvSpPr>
          <p:spPr>
            <a:xfrm>
              <a:off x="6861862" y="3849837"/>
              <a:ext cx="3373966" cy="933027"/>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缺乏对应的文档，在项目和需求、接口等方面的文档也是相对较少。</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gn="r">
                <a:lnSpc>
                  <a:spcPct val="120000"/>
                </a:lnSpc>
              </a:pP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7" name="组合 36"/>
          <p:cNvGrpSpPr/>
          <p:nvPr/>
        </p:nvGrpSpPr>
        <p:grpSpPr>
          <a:xfrm>
            <a:off x="6443223" y="3415650"/>
            <a:ext cx="2586355" cy="1108710"/>
            <a:chOff x="7523108" y="3331677"/>
            <a:chExt cx="3448472" cy="1478280"/>
          </a:xfrm>
        </p:grpSpPr>
        <p:sp>
          <p:nvSpPr>
            <p:cNvPr id="38" name="矩形 37"/>
            <p:cNvSpPr/>
            <p:nvPr/>
          </p:nvSpPr>
          <p:spPr>
            <a:xfrm>
              <a:off x="7523108" y="3331677"/>
              <a:ext cx="2241973" cy="564727"/>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问题记录缺失</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9" name="文本框 38"/>
            <p:cNvSpPr txBox="1"/>
            <p:nvPr/>
          </p:nvSpPr>
          <p:spPr>
            <a:xfrm>
              <a:off x="7523108" y="3803270"/>
              <a:ext cx="3448472" cy="1006687"/>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问题来源渠道较多，口述、钉钉、微信等多中渠道的</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BUG</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来源，难以形成一个统一的记录中心。</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0" name="组合 39"/>
          <p:cNvGrpSpPr/>
          <p:nvPr/>
        </p:nvGrpSpPr>
        <p:grpSpPr>
          <a:xfrm>
            <a:off x="604839" y="3458194"/>
            <a:ext cx="2312670" cy="887095"/>
            <a:chOff x="7120942" y="3331677"/>
            <a:chExt cx="3083559" cy="1182794"/>
          </a:xfrm>
        </p:grpSpPr>
        <p:sp>
          <p:nvSpPr>
            <p:cNvPr id="42" name="矩形 41"/>
            <p:cNvSpPr/>
            <p:nvPr/>
          </p:nvSpPr>
          <p:spPr>
            <a:xfrm>
              <a:off x="7703880" y="3331677"/>
              <a:ext cx="2241974" cy="5647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流程不规范</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4" name="文本框 43"/>
            <p:cNvSpPr txBox="1"/>
            <p:nvPr/>
          </p:nvSpPr>
          <p:spPr>
            <a:xfrm>
              <a:off x="7120942" y="3803271"/>
              <a:ext cx="3083559" cy="71120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项目流程相对混乱，本来应该执行的环节没有被执行。</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0-#ppt_w/2"/>
                                          </p:val>
                                        </p:tav>
                                        <p:tav tm="100000">
                                          <p:val>
                                            <p:strVal val="#ppt_x"/>
                                          </p:val>
                                        </p:tav>
                                      </p:tavLst>
                                    </p:anim>
                                    <p:anim calcmode="lin" valueType="num">
                                      <p:cBhvr additive="base">
                                        <p:cTn id="15" dur="500" fill="hold"/>
                                        <p:tgtEl>
                                          <p:spTgt spid="22"/>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1+#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1+#ppt_w/2"/>
                                          </p:val>
                                        </p:tav>
                                        <p:tav tm="100000">
                                          <p:val>
                                            <p:strVal val="#ppt_x"/>
                                          </p:val>
                                        </p:tav>
                                      </p:tavLst>
                                    </p:anim>
                                    <p:anim calcmode="lin" valueType="num">
                                      <p:cBhvr additive="base">
                                        <p:cTn id="31" dur="500" fill="hold"/>
                                        <p:tgtEl>
                                          <p:spTgt spid="2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1+#ppt_w/2"/>
                                          </p:val>
                                        </p:tav>
                                        <p:tav tm="100000">
                                          <p:val>
                                            <p:strVal val="#ppt_x"/>
                                          </p:val>
                                        </p:tav>
                                      </p:tavLst>
                                    </p:anim>
                                    <p:anim calcmode="lin" valueType="num">
                                      <p:cBhvr additive="base">
                                        <p:cTn id="35"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箭头 32"/>
          <p:cNvSpPr/>
          <p:nvPr/>
        </p:nvSpPr>
        <p:spPr>
          <a:xfrm>
            <a:off x="1167500" y="3508267"/>
            <a:ext cx="1657685"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a:latin typeface="微软雅黑" panose="020B0503020204020204" pitchFamily="34" charset="-122"/>
                <a:ea typeface="微软雅黑" panose="020B0503020204020204" pitchFamily="34" charset="-122"/>
                <a:cs typeface="+mn-ea"/>
                <a:sym typeface="+mn-lt"/>
              </a:rPr>
              <a:t>问题</a:t>
            </a:r>
            <a:r>
              <a:rPr lang="en-US" altLang="zh-CN" sz="1050" dirty="0">
                <a:latin typeface="微软雅黑" panose="020B0503020204020204" pitchFamily="34" charset="-122"/>
                <a:ea typeface="微软雅黑" panose="020B0503020204020204" pitchFamily="34" charset="-122"/>
                <a:cs typeface="+mn-ea"/>
                <a:sym typeface="+mn-lt"/>
              </a:rPr>
              <a:t>3</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36" name="右箭头 47"/>
          <p:cNvSpPr/>
          <p:nvPr/>
        </p:nvSpPr>
        <p:spPr>
          <a:xfrm>
            <a:off x="1115742" y="627907"/>
            <a:ext cx="1762106"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100" dirty="0" smtClean="0">
                <a:latin typeface="微软雅黑" panose="020B0503020204020204" pitchFamily="34" charset="-122"/>
                <a:ea typeface="微软雅黑" panose="020B0503020204020204" pitchFamily="34" charset="-122"/>
                <a:cs typeface="+mn-ea"/>
                <a:sym typeface="+mn-lt"/>
              </a:rPr>
              <a:t>问题</a:t>
            </a:r>
            <a:r>
              <a:rPr lang="en-US" altLang="zh-CN" sz="1100" dirty="0" smtClean="0">
                <a:latin typeface="微软雅黑" panose="020B0503020204020204" pitchFamily="34" charset="-122"/>
                <a:ea typeface="微软雅黑" panose="020B0503020204020204" pitchFamily="34" charset="-122"/>
                <a:cs typeface="+mn-ea"/>
                <a:sym typeface="+mn-lt"/>
              </a:rPr>
              <a:t>1</a:t>
            </a:r>
            <a:endParaRPr lang="en-US" altLang="zh-CN" sz="1100" dirty="0" smtClean="0">
              <a:latin typeface="微软雅黑" panose="020B0503020204020204" pitchFamily="34" charset="-122"/>
              <a:ea typeface="微软雅黑" panose="020B0503020204020204" pitchFamily="34" charset="-122"/>
              <a:cs typeface="+mn-ea"/>
              <a:sym typeface="+mn-lt"/>
            </a:endParaRPr>
          </a:p>
        </p:txBody>
      </p:sp>
      <p:sp>
        <p:nvSpPr>
          <p:cNvPr id="38" name="右箭头 49"/>
          <p:cNvSpPr/>
          <p:nvPr/>
        </p:nvSpPr>
        <p:spPr>
          <a:xfrm>
            <a:off x="1167866" y="2068087"/>
            <a:ext cx="1658700" cy="831140"/>
          </a:xfrm>
          <a:prstGeom prst="rightArrow">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a:latin typeface="微软雅黑" panose="020B0503020204020204" pitchFamily="34" charset="-122"/>
                <a:ea typeface="微软雅黑" panose="020B0503020204020204" pitchFamily="34" charset="-122"/>
                <a:cs typeface="+mn-ea"/>
                <a:sym typeface="+mn-lt"/>
              </a:rPr>
              <a:t>问题</a:t>
            </a:r>
            <a:r>
              <a:rPr lang="en-US" altLang="zh-CN" sz="1050" dirty="0">
                <a:latin typeface="微软雅黑" panose="020B0503020204020204" pitchFamily="34" charset="-122"/>
                <a:ea typeface="微软雅黑" panose="020B0503020204020204" pitchFamily="34" charset="-122"/>
                <a:cs typeface="+mn-ea"/>
                <a:sym typeface="+mn-lt"/>
              </a:rPr>
              <a:t>2</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3131820" y="887730"/>
            <a:ext cx="3371215" cy="312420"/>
          </a:xfrm>
          <a:prstGeom prst="rect">
            <a:avLst/>
          </a:prstGeom>
          <a:noFill/>
        </p:spPr>
        <p:txBody>
          <a:bodyPr wrap="square" rtlCol="0">
            <a:spAutoFit/>
            <a:scene3d>
              <a:camera prst="orthographicFront"/>
              <a:lightRig rig="threePt" dir="t"/>
            </a:scene3d>
            <a:sp3d contourW="12700"/>
          </a:bodyPr>
          <a:p>
            <a:pPr algn="ct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造成线上问题修复难度大，版本兼容性较差</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3203575" y="2327910"/>
            <a:ext cx="3371215" cy="312420"/>
          </a:xfrm>
          <a:prstGeom prst="rect">
            <a:avLst/>
          </a:prstGeom>
          <a:noFill/>
        </p:spPr>
        <p:txBody>
          <a:bodyPr wrap="square" rtlCol="0">
            <a:spAutoFit/>
            <a:scene3d>
              <a:camera prst="orthographicFront"/>
              <a:lightRig rig="threePt" dir="t"/>
            </a:scene3d>
            <a:sp3d contourW="12700"/>
          </a:bodyPr>
          <a:p>
            <a:pPr algn="l">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需求变更频繁，加大开发成本</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3203575" y="3760470"/>
            <a:ext cx="3371215" cy="312420"/>
          </a:xfrm>
          <a:prstGeom prst="rect">
            <a:avLst/>
          </a:prstGeom>
          <a:noFill/>
        </p:spPr>
        <p:txBody>
          <a:bodyPr wrap="square" rtlCol="0">
            <a:spAutoFit/>
            <a:scene3d>
              <a:camera prst="orthographicFront"/>
              <a:lightRig rig="threePt" dir="t"/>
            </a:scene3d>
            <a:sp3d contourW="12700"/>
          </a:bodyPr>
          <a:p>
            <a:pPr algn="l">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需求不明确，缺乏可依据文档</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0-#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p:bldP spid="38" grpId="0" animBg="1"/>
      <p:bldP spid="3" grpId="0"/>
      <p:bldP spid="25"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71237" y="1116054"/>
            <a:ext cx="5262145" cy="3447174"/>
            <a:chOff x="1643857" y="661194"/>
            <a:chExt cx="8547100" cy="5599113"/>
          </a:xfrm>
        </p:grpSpPr>
        <p:sp>
          <p:nvSpPr>
            <p:cNvPr id="19" name="Freeform 47"/>
            <p:cNvSpPr/>
            <p:nvPr/>
          </p:nvSpPr>
          <p:spPr bwMode="auto">
            <a:xfrm>
              <a:off x="1643857" y="2324894"/>
              <a:ext cx="2522538" cy="1703388"/>
            </a:xfrm>
            <a:custGeom>
              <a:avLst/>
              <a:gdLst>
                <a:gd name="T0" fmla="*/ 1 w 1589"/>
                <a:gd name="T1" fmla="*/ 794 h 1073"/>
                <a:gd name="T2" fmla="*/ 795 w 1589"/>
                <a:gd name="T3" fmla="*/ 0 h 1073"/>
                <a:gd name="T4" fmla="*/ 1589 w 1589"/>
                <a:gd name="T5" fmla="*/ 794 h 1073"/>
                <a:gd name="T6" fmla="*/ 1589 w 1589"/>
                <a:gd name="T7" fmla="*/ 1073 h 1073"/>
              </a:gdLst>
              <a:ahLst/>
              <a:cxnLst>
                <a:cxn ang="0">
                  <a:pos x="T0" y="T1"/>
                </a:cxn>
                <a:cxn ang="0">
                  <a:pos x="T2" y="T3"/>
                </a:cxn>
                <a:cxn ang="0">
                  <a:pos x="T4" y="T5"/>
                </a:cxn>
                <a:cxn ang="0">
                  <a:pos x="T6" y="T7"/>
                </a:cxn>
              </a:cxnLst>
              <a:rect l="0" t="0" r="r" b="b"/>
              <a:pathLst>
                <a:path w="1589" h="1073">
                  <a:moveTo>
                    <a:pt x="1" y="794"/>
                  </a:moveTo>
                  <a:cubicBezTo>
                    <a:pt x="0" y="355"/>
                    <a:pt x="356" y="0"/>
                    <a:pt x="795" y="0"/>
                  </a:cubicBezTo>
                  <a:cubicBezTo>
                    <a:pt x="1233" y="0"/>
                    <a:pt x="1589" y="355"/>
                    <a:pt x="1589" y="794"/>
                  </a:cubicBezTo>
                  <a:cubicBezTo>
                    <a:pt x="1589" y="1073"/>
                    <a:pt x="1589" y="1073"/>
                    <a:pt x="1589" y="1073"/>
                  </a:cubicBezTo>
                </a:path>
              </a:pathLst>
            </a:custGeom>
            <a:noFill/>
            <a:ln w="38100" cap="flat">
              <a:solidFill>
                <a:schemeClr val="bg1">
                  <a:lumMod val="85000"/>
                </a:schemeClr>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0" name="Freeform 48"/>
            <p:cNvSpPr/>
            <p:nvPr/>
          </p:nvSpPr>
          <p:spPr bwMode="auto">
            <a:xfrm>
              <a:off x="8135144" y="846932"/>
              <a:ext cx="2055813" cy="1389063"/>
            </a:xfrm>
            <a:custGeom>
              <a:avLst/>
              <a:gdLst>
                <a:gd name="T0" fmla="*/ 0 w 1295"/>
                <a:gd name="T1" fmla="*/ 647 h 875"/>
                <a:gd name="T2" fmla="*/ 648 w 1295"/>
                <a:gd name="T3" fmla="*/ 0 h 875"/>
                <a:gd name="T4" fmla="*/ 1295 w 1295"/>
                <a:gd name="T5" fmla="*/ 647 h 875"/>
                <a:gd name="T6" fmla="*/ 1295 w 1295"/>
                <a:gd name="T7" fmla="*/ 875 h 875"/>
              </a:gdLst>
              <a:ahLst/>
              <a:cxnLst>
                <a:cxn ang="0">
                  <a:pos x="T0" y="T1"/>
                </a:cxn>
                <a:cxn ang="0">
                  <a:pos x="T2" y="T3"/>
                </a:cxn>
                <a:cxn ang="0">
                  <a:pos x="T4" y="T5"/>
                </a:cxn>
                <a:cxn ang="0">
                  <a:pos x="T6" y="T7"/>
                </a:cxn>
              </a:cxnLst>
              <a:rect l="0" t="0" r="r" b="b"/>
              <a:pathLst>
                <a:path w="1295" h="875">
                  <a:moveTo>
                    <a:pt x="0" y="647"/>
                  </a:moveTo>
                  <a:cubicBezTo>
                    <a:pt x="0" y="290"/>
                    <a:pt x="290" y="0"/>
                    <a:pt x="648" y="0"/>
                  </a:cubicBezTo>
                  <a:cubicBezTo>
                    <a:pt x="1005" y="0"/>
                    <a:pt x="1295" y="290"/>
                    <a:pt x="1295" y="647"/>
                  </a:cubicBezTo>
                  <a:cubicBezTo>
                    <a:pt x="1295" y="875"/>
                    <a:pt x="1295" y="875"/>
                    <a:pt x="1295" y="875"/>
                  </a:cubicBezTo>
                </a:path>
              </a:pathLst>
            </a:custGeom>
            <a:noFill/>
            <a:ln w="38100" cap="flat">
              <a:solidFill>
                <a:schemeClr val="bg1">
                  <a:lumMod val="85000"/>
                </a:schemeClr>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1" name="Freeform 49"/>
            <p:cNvSpPr/>
            <p:nvPr/>
          </p:nvSpPr>
          <p:spPr bwMode="auto">
            <a:xfrm>
              <a:off x="4164807" y="1929607"/>
              <a:ext cx="3970338" cy="4146550"/>
            </a:xfrm>
            <a:custGeom>
              <a:avLst/>
              <a:gdLst>
                <a:gd name="T0" fmla="*/ 1 w 2502"/>
                <a:gd name="T1" fmla="*/ 1361 h 2612"/>
                <a:gd name="T2" fmla="*/ 1252 w 2502"/>
                <a:gd name="T3" fmla="*/ 2612 h 2612"/>
                <a:gd name="T4" fmla="*/ 2502 w 2502"/>
                <a:gd name="T5" fmla="*/ 1361 h 2612"/>
                <a:gd name="T6" fmla="*/ 2502 w 2502"/>
                <a:gd name="T7" fmla="*/ 0 h 2612"/>
              </a:gdLst>
              <a:ahLst/>
              <a:cxnLst>
                <a:cxn ang="0">
                  <a:pos x="T0" y="T1"/>
                </a:cxn>
                <a:cxn ang="0">
                  <a:pos x="T2" y="T3"/>
                </a:cxn>
                <a:cxn ang="0">
                  <a:pos x="T4" y="T5"/>
                </a:cxn>
                <a:cxn ang="0">
                  <a:pos x="T6" y="T7"/>
                </a:cxn>
              </a:cxnLst>
              <a:rect l="0" t="0" r="r" b="b"/>
              <a:pathLst>
                <a:path w="2502" h="2612">
                  <a:moveTo>
                    <a:pt x="1" y="1361"/>
                  </a:moveTo>
                  <a:cubicBezTo>
                    <a:pt x="0" y="2052"/>
                    <a:pt x="561" y="2612"/>
                    <a:pt x="1252" y="2612"/>
                  </a:cubicBezTo>
                  <a:cubicBezTo>
                    <a:pt x="1942" y="2612"/>
                    <a:pt x="2502" y="2052"/>
                    <a:pt x="2502" y="1361"/>
                  </a:cubicBezTo>
                  <a:cubicBezTo>
                    <a:pt x="2502" y="0"/>
                    <a:pt x="2502" y="0"/>
                    <a:pt x="2502" y="0"/>
                  </a:cubicBezTo>
                </a:path>
              </a:pathLst>
            </a:custGeom>
            <a:noFill/>
            <a:ln w="38100" cap="flat">
              <a:solidFill>
                <a:schemeClr val="bg1">
                  <a:lumMod val="85000"/>
                </a:schemeClr>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8" name="Freeform 56"/>
            <p:cNvSpPr/>
            <p:nvPr/>
          </p:nvSpPr>
          <p:spPr bwMode="auto">
            <a:xfrm>
              <a:off x="2882107" y="2139157"/>
              <a:ext cx="185738" cy="369888"/>
            </a:xfrm>
            <a:custGeom>
              <a:avLst/>
              <a:gdLst>
                <a:gd name="T0" fmla="*/ 0 w 234"/>
                <a:gd name="T1" fmla="*/ 0 h 466"/>
                <a:gd name="T2" fmla="*/ 234 w 234"/>
                <a:gd name="T3" fmla="*/ 234 h 466"/>
                <a:gd name="T4" fmla="*/ 0 w 234"/>
                <a:gd name="T5" fmla="*/ 466 h 466"/>
              </a:gdLst>
              <a:ahLst/>
              <a:cxnLst>
                <a:cxn ang="0">
                  <a:pos x="T0" y="T1"/>
                </a:cxn>
                <a:cxn ang="0">
                  <a:pos x="T2" y="T3"/>
                </a:cxn>
                <a:cxn ang="0">
                  <a:pos x="T4" y="T5"/>
                </a:cxn>
              </a:cxnLst>
              <a:rect l="0" t="0" r="r" b="b"/>
              <a:pathLst>
                <a:path w="234" h="466">
                  <a:moveTo>
                    <a:pt x="0" y="0"/>
                  </a:moveTo>
                  <a:lnTo>
                    <a:pt x="234" y="234"/>
                  </a:lnTo>
                  <a:lnTo>
                    <a:pt x="0" y="466"/>
                  </a:lnTo>
                </a:path>
              </a:pathLst>
            </a:custGeom>
            <a:noFill/>
            <a:ln w="76200" cap="rnd">
              <a:solidFill>
                <a:schemeClr val="bg1">
                  <a:lumMod val="75000"/>
                </a:schemeClr>
              </a:solidFill>
              <a:prstDash val="solid"/>
              <a:miter lim="800000"/>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9" name="Freeform 57"/>
            <p:cNvSpPr/>
            <p:nvPr/>
          </p:nvSpPr>
          <p:spPr bwMode="auto">
            <a:xfrm>
              <a:off x="9070182" y="661194"/>
              <a:ext cx="185738" cy="371475"/>
            </a:xfrm>
            <a:custGeom>
              <a:avLst/>
              <a:gdLst>
                <a:gd name="T0" fmla="*/ 0 w 234"/>
                <a:gd name="T1" fmla="*/ 0 h 468"/>
                <a:gd name="T2" fmla="*/ 234 w 234"/>
                <a:gd name="T3" fmla="*/ 234 h 468"/>
                <a:gd name="T4" fmla="*/ 0 w 234"/>
                <a:gd name="T5" fmla="*/ 468 h 468"/>
              </a:gdLst>
              <a:ahLst/>
              <a:cxnLst>
                <a:cxn ang="0">
                  <a:pos x="T0" y="T1"/>
                </a:cxn>
                <a:cxn ang="0">
                  <a:pos x="T2" y="T3"/>
                </a:cxn>
                <a:cxn ang="0">
                  <a:pos x="T4" y="T5"/>
                </a:cxn>
              </a:cxnLst>
              <a:rect l="0" t="0" r="r" b="b"/>
              <a:pathLst>
                <a:path w="234" h="468">
                  <a:moveTo>
                    <a:pt x="0" y="0"/>
                  </a:moveTo>
                  <a:lnTo>
                    <a:pt x="234" y="234"/>
                  </a:lnTo>
                  <a:lnTo>
                    <a:pt x="0" y="468"/>
                  </a:lnTo>
                </a:path>
              </a:pathLst>
            </a:custGeom>
            <a:noFill/>
            <a:ln w="76200" cap="rnd">
              <a:solidFill>
                <a:schemeClr val="bg1">
                  <a:lumMod val="75000"/>
                </a:schemeClr>
              </a:solidFill>
              <a:prstDash val="solid"/>
              <a:miter lim="800000"/>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30" name="Freeform 58"/>
            <p:cNvSpPr/>
            <p:nvPr/>
          </p:nvSpPr>
          <p:spPr bwMode="auto">
            <a:xfrm>
              <a:off x="6057900" y="5890419"/>
              <a:ext cx="185738" cy="369888"/>
            </a:xfrm>
            <a:custGeom>
              <a:avLst/>
              <a:gdLst>
                <a:gd name="T0" fmla="*/ 0 w 234"/>
                <a:gd name="T1" fmla="*/ 0 h 466"/>
                <a:gd name="T2" fmla="*/ 234 w 234"/>
                <a:gd name="T3" fmla="*/ 234 h 466"/>
                <a:gd name="T4" fmla="*/ 0 w 234"/>
                <a:gd name="T5" fmla="*/ 466 h 466"/>
              </a:gdLst>
              <a:ahLst/>
              <a:cxnLst>
                <a:cxn ang="0">
                  <a:pos x="T0" y="T1"/>
                </a:cxn>
                <a:cxn ang="0">
                  <a:pos x="T2" y="T3"/>
                </a:cxn>
                <a:cxn ang="0">
                  <a:pos x="T4" y="T5"/>
                </a:cxn>
              </a:cxnLst>
              <a:rect l="0" t="0" r="r" b="b"/>
              <a:pathLst>
                <a:path w="234" h="466">
                  <a:moveTo>
                    <a:pt x="0" y="0"/>
                  </a:moveTo>
                  <a:lnTo>
                    <a:pt x="234" y="234"/>
                  </a:lnTo>
                  <a:lnTo>
                    <a:pt x="0" y="466"/>
                  </a:lnTo>
                </a:path>
              </a:pathLst>
            </a:custGeom>
            <a:noFill/>
            <a:ln w="76200" cap="rnd">
              <a:solidFill>
                <a:schemeClr val="bg1">
                  <a:lumMod val="75000"/>
                </a:schemeClr>
              </a:solidFill>
              <a:prstDash val="solid"/>
              <a:miter lim="800000"/>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31" name="Freeform 59"/>
            <p:cNvSpPr/>
            <p:nvPr/>
          </p:nvSpPr>
          <p:spPr bwMode="auto">
            <a:xfrm>
              <a:off x="7950994" y="3120232"/>
              <a:ext cx="369888" cy="184150"/>
            </a:xfrm>
            <a:custGeom>
              <a:avLst/>
              <a:gdLst>
                <a:gd name="T0" fmla="*/ 0 w 466"/>
                <a:gd name="T1" fmla="*/ 232 h 232"/>
                <a:gd name="T2" fmla="*/ 232 w 466"/>
                <a:gd name="T3" fmla="*/ 0 h 232"/>
                <a:gd name="T4" fmla="*/ 466 w 466"/>
                <a:gd name="T5" fmla="*/ 232 h 232"/>
              </a:gdLst>
              <a:ahLst/>
              <a:cxnLst>
                <a:cxn ang="0">
                  <a:pos x="T0" y="T1"/>
                </a:cxn>
                <a:cxn ang="0">
                  <a:pos x="T2" y="T3"/>
                </a:cxn>
                <a:cxn ang="0">
                  <a:pos x="T4" y="T5"/>
                </a:cxn>
              </a:cxnLst>
              <a:rect l="0" t="0" r="r" b="b"/>
              <a:pathLst>
                <a:path w="466" h="232">
                  <a:moveTo>
                    <a:pt x="0" y="232"/>
                  </a:moveTo>
                  <a:lnTo>
                    <a:pt x="232" y="0"/>
                  </a:lnTo>
                  <a:lnTo>
                    <a:pt x="466" y="232"/>
                  </a:lnTo>
                </a:path>
              </a:pathLst>
            </a:custGeom>
            <a:noFill/>
            <a:ln w="76200" cap="rnd">
              <a:solidFill>
                <a:schemeClr val="bg1">
                  <a:lumMod val="75000"/>
                </a:schemeClr>
              </a:solidFill>
              <a:prstDash val="solid"/>
              <a:miter lim="800000"/>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32" name="Freeform 60"/>
            <p:cNvSpPr/>
            <p:nvPr/>
          </p:nvSpPr>
          <p:spPr bwMode="auto">
            <a:xfrm>
              <a:off x="3980657" y="3844132"/>
              <a:ext cx="369888" cy="184150"/>
            </a:xfrm>
            <a:custGeom>
              <a:avLst/>
              <a:gdLst>
                <a:gd name="T0" fmla="*/ 466 w 466"/>
                <a:gd name="T1" fmla="*/ 0 h 232"/>
                <a:gd name="T2" fmla="*/ 234 w 466"/>
                <a:gd name="T3" fmla="*/ 232 h 232"/>
                <a:gd name="T4" fmla="*/ 0 w 466"/>
                <a:gd name="T5" fmla="*/ 0 h 232"/>
              </a:gdLst>
              <a:ahLst/>
              <a:cxnLst>
                <a:cxn ang="0">
                  <a:pos x="T0" y="T1"/>
                </a:cxn>
                <a:cxn ang="0">
                  <a:pos x="T2" y="T3"/>
                </a:cxn>
                <a:cxn ang="0">
                  <a:pos x="T4" y="T5"/>
                </a:cxn>
              </a:cxnLst>
              <a:rect l="0" t="0" r="r" b="b"/>
              <a:pathLst>
                <a:path w="466" h="232">
                  <a:moveTo>
                    <a:pt x="466" y="0"/>
                  </a:moveTo>
                  <a:lnTo>
                    <a:pt x="234" y="232"/>
                  </a:lnTo>
                  <a:lnTo>
                    <a:pt x="0" y="0"/>
                  </a:lnTo>
                </a:path>
              </a:pathLst>
            </a:custGeom>
            <a:noFill/>
            <a:ln w="76200" cap="rnd">
              <a:solidFill>
                <a:schemeClr val="bg1">
                  <a:lumMod val="75000"/>
                </a:schemeClr>
              </a:solidFill>
              <a:prstDash val="solid"/>
              <a:miter lim="800000"/>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grpSp>
      <p:sp>
        <p:nvSpPr>
          <p:cNvPr id="36" name="矩形 35"/>
          <p:cNvSpPr/>
          <p:nvPr/>
        </p:nvSpPr>
        <p:spPr>
          <a:xfrm>
            <a:off x="1079500" y="2968625"/>
            <a:ext cx="1681480" cy="53340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需求不明确造成无法形成可靠文档</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6263640" y="2140585"/>
            <a:ext cx="1681480" cy="755015"/>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开发不明确就会造成项目内大量无用和重复的代码</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3" name="矩形 42"/>
          <p:cNvSpPr/>
          <p:nvPr/>
        </p:nvSpPr>
        <p:spPr>
          <a:xfrm>
            <a:off x="3815715" y="3538220"/>
            <a:ext cx="1681480" cy="53340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没有形成可靠文档就会造成开发不明确</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04</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65002" y="3508653"/>
            <a:ext cx="2011680" cy="645160"/>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未来展望</a:t>
            </a:r>
            <a:endPar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22" presetClass="entr" presetSubtype="8" fill="hold" grpId="0" nodeType="withEffect">
                                  <p:stCondLst>
                                    <p:cond delay="20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16" presetClass="entr" presetSubtype="42" fill="hold" nodeType="withEffect">
                                  <p:stCondLst>
                                    <p:cond delay="2500"/>
                                  </p:stCondLst>
                                  <p:childTnLst>
                                    <p:set>
                                      <p:cBhvr>
                                        <p:cTn id="26" dur="1" fill="hold">
                                          <p:stCondLst>
                                            <p:cond delay="0"/>
                                          </p:stCondLst>
                                        </p:cTn>
                                        <p:tgtEl>
                                          <p:spTgt spid="26"/>
                                        </p:tgtEl>
                                        <p:attrNameLst>
                                          <p:attrName>style.visibility</p:attrName>
                                        </p:attrNameLst>
                                      </p:cBhvr>
                                      <p:to>
                                        <p:strVal val="visible"/>
                                      </p:to>
                                    </p:set>
                                    <p:animEffect transition="in" filter="barn(outHorizontal)">
                                      <p:cBhvr>
                                        <p:cTn id="27" dur="500"/>
                                        <p:tgtEl>
                                          <p:spTgt spid="26"/>
                                        </p:tgtEl>
                                      </p:cBhvr>
                                    </p:animEffect>
                                  </p:childTnLst>
                                </p:cTn>
                              </p:par>
                              <p:par>
                                <p:cTn id="28" presetID="41" presetClass="entr" presetSubtype="0" fill="hold" grpId="0" nodeType="withEffect">
                                  <p:stCondLst>
                                    <p:cond delay="3000"/>
                                  </p:stCondLst>
                                  <p:iterate type="lt">
                                    <p:tmPct val="10000"/>
                                  </p:iterate>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22"/>
                                        </p:tgtEl>
                                        <p:attrNameLst>
                                          <p:attrName>ppt_y</p:attrName>
                                        </p:attrNameLst>
                                      </p:cBhvr>
                                      <p:tavLst>
                                        <p:tav tm="0">
                                          <p:val>
                                            <p:strVal val="#ppt_y"/>
                                          </p:val>
                                        </p:tav>
                                        <p:tav tm="100000">
                                          <p:val>
                                            <p:strVal val="#ppt_y"/>
                                          </p:val>
                                        </p:tav>
                                      </p:tavLst>
                                    </p:anim>
                                    <p:anim calcmode="lin" valueType="num">
                                      <p:cBhvr>
                                        <p:cTn id="3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30818db-b79a-4412-95a4-1d82f9e5f492"/>
          <p:cNvGrpSpPr>
            <a:grpSpLocks noChangeAspect="1"/>
          </p:cNvGrpSpPr>
          <p:nvPr/>
        </p:nvGrpSpPr>
        <p:grpSpPr>
          <a:xfrm>
            <a:off x="659631" y="1549005"/>
            <a:ext cx="7830337" cy="1661714"/>
            <a:chOff x="879508" y="2064281"/>
            <a:chExt cx="10440449" cy="2785531"/>
          </a:xfrm>
        </p:grpSpPr>
        <p:sp>
          <p:nvSpPr>
            <p:cNvPr id="4" name="任意多边形: 形状 2"/>
            <p:cNvSpPr/>
            <p:nvPr/>
          </p:nvSpPr>
          <p:spPr bwMode="auto">
            <a:xfrm>
              <a:off x="3092416" y="2772333"/>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accent4"/>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5" name="任意多边形: 形状 3"/>
            <p:cNvSpPr/>
            <p:nvPr/>
          </p:nvSpPr>
          <p:spPr bwMode="auto">
            <a:xfrm>
              <a:off x="5305324" y="2772333"/>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bg1"/>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6" name="任意多边形: 形状 4"/>
            <p:cNvSpPr/>
            <p:nvPr/>
          </p:nvSpPr>
          <p:spPr bwMode="auto">
            <a:xfrm>
              <a:off x="879508" y="2772333"/>
              <a:ext cx="3070829" cy="1369427"/>
            </a:xfrm>
            <a:custGeom>
              <a:avLst/>
              <a:gdLst>
                <a:gd name="T0" fmla="*/ 204 w 296"/>
                <a:gd name="T1" fmla="*/ 132 h 132"/>
                <a:gd name="T2" fmla="*/ 296 w 296"/>
                <a:gd name="T3" fmla="*/ 0 h 132"/>
                <a:gd name="T4" fmla="*/ 95 w 296"/>
                <a:gd name="T5" fmla="*/ 0 h 132"/>
                <a:gd name="T6" fmla="*/ 0 w 296"/>
                <a:gd name="T7" fmla="*/ 132 h 132"/>
                <a:gd name="T8" fmla="*/ 204 w 296"/>
                <a:gd name="T9" fmla="*/ 132 h 132"/>
              </a:gdLst>
              <a:ahLst/>
              <a:cxnLst>
                <a:cxn ang="0">
                  <a:pos x="T0" y="T1"/>
                </a:cxn>
                <a:cxn ang="0">
                  <a:pos x="T2" y="T3"/>
                </a:cxn>
                <a:cxn ang="0">
                  <a:pos x="T4" y="T5"/>
                </a:cxn>
                <a:cxn ang="0">
                  <a:pos x="T6" y="T7"/>
                </a:cxn>
                <a:cxn ang="0">
                  <a:pos x="T8" y="T9"/>
                </a:cxn>
              </a:cxnLst>
              <a:rect l="0" t="0" r="r" b="b"/>
              <a:pathLst>
                <a:path w="296" h="132">
                  <a:moveTo>
                    <a:pt x="204" y="132"/>
                  </a:moveTo>
                  <a:lnTo>
                    <a:pt x="296" y="0"/>
                  </a:lnTo>
                  <a:lnTo>
                    <a:pt x="95" y="0"/>
                  </a:lnTo>
                  <a:lnTo>
                    <a:pt x="0" y="132"/>
                  </a:lnTo>
                  <a:lnTo>
                    <a:pt x="204" y="132"/>
                  </a:lnTo>
                  <a:close/>
                </a:path>
              </a:pathLst>
            </a:custGeom>
            <a:solidFill>
              <a:schemeClr val="bg1"/>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7" name="任意多边形: 形状 5"/>
            <p:cNvSpPr/>
            <p:nvPr/>
          </p:nvSpPr>
          <p:spPr bwMode="auto">
            <a:xfrm>
              <a:off x="7518232" y="2064281"/>
              <a:ext cx="3801725" cy="2785531"/>
            </a:xfrm>
            <a:custGeom>
              <a:avLst/>
              <a:gdLst>
                <a:gd name="connsiteX0" fmla="*/ 1818396 w 3294359"/>
                <a:gd name="connsiteY0" fmla="*/ 0 h 2413783"/>
                <a:gd name="connsiteX1" fmla="*/ 3294359 w 3294359"/>
                <a:gd name="connsiteY1" fmla="*/ 1206892 h 2413783"/>
                <a:gd name="connsiteX2" fmla="*/ 1818396 w 3294359"/>
                <a:gd name="connsiteY2" fmla="*/ 2413783 h 2413783"/>
                <a:gd name="connsiteX3" fmla="*/ 1818396 w 3294359"/>
                <a:gd name="connsiteY3" fmla="*/ 1800225 h 2413783"/>
                <a:gd name="connsiteX4" fmla="*/ 0 w 3294359"/>
                <a:gd name="connsiteY4" fmla="*/ 1800225 h 2413783"/>
                <a:gd name="connsiteX5" fmla="*/ 853917 w 3294359"/>
                <a:gd name="connsiteY5" fmla="*/ 613557 h 2413783"/>
                <a:gd name="connsiteX6" fmla="*/ 1818396 w 3294359"/>
                <a:gd name="connsiteY6" fmla="*/ 619645 h 241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4359" h="2413783">
                  <a:moveTo>
                    <a:pt x="1818396" y="0"/>
                  </a:moveTo>
                  <a:lnTo>
                    <a:pt x="3294359" y="1206892"/>
                  </a:lnTo>
                  <a:lnTo>
                    <a:pt x="1818396" y="2413783"/>
                  </a:lnTo>
                  <a:lnTo>
                    <a:pt x="1818396" y="1800225"/>
                  </a:lnTo>
                  <a:lnTo>
                    <a:pt x="0" y="1800225"/>
                  </a:lnTo>
                  <a:lnTo>
                    <a:pt x="853917" y="613557"/>
                  </a:lnTo>
                  <a:lnTo>
                    <a:pt x="1818396" y="619645"/>
                  </a:lnTo>
                  <a:close/>
                </a:path>
              </a:pathLst>
            </a:custGeom>
            <a:solidFill>
              <a:schemeClr val="accent4"/>
            </a:solidFill>
            <a:ln>
              <a:noFill/>
            </a:ln>
          </p:spPr>
          <p:txBody>
            <a:bodyPr anchor="ctr"/>
            <a:lstStyle/>
            <a:p>
              <a:pPr algn="ctr"/>
              <a:endParaRPr sz="1350" dirty="0">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575390" y="3210722"/>
            <a:ext cx="7879556" cy="1050598"/>
            <a:chOff x="893722" y="5016378"/>
            <a:chExt cx="10506075" cy="1400796"/>
          </a:xfrm>
        </p:grpSpPr>
        <p:sp>
          <p:nvSpPr>
            <p:cNvPr id="9" name="矩形 8"/>
            <p:cNvSpPr/>
            <p:nvPr/>
          </p:nvSpPr>
          <p:spPr>
            <a:xfrm>
              <a:off x="893722" y="5556962"/>
              <a:ext cx="10506075" cy="860212"/>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在过去的一年中，发现了工作中存在的种种问题，接下来的时间着重解决这些问题，同时在这个基础上继续提升项目的可靠性与质量，希望能在新的一年中，使得项目稳定性能有一个显著的提升。</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937750" y="5016378"/>
              <a:ext cx="2241973" cy="56472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项目总结：</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grpSp>
      <p:sp>
        <p:nvSpPr>
          <p:cNvPr id="11" name="矩形 10"/>
          <p:cNvSpPr/>
          <p:nvPr/>
        </p:nvSpPr>
        <p:spPr>
          <a:xfrm>
            <a:off x="1006912" y="2476597"/>
            <a:ext cx="1453142" cy="31242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项目的进度推进</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2551207" y="2477228"/>
            <a:ext cx="1453142" cy="28448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重构计划的落地</a:t>
            </a:r>
            <a:endParaRPr lang="zh-CN" altLang="en-US" sz="10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4198978" y="2464532"/>
            <a:ext cx="1453142" cy="31242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a:solidFill>
                  <a:srgbClr val="123E61"/>
                </a:solidFill>
                <a:latin typeface="微软雅黑" panose="020B0503020204020204" pitchFamily="34" charset="-122"/>
                <a:ea typeface="微软雅黑" panose="020B0503020204020204" pitchFamily="34" charset="-122"/>
                <a:cs typeface="+mn-ea"/>
                <a:sym typeface="+mn-lt"/>
              </a:rPr>
              <a:t>项目兼容性的提升</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6030592" y="2477228"/>
            <a:ext cx="1453142" cy="28448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项目文档的汇总</a:t>
            </a:r>
            <a:endParaRPr lang="zh-CN" altLang="en-US" sz="10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椭圆 38"/>
          <p:cNvSpPr/>
          <p:nvPr/>
        </p:nvSpPr>
        <p:spPr>
          <a:xfrm>
            <a:off x="1701736" y="2124527"/>
            <a:ext cx="313980" cy="296291"/>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6" name="椭圆 39"/>
          <p:cNvSpPr/>
          <p:nvPr/>
        </p:nvSpPr>
        <p:spPr>
          <a:xfrm>
            <a:off x="3299028" y="2126001"/>
            <a:ext cx="313980" cy="293342"/>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7" name="椭圆 40"/>
          <p:cNvSpPr/>
          <p:nvPr/>
        </p:nvSpPr>
        <p:spPr>
          <a:xfrm>
            <a:off x="4934123" y="2117936"/>
            <a:ext cx="313980" cy="309473"/>
          </a:xfrm>
          <a:custGeom>
            <a:avLst/>
            <a:gdLst>
              <a:gd name="connsiteX0" fmla="*/ 155534 w 331788"/>
              <a:gd name="connsiteY0" fmla="*/ 53107 h 327025"/>
              <a:gd name="connsiteX1" fmla="*/ 176255 w 331788"/>
              <a:gd name="connsiteY1" fmla="*/ 53107 h 327025"/>
              <a:gd name="connsiteX2" fmla="*/ 283746 w 331788"/>
              <a:gd name="connsiteY2" fmla="*/ 141384 h 327025"/>
              <a:gd name="connsiteX3" fmla="*/ 288926 w 331788"/>
              <a:gd name="connsiteY3" fmla="*/ 154366 h 327025"/>
              <a:gd name="connsiteX4" fmla="*/ 288926 w 331788"/>
              <a:gd name="connsiteY4" fmla="*/ 310149 h 327025"/>
              <a:gd name="connsiteX5" fmla="*/ 273385 w 331788"/>
              <a:gd name="connsiteY5" fmla="*/ 327025 h 327025"/>
              <a:gd name="connsiteX6" fmla="*/ 207337 w 331788"/>
              <a:gd name="connsiteY6" fmla="*/ 327025 h 327025"/>
              <a:gd name="connsiteX7" fmla="*/ 207337 w 331788"/>
              <a:gd name="connsiteY7" fmla="*/ 234854 h 327025"/>
              <a:gd name="connsiteX8" fmla="*/ 195681 w 331788"/>
              <a:gd name="connsiteY8" fmla="*/ 223170 h 327025"/>
              <a:gd name="connsiteX9" fmla="*/ 136108 w 331788"/>
              <a:gd name="connsiteY9" fmla="*/ 223170 h 327025"/>
              <a:gd name="connsiteX10" fmla="*/ 124452 w 331788"/>
              <a:gd name="connsiteY10" fmla="*/ 234854 h 327025"/>
              <a:gd name="connsiteX11" fmla="*/ 124452 w 331788"/>
              <a:gd name="connsiteY11" fmla="*/ 327025 h 327025"/>
              <a:gd name="connsiteX12" fmla="*/ 58404 w 331788"/>
              <a:gd name="connsiteY12" fmla="*/ 327025 h 327025"/>
              <a:gd name="connsiteX13" fmla="*/ 42863 w 331788"/>
              <a:gd name="connsiteY13" fmla="*/ 310149 h 327025"/>
              <a:gd name="connsiteX14" fmla="*/ 42863 w 331788"/>
              <a:gd name="connsiteY14" fmla="*/ 154366 h 327025"/>
              <a:gd name="connsiteX15" fmla="*/ 48043 w 331788"/>
              <a:gd name="connsiteY15" fmla="*/ 141384 h 327025"/>
              <a:gd name="connsiteX16" fmla="*/ 155534 w 331788"/>
              <a:gd name="connsiteY16" fmla="*/ 53107 h 327025"/>
              <a:gd name="connsiteX17" fmla="*/ 165894 w 331788"/>
              <a:gd name="connsiteY17" fmla="*/ 0 h 327025"/>
              <a:gd name="connsiteX18" fmla="*/ 189223 w 331788"/>
              <a:gd name="connsiteY18" fmla="*/ 9125 h 327025"/>
              <a:gd name="connsiteX19" fmla="*/ 325308 w 331788"/>
              <a:gd name="connsiteY19" fmla="*/ 117321 h 327025"/>
              <a:gd name="connsiteX20" fmla="*/ 331788 w 331788"/>
              <a:gd name="connsiteY20" fmla="*/ 130356 h 327025"/>
              <a:gd name="connsiteX21" fmla="*/ 331788 w 331788"/>
              <a:gd name="connsiteY21" fmla="*/ 143392 h 327025"/>
              <a:gd name="connsiteX22" fmla="*/ 314940 w 331788"/>
              <a:gd name="connsiteY22" fmla="*/ 160338 h 327025"/>
              <a:gd name="connsiteX23" fmla="*/ 298091 w 331788"/>
              <a:gd name="connsiteY23" fmla="*/ 143392 h 327025"/>
              <a:gd name="connsiteX24" fmla="*/ 298091 w 331788"/>
              <a:gd name="connsiteY24" fmla="*/ 139481 h 327025"/>
              <a:gd name="connsiteX25" fmla="*/ 176263 w 331788"/>
              <a:gd name="connsiteY25" fmla="*/ 41714 h 327025"/>
              <a:gd name="connsiteX26" fmla="*/ 165894 w 331788"/>
              <a:gd name="connsiteY26" fmla="*/ 37804 h 327025"/>
              <a:gd name="connsiteX27" fmla="*/ 155526 w 331788"/>
              <a:gd name="connsiteY27" fmla="*/ 41714 h 327025"/>
              <a:gd name="connsiteX28" fmla="*/ 33697 w 331788"/>
              <a:gd name="connsiteY28" fmla="*/ 139481 h 327025"/>
              <a:gd name="connsiteX29" fmla="*/ 33697 w 331788"/>
              <a:gd name="connsiteY29" fmla="*/ 143392 h 327025"/>
              <a:gd name="connsiteX30" fmla="*/ 16849 w 331788"/>
              <a:gd name="connsiteY30" fmla="*/ 160338 h 327025"/>
              <a:gd name="connsiteX31" fmla="*/ 0 w 331788"/>
              <a:gd name="connsiteY31" fmla="*/ 143392 h 327025"/>
              <a:gd name="connsiteX32" fmla="*/ 0 w 331788"/>
              <a:gd name="connsiteY32" fmla="*/ 130356 h 327025"/>
              <a:gd name="connsiteX33" fmla="*/ 6480 w 331788"/>
              <a:gd name="connsiteY33" fmla="*/ 117321 h 327025"/>
              <a:gd name="connsiteX34" fmla="*/ 142565 w 331788"/>
              <a:gd name="connsiteY34" fmla="*/ 9125 h 327025"/>
              <a:gd name="connsiteX35" fmla="*/ 165894 w 331788"/>
              <a:gd name="connsiteY35" fmla="*/ 0 h 3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327025">
                <a:moveTo>
                  <a:pt x="155534" y="53107"/>
                </a:moveTo>
                <a:cubicBezTo>
                  <a:pt x="162009" y="49212"/>
                  <a:pt x="169780" y="49212"/>
                  <a:pt x="176255" y="53107"/>
                </a:cubicBezTo>
                <a:cubicBezTo>
                  <a:pt x="176255" y="53107"/>
                  <a:pt x="176255" y="53107"/>
                  <a:pt x="283746" y="141384"/>
                </a:cubicBezTo>
                <a:cubicBezTo>
                  <a:pt x="286336" y="143980"/>
                  <a:pt x="288926" y="149173"/>
                  <a:pt x="288926" y="154366"/>
                </a:cubicBezTo>
                <a:cubicBezTo>
                  <a:pt x="288926" y="154366"/>
                  <a:pt x="288926" y="154366"/>
                  <a:pt x="288926" y="310149"/>
                </a:cubicBezTo>
                <a:cubicBezTo>
                  <a:pt x="288926" y="319236"/>
                  <a:pt x="282451" y="327025"/>
                  <a:pt x="273385" y="327025"/>
                </a:cubicBezTo>
                <a:cubicBezTo>
                  <a:pt x="273385" y="327025"/>
                  <a:pt x="273385" y="327025"/>
                  <a:pt x="207337" y="327025"/>
                </a:cubicBezTo>
                <a:cubicBezTo>
                  <a:pt x="207337" y="327025"/>
                  <a:pt x="207337" y="327025"/>
                  <a:pt x="207337" y="234854"/>
                </a:cubicBezTo>
                <a:cubicBezTo>
                  <a:pt x="207337" y="228363"/>
                  <a:pt x="202157" y="223170"/>
                  <a:pt x="195681" y="223170"/>
                </a:cubicBezTo>
                <a:cubicBezTo>
                  <a:pt x="195681" y="223170"/>
                  <a:pt x="195681" y="223170"/>
                  <a:pt x="136108" y="223170"/>
                </a:cubicBezTo>
                <a:cubicBezTo>
                  <a:pt x="129633" y="223170"/>
                  <a:pt x="124452" y="228363"/>
                  <a:pt x="124452" y="234854"/>
                </a:cubicBezTo>
                <a:cubicBezTo>
                  <a:pt x="124452" y="234854"/>
                  <a:pt x="124452" y="234854"/>
                  <a:pt x="124452" y="327025"/>
                </a:cubicBezTo>
                <a:cubicBezTo>
                  <a:pt x="124452" y="327025"/>
                  <a:pt x="124452" y="327025"/>
                  <a:pt x="58404" y="327025"/>
                </a:cubicBezTo>
                <a:cubicBezTo>
                  <a:pt x="49338" y="327025"/>
                  <a:pt x="42863" y="319236"/>
                  <a:pt x="42863" y="310149"/>
                </a:cubicBezTo>
                <a:cubicBezTo>
                  <a:pt x="42863" y="310149"/>
                  <a:pt x="42863" y="310149"/>
                  <a:pt x="42863" y="154366"/>
                </a:cubicBezTo>
                <a:cubicBezTo>
                  <a:pt x="42863" y="149173"/>
                  <a:pt x="45453" y="143980"/>
                  <a:pt x="48043" y="141384"/>
                </a:cubicBezTo>
                <a:cubicBezTo>
                  <a:pt x="48043" y="141384"/>
                  <a:pt x="48043" y="141384"/>
                  <a:pt x="155534" y="53107"/>
                </a:cubicBezTo>
                <a:close/>
                <a:moveTo>
                  <a:pt x="165894" y="0"/>
                </a:moveTo>
                <a:cubicBezTo>
                  <a:pt x="173670" y="0"/>
                  <a:pt x="182743" y="2607"/>
                  <a:pt x="189223" y="9125"/>
                </a:cubicBezTo>
                <a:cubicBezTo>
                  <a:pt x="189223" y="9125"/>
                  <a:pt x="189223" y="9125"/>
                  <a:pt x="325308" y="117321"/>
                </a:cubicBezTo>
                <a:cubicBezTo>
                  <a:pt x="329196" y="121231"/>
                  <a:pt x="331788" y="126446"/>
                  <a:pt x="331788" y="130356"/>
                </a:cubicBezTo>
                <a:cubicBezTo>
                  <a:pt x="331788" y="130356"/>
                  <a:pt x="331788" y="138178"/>
                  <a:pt x="331788" y="143392"/>
                </a:cubicBezTo>
                <a:cubicBezTo>
                  <a:pt x="331788" y="152517"/>
                  <a:pt x="324012" y="160338"/>
                  <a:pt x="314940" y="160338"/>
                </a:cubicBezTo>
                <a:cubicBezTo>
                  <a:pt x="305867" y="160338"/>
                  <a:pt x="298091" y="152517"/>
                  <a:pt x="298091" y="143392"/>
                </a:cubicBezTo>
                <a:cubicBezTo>
                  <a:pt x="298091" y="142088"/>
                  <a:pt x="298091" y="140785"/>
                  <a:pt x="298091" y="139481"/>
                </a:cubicBezTo>
                <a:cubicBezTo>
                  <a:pt x="298091" y="139481"/>
                  <a:pt x="298091" y="139481"/>
                  <a:pt x="176263" y="41714"/>
                </a:cubicBezTo>
                <a:cubicBezTo>
                  <a:pt x="176263" y="41714"/>
                  <a:pt x="171078" y="37804"/>
                  <a:pt x="165894" y="37804"/>
                </a:cubicBezTo>
                <a:cubicBezTo>
                  <a:pt x="160710" y="37804"/>
                  <a:pt x="155526" y="41714"/>
                  <a:pt x="155526" y="41714"/>
                </a:cubicBezTo>
                <a:cubicBezTo>
                  <a:pt x="155526" y="41714"/>
                  <a:pt x="155526" y="41714"/>
                  <a:pt x="33697" y="139481"/>
                </a:cubicBezTo>
                <a:cubicBezTo>
                  <a:pt x="33697" y="140785"/>
                  <a:pt x="33697" y="142088"/>
                  <a:pt x="33697" y="143392"/>
                </a:cubicBezTo>
                <a:cubicBezTo>
                  <a:pt x="33697" y="152517"/>
                  <a:pt x="25921" y="160338"/>
                  <a:pt x="16849" y="160338"/>
                </a:cubicBezTo>
                <a:cubicBezTo>
                  <a:pt x="7776" y="160338"/>
                  <a:pt x="0" y="152517"/>
                  <a:pt x="0" y="143392"/>
                </a:cubicBezTo>
                <a:cubicBezTo>
                  <a:pt x="0" y="138178"/>
                  <a:pt x="0" y="130356"/>
                  <a:pt x="0" y="130356"/>
                </a:cubicBezTo>
                <a:cubicBezTo>
                  <a:pt x="0" y="126446"/>
                  <a:pt x="2592" y="121231"/>
                  <a:pt x="6480" y="117321"/>
                </a:cubicBezTo>
                <a:cubicBezTo>
                  <a:pt x="6480" y="117321"/>
                  <a:pt x="6480" y="117321"/>
                  <a:pt x="142565" y="9125"/>
                </a:cubicBezTo>
                <a:cubicBezTo>
                  <a:pt x="149046" y="2607"/>
                  <a:pt x="158118" y="0"/>
                  <a:pt x="165894" y="0"/>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8" name="椭圆 41"/>
          <p:cNvSpPr/>
          <p:nvPr/>
        </p:nvSpPr>
        <p:spPr>
          <a:xfrm>
            <a:off x="6648100" y="2145729"/>
            <a:ext cx="313980" cy="25388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animBg="1"/>
      <p:bldP spid="1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p:nvPr/>
        </p:nvSpPr>
        <p:spPr>
          <a:xfrm rot="18900000">
            <a:off x="3625536" y="3155676"/>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5" name="矩形 3"/>
          <p:cNvSpPr/>
          <p:nvPr/>
        </p:nvSpPr>
        <p:spPr>
          <a:xfrm rot="18900000">
            <a:off x="5455117" y="3155675"/>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6" name="矩形 3"/>
          <p:cNvSpPr/>
          <p:nvPr/>
        </p:nvSpPr>
        <p:spPr>
          <a:xfrm rot="18900000">
            <a:off x="7284697" y="3155674"/>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3" name="矩形 3"/>
          <p:cNvSpPr/>
          <p:nvPr/>
        </p:nvSpPr>
        <p:spPr>
          <a:xfrm rot="18900000">
            <a:off x="1795955" y="3155676"/>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1" name="矩形 3"/>
          <p:cNvSpPr/>
          <p:nvPr/>
        </p:nvSpPr>
        <p:spPr>
          <a:xfrm rot="18900000">
            <a:off x="4605895" y="1040678"/>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2" name="泪滴形 41"/>
          <p:cNvSpPr/>
          <p:nvPr/>
        </p:nvSpPr>
        <p:spPr>
          <a:xfrm rot="572159">
            <a:off x="3728909" y="731892"/>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43" name="3         _12"/>
          <p:cNvGrpSpPr/>
          <p:nvPr/>
        </p:nvGrpSpPr>
        <p:grpSpPr bwMode="auto">
          <a:xfrm>
            <a:off x="3844386" y="858986"/>
            <a:ext cx="1394684" cy="1397900"/>
            <a:chOff x="183" y="1395"/>
            <a:chExt cx="867" cy="869"/>
          </a:xfrm>
          <a:solidFill>
            <a:schemeClr val="tx1">
              <a:lumMod val="50000"/>
              <a:lumOff val="50000"/>
            </a:schemeClr>
          </a:solidFill>
        </p:grpSpPr>
        <p:sp>
          <p:nvSpPr>
            <p:cNvPr id="44"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5"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6"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7"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8"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57" name="2         _13"/>
          <p:cNvGrpSpPr/>
          <p:nvPr/>
        </p:nvGrpSpPr>
        <p:grpSpPr>
          <a:xfrm>
            <a:off x="4514511" y="1094179"/>
            <a:ext cx="54002" cy="927126"/>
            <a:chOff x="5275684" y="1747635"/>
            <a:chExt cx="46296" cy="794824"/>
          </a:xfrm>
        </p:grpSpPr>
        <p:sp>
          <p:nvSpPr>
            <p:cNvPr id="58" name="矩形 57"/>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9" name="矩形 58"/>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0" name="1          _14"/>
          <p:cNvGrpSpPr/>
          <p:nvPr/>
        </p:nvGrpSpPr>
        <p:grpSpPr>
          <a:xfrm>
            <a:off x="4269297" y="1512105"/>
            <a:ext cx="552702" cy="91032"/>
            <a:chOff x="5031626" y="2106315"/>
            <a:chExt cx="545439" cy="89837"/>
          </a:xfrm>
        </p:grpSpPr>
        <p:sp>
          <p:nvSpPr>
            <p:cNvPr id="61" name="矩形 60"/>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2" name="矩形 61"/>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1596585" y="3039268"/>
            <a:ext cx="585863" cy="585863"/>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16" name="TextBox 64"/>
          <p:cNvSpPr txBox="1"/>
          <p:nvPr/>
        </p:nvSpPr>
        <p:spPr>
          <a:xfrm>
            <a:off x="1390404" y="3854750"/>
            <a:ext cx="982980" cy="553085"/>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01</a:t>
            </a:r>
            <a:r>
              <a:rPr lang="zh-CN" altLang="en-US" sz="1500" dirty="0" smtClean="0">
                <a:solidFill>
                  <a:srgbClr val="123E61"/>
                </a:solidFill>
                <a:latin typeface="微软雅黑" panose="020B0503020204020204" pitchFamily="34" charset="-122"/>
                <a:ea typeface="微软雅黑" panose="020B0503020204020204" pitchFamily="34" charset="-122"/>
                <a:cs typeface="+mn-ea"/>
                <a:sym typeface="+mn-lt"/>
              </a:rPr>
              <a:t>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工作概述</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TextBox 65"/>
          <p:cNvSpPr txBox="1"/>
          <p:nvPr/>
        </p:nvSpPr>
        <p:spPr>
          <a:xfrm>
            <a:off x="3218258" y="3854750"/>
            <a:ext cx="982980" cy="553085"/>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02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工作</a:t>
            </a:r>
            <a:r>
              <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rPr>
              <a:t>成果</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18" name="组合 17"/>
          <p:cNvGrpSpPr/>
          <p:nvPr/>
        </p:nvGrpSpPr>
        <p:grpSpPr>
          <a:xfrm>
            <a:off x="3419021" y="3039268"/>
            <a:ext cx="585863" cy="585863"/>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28" name="TextBox 67"/>
          <p:cNvSpPr txBox="1"/>
          <p:nvPr/>
        </p:nvSpPr>
        <p:spPr>
          <a:xfrm>
            <a:off x="5046112" y="3854750"/>
            <a:ext cx="982980" cy="553085"/>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03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问题总结</a:t>
            </a:r>
            <a:endPar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5241457" y="3039268"/>
            <a:ext cx="585863" cy="585863"/>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smtClean="0">
                <a:solidFill>
                  <a:srgbClr val="294A5A"/>
                </a:solidFill>
                <a:latin typeface="微软雅黑" panose="020B0503020204020204" pitchFamily="34" charset="-122"/>
                <a:ea typeface="微软雅黑" panose="020B0503020204020204" pitchFamily="34" charset="-122"/>
                <a:cs typeface="+mn-ea"/>
                <a:sym typeface="+mn-lt"/>
              </a:endParaRPr>
            </a:p>
          </p:txBody>
        </p:sp>
      </p:grpSp>
      <p:sp>
        <p:nvSpPr>
          <p:cNvPr id="32" name="TextBox 67"/>
          <p:cNvSpPr txBox="1"/>
          <p:nvPr/>
        </p:nvSpPr>
        <p:spPr>
          <a:xfrm>
            <a:off x="6873968" y="3854750"/>
            <a:ext cx="982980" cy="553085"/>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a:t>
            </a: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04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未来展望</a:t>
            </a:r>
            <a:endPar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33" name="组合 32"/>
          <p:cNvGrpSpPr/>
          <p:nvPr/>
        </p:nvGrpSpPr>
        <p:grpSpPr>
          <a:xfrm>
            <a:off x="7063894" y="3039268"/>
            <a:ext cx="585863" cy="585863"/>
            <a:chOff x="4840168" y="3971584"/>
            <a:chExt cx="522572" cy="522572"/>
          </a:xfrm>
          <a:effectLst>
            <a:outerShdw blurRad="50800" dist="38100" dir="2700000" algn="tl" rotWithShape="0">
              <a:prstClr val="black">
                <a:alpha val="40000"/>
              </a:prstClr>
            </a:outerShdw>
          </a:effectLst>
        </p:grpSpPr>
        <p:sp>
          <p:nvSpPr>
            <p:cNvPr id="34" name="矩形 33"/>
            <p:cNvSpPr/>
            <p:nvPr/>
          </p:nvSpPr>
          <p:spPr>
            <a:xfrm>
              <a:off x="4840168" y="3971584"/>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4981489" y="4078661"/>
              <a:ext cx="239931" cy="308418"/>
              <a:chOff x="731016" y="1671338"/>
              <a:chExt cx="366231" cy="470769"/>
            </a:xfrm>
            <a:solidFill>
              <a:srgbClr val="B91F38"/>
            </a:solidFill>
          </p:grpSpPr>
          <p:sp>
            <p:nvSpPr>
              <p:cNvPr id="36" name="Freeform 108"/>
              <p:cNvSpPr/>
              <p:nvPr/>
            </p:nvSpPr>
            <p:spPr bwMode="auto">
              <a:xfrm flipH="1">
                <a:off x="731016" y="2089492"/>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Rectangle 110"/>
              <p:cNvSpPr>
                <a:spLocks noChangeArrowheads="1"/>
              </p:cNvSpPr>
              <p:nvPr/>
            </p:nvSpPr>
            <p:spPr bwMode="auto">
              <a:xfrm flipH="1">
                <a:off x="731016" y="1933030"/>
                <a:ext cx="51923" cy="51923"/>
              </a:xfrm>
              <a:prstGeom prst="rect">
                <a:avLst/>
              </a:prstGeom>
              <a:solidFill>
                <a:srgbClr val="123E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9" name="Rectangle 111"/>
              <p:cNvSpPr>
                <a:spLocks noChangeArrowheads="1"/>
              </p:cNvSpPr>
              <p:nvPr/>
            </p:nvSpPr>
            <p:spPr bwMode="auto">
              <a:xfrm flipH="1">
                <a:off x="731016" y="2011261"/>
                <a:ext cx="51923" cy="526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par>
                                <p:cTn id="13" presetID="10" presetClass="entr" presetSubtype="0" fill="hold" nodeType="withEffect">
                                  <p:stCondLst>
                                    <p:cond delay="120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120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nodeType="withEffect">
                                  <p:stCondLst>
                                    <p:cond delay="120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childTnLst>
                          </p:cTn>
                        </p:par>
                        <p:par>
                          <p:cTn id="22" fill="hold">
                            <p:stCondLst>
                              <p:cond delay="500"/>
                            </p:stCondLst>
                            <p:childTnLst>
                              <p:par>
                                <p:cTn id="23" presetID="10" presetClass="entr" presetSubtype="0" fill="hold" nodeType="after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26" presetClass="emph" presetSubtype="0" fill="hold" nodeType="withEffect">
                                  <p:stCondLst>
                                    <p:cond delay="750"/>
                                  </p:stCondLst>
                                  <p:childTnLst>
                                    <p:animEffect transition="out" filter="fade">
                                      <p:cBhvr>
                                        <p:cTn id="27" dur="500" tmFilter="0, 0; .2, .5; .8, .5; 1, 0"/>
                                        <p:tgtEl>
                                          <p:spTgt spid="11"/>
                                        </p:tgtEl>
                                      </p:cBhvr>
                                    </p:animEffect>
                                    <p:animScale>
                                      <p:cBhvr>
                                        <p:cTn id="28" dur="250" autoRev="1" fill="hold"/>
                                        <p:tgtEl>
                                          <p:spTgt spid="11"/>
                                        </p:tgtEl>
                                      </p:cBhvr>
                                      <p:by x="105000" y="105000"/>
                                    </p:animScale>
                                  </p:childTnLst>
                                </p:cTn>
                              </p:par>
                              <p:par>
                                <p:cTn id="29" presetID="22" presetClass="entr" presetSubtype="8" fill="hold" grpId="0" nodeType="withEffect">
                                  <p:stCondLst>
                                    <p:cond delay="750"/>
                                  </p:stCondLst>
                                  <p:childTnLst>
                                    <p:set>
                                      <p:cBhvr>
                                        <p:cTn id="30" dur="1" fill="hold">
                                          <p:stCondLst>
                                            <p:cond delay="0"/>
                                          </p:stCondLst>
                                        </p:cTn>
                                        <p:tgtEl>
                                          <p:spTgt spid="63"/>
                                        </p:tgtEl>
                                        <p:attrNameLst>
                                          <p:attrName>style.visibility</p:attrName>
                                        </p:attrNameLst>
                                      </p:cBhvr>
                                      <p:to>
                                        <p:strVal val="visible"/>
                                      </p:to>
                                    </p:set>
                                    <p:animEffect transition="in" filter="wipe(left)">
                                      <p:cBhvr>
                                        <p:cTn id="31" dur="500"/>
                                        <p:tgtEl>
                                          <p:spTgt spid="63"/>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26" presetClass="emph" presetSubtype="0" fill="hold" nodeType="withEffect">
                                  <p:stCondLst>
                                    <p:cond delay="250"/>
                                  </p:stCondLst>
                                  <p:childTnLst>
                                    <p:animEffect transition="out" filter="fade">
                                      <p:cBhvr>
                                        <p:cTn id="41" dur="500" tmFilter="0, 0; .2, .5; .8, .5; 1, 0"/>
                                        <p:tgtEl>
                                          <p:spTgt spid="18"/>
                                        </p:tgtEl>
                                      </p:cBhvr>
                                    </p:animEffect>
                                    <p:animScale>
                                      <p:cBhvr>
                                        <p:cTn id="42" dur="250" autoRev="1" fill="hold"/>
                                        <p:tgtEl>
                                          <p:spTgt spid="18"/>
                                        </p:tgtEl>
                                      </p:cBhvr>
                                      <p:by x="105000" y="105000"/>
                                    </p:animScale>
                                  </p:childTnLst>
                                </p:cTn>
                              </p:par>
                              <p:par>
                                <p:cTn id="43" presetID="22" presetClass="entr" presetSubtype="8" fill="hold" grpId="0" nodeType="withEffect">
                                  <p:stCondLst>
                                    <p:cond delay="250"/>
                                  </p:stCondLst>
                                  <p:childTnLst>
                                    <p:set>
                                      <p:cBhvr>
                                        <p:cTn id="44" dur="1" fill="hold">
                                          <p:stCondLst>
                                            <p:cond delay="0"/>
                                          </p:stCondLst>
                                        </p:cTn>
                                        <p:tgtEl>
                                          <p:spTgt spid="64"/>
                                        </p:tgtEl>
                                        <p:attrNameLst>
                                          <p:attrName>style.visibility</p:attrName>
                                        </p:attrNameLst>
                                      </p:cBhvr>
                                      <p:to>
                                        <p:strVal val="visible"/>
                                      </p:to>
                                    </p:set>
                                    <p:animEffect transition="in" filter="wipe(left)">
                                      <p:cBhvr>
                                        <p:cTn id="45" dur="500"/>
                                        <p:tgtEl>
                                          <p:spTgt spid="64"/>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3000"/>
                            </p:stCondLst>
                            <p:childTnLst>
                              <p:par>
                                <p:cTn id="51" presetID="10" presetClass="entr" presetSubtype="0"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26" presetClass="emph" presetSubtype="0" fill="hold" nodeType="withEffect">
                                  <p:stCondLst>
                                    <p:cond delay="250"/>
                                  </p:stCondLst>
                                  <p:childTnLst>
                                    <p:animEffect transition="out" filter="fade">
                                      <p:cBhvr>
                                        <p:cTn id="55" dur="500" tmFilter="0, 0; .2, .5; .8, .5; 1, 0"/>
                                        <p:tgtEl>
                                          <p:spTgt spid="29"/>
                                        </p:tgtEl>
                                      </p:cBhvr>
                                    </p:animEffect>
                                    <p:animScale>
                                      <p:cBhvr>
                                        <p:cTn id="56" dur="250" autoRev="1" fill="hold"/>
                                        <p:tgtEl>
                                          <p:spTgt spid="29"/>
                                        </p:tgtEl>
                                      </p:cBhvr>
                                      <p:by x="105000" y="105000"/>
                                    </p:animScale>
                                  </p:childTnLst>
                                </p:cTn>
                              </p:par>
                              <p:par>
                                <p:cTn id="57" presetID="22" presetClass="entr" presetSubtype="8" fill="hold" grpId="0" nodeType="withEffect">
                                  <p:stCondLst>
                                    <p:cond delay="250"/>
                                  </p:stCondLst>
                                  <p:childTnLst>
                                    <p:set>
                                      <p:cBhvr>
                                        <p:cTn id="58" dur="1" fill="hold">
                                          <p:stCondLst>
                                            <p:cond delay="0"/>
                                          </p:stCondLst>
                                        </p:cTn>
                                        <p:tgtEl>
                                          <p:spTgt spid="65"/>
                                        </p:tgtEl>
                                        <p:attrNameLst>
                                          <p:attrName>style.visibility</p:attrName>
                                        </p:attrNameLst>
                                      </p:cBhvr>
                                      <p:to>
                                        <p:strVal val="visible"/>
                                      </p:to>
                                    </p:set>
                                    <p:animEffect transition="in" filter="wipe(left)">
                                      <p:cBhvr>
                                        <p:cTn id="59" dur="500"/>
                                        <p:tgtEl>
                                          <p:spTgt spid="65"/>
                                        </p:tgtEl>
                                      </p:cBhvr>
                                    </p:animEffect>
                                  </p:childTnLst>
                                </p:cTn>
                              </p:par>
                            </p:childTnLst>
                          </p:cTn>
                        </p:par>
                        <p:par>
                          <p:cTn id="60" fill="hold">
                            <p:stCondLst>
                              <p:cond delay="3500"/>
                            </p:stCondLst>
                            <p:childTnLst>
                              <p:par>
                                <p:cTn id="61" presetID="22" presetClass="entr" presetSubtype="8"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500"/>
                                        <p:tgtEl>
                                          <p:spTgt spid="28"/>
                                        </p:tgtEl>
                                      </p:cBhvr>
                                    </p:animEffect>
                                  </p:childTnLst>
                                </p:cTn>
                              </p:par>
                            </p:childTnLst>
                          </p:cTn>
                        </p:par>
                        <p:par>
                          <p:cTn id="64" fill="hold">
                            <p:stCondLst>
                              <p:cond delay="4000"/>
                            </p:stCondLst>
                            <p:childTnLst>
                              <p:par>
                                <p:cTn id="65" presetID="10" presetClass="entr" presetSubtype="0"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26" presetClass="emph" presetSubtype="0" fill="hold" nodeType="withEffect">
                                  <p:stCondLst>
                                    <p:cond delay="250"/>
                                  </p:stCondLst>
                                  <p:childTnLst>
                                    <p:animEffect transition="out" filter="fade">
                                      <p:cBhvr>
                                        <p:cTn id="69" dur="500" tmFilter="0, 0; .2, .5; .8, .5; 1, 0"/>
                                        <p:tgtEl>
                                          <p:spTgt spid="33"/>
                                        </p:tgtEl>
                                      </p:cBhvr>
                                    </p:animEffect>
                                    <p:animScale>
                                      <p:cBhvr>
                                        <p:cTn id="70" dur="250" autoRev="1" fill="hold"/>
                                        <p:tgtEl>
                                          <p:spTgt spid="33"/>
                                        </p:tgtEl>
                                      </p:cBhvr>
                                      <p:by x="105000" y="105000"/>
                                    </p:animScale>
                                  </p:childTnLst>
                                </p:cTn>
                              </p:par>
                              <p:par>
                                <p:cTn id="71" presetID="22" presetClass="entr" presetSubtype="8" fill="hold" grpId="0" nodeType="withEffect">
                                  <p:stCondLst>
                                    <p:cond delay="250"/>
                                  </p:stCondLst>
                                  <p:childTnLst>
                                    <p:set>
                                      <p:cBhvr>
                                        <p:cTn id="72" dur="1" fill="hold">
                                          <p:stCondLst>
                                            <p:cond delay="0"/>
                                          </p:stCondLst>
                                        </p:cTn>
                                        <p:tgtEl>
                                          <p:spTgt spid="66"/>
                                        </p:tgtEl>
                                        <p:attrNameLst>
                                          <p:attrName>style.visibility</p:attrName>
                                        </p:attrNameLst>
                                      </p:cBhvr>
                                      <p:to>
                                        <p:strVal val="visible"/>
                                      </p:to>
                                    </p:set>
                                    <p:animEffect transition="in" filter="wipe(left)">
                                      <p:cBhvr>
                                        <p:cTn id="73" dur="500"/>
                                        <p:tgtEl>
                                          <p:spTgt spid="66"/>
                                        </p:tgtEl>
                                      </p:cBhvr>
                                    </p:animEffect>
                                  </p:childTnLst>
                                </p:cTn>
                              </p:par>
                            </p:childTnLst>
                          </p:cTn>
                        </p:par>
                        <p:par>
                          <p:cTn id="74" fill="hold">
                            <p:stCondLst>
                              <p:cond delay="4500"/>
                            </p:stCondLst>
                            <p:childTnLst>
                              <p:par>
                                <p:cTn id="75" presetID="22" presetClass="entr" presetSubtype="8" fill="hold" grpId="0"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3" grpId="0" animBg="1"/>
      <p:bldP spid="41" grpId="0" animBg="1"/>
      <p:bldP spid="42" grpId="0" animBg="1"/>
      <p:bldP spid="16" grpId="0"/>
      <p:bldP spid="17" grpId="0"/>
      <p:bldP spid="28"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4285153" y="774579"/>
            <a:ext cx="1469924" cy="1557276"/>
          </a:xfrm>
          <a:custGeom>
            <a:avLst/>
            <a:gdLst>
              <a:gd name="T0" fmla="*/ 2245 w 2245"/>
              <a:gd name="T1" fmla="*/ 0 h 2370"/>
              <a:gd name="T2" fmla="*/ 1772 w 2245"/>
              <a:gd name="T3" fmla="*/ 223 h 2370"/>
              <a:gd name="T4" fmla="*/ 702 w 2245"/>
              <a:gd name="T5" fmla="*/ 223 h 2370"/>
              <a:gd name="T6" fmla="*/ 0 w 2245"/>
              <a:gd name="T7" fmla="*/ 1012 h 2370"/>
              <a:gd name="T8" fmla="*/ 0 w 2245"/>
              <a:gd name="T9" fmla="*/ 2370 h 2370"/>
              <a:gd name="T10" fmla="*/ 468 w 2245"/>
              <a:gd name="T11" fmla="*/ 2089 h 2370"/>
              <a:gd name="T12" fmla="*/ 1431 w 2245"/>
              <a:gd name="T13" fmla="*/ 2089 h 2370"/>
              <a:gd name="T14" fmla="*/ 2240 w 2245"/>
              <a:gd name="T15" fmla="*/ 1373 h 2370"/>
              <a:gd name="T16" fmla="*/ 2245 w 2245"/>
              <a:gd name="T17"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5" h="2370">
                <a:moveTo>
                  <a:pt x="2245" y="0"/>
                </a:moveTo>
                <a:cubicBezTo>
                  <a:pt x="2134" y="114"/>
                  <a:pt x="1990" y="199"/>
                  <a:pt x="1772" y="223"/>
                </a:cubicBezTo>
                <a:cubicBezTo>
                  <a:pt x="1415" y="223"/>
                  <a:pt x="1058" y="223"/>
                  <a:pt x="702" y="223"/>
                </a:cubicBezTo>
                <a:cubicBezTo>
                  <a:pt x="409" y="254"/>
                  <a:pt x="2" y="616"/>
                  <a:pt x="0" y="1012"/>
                </a:cubicBezTo>
                <a:cubicBezTo>
                  <a:pt x="0" y="1465"/>
                  <a:pt x="0" y="1917"/>
                  <a:pt x="0" y="2370"/>
                </a:cubicBezTo>
                <a:cubicBezTo>
                  <a:pt x="101" y="2221"/>
                  <a:pt x="241" y="2112"/>
                  <a:pt x="468" y="2089"/>
                </a:cubicBezTo>
                <a:cubicBezTo>
                  <a:pt x="789" y="2089"/>
                  <a:pt x="1110" y="2089"/>
                  <a:pt x="1431" y="2089"/>
                </a:cubicBezTo>
                <a:cubicBezTo>
                  <a:pt x="1798" y="2064"/>
                  <a:pt x="2087" y="1870"/>
                  <a:pt x="2240" y="1373"/>
                </a:cubicBezTo>
                <a:cubicBezTo>
                  <a:pt x="2242" y="916"/>
                  <a:pt x="2243" y="458"/>
                  <a:pt x="2245"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5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7" name="Freeform 6"/>
          <p:cNvSpPr/>
          <p:nvPr/>
        </p:nvSpPr>
        <p:spPr bwMode="auto">
          <a:xfrm>
            <a:off x="4455339" y="2336373"/>
            <a:ext cx="1060274" cy="1123529"/>
          </a:xfrm>
          <a:custGeom>
            <a:avLst/>
            <a:gdLst>
              <a:gd name="T0" fmla="*/ 1621 w 1621"/>
              <a:gd name="T1" fmla="*/ 0 h 1711"/>
              <a:gd name="T2" fmla="*/ 1280 w 1621"/>
              <a:gd name="T3" fmla="*/ 161 h 1711"/>
              <a:gd name="T4" fmla="*/ 507 w 1621"/>
              <a:gd name="T5" fmla="*/ 161 h 1711"/>
              <a:gd name="T6" fmla="*/ 0 w 1621"/>
              <a:gd name="T7" fmla="*/ 731 h 1711"/>
              <a:gd name="T8" fmla="*/ 0 w 1621"/>
              <a:gd name="T9" fmla="*/ 1711 h 1711"/>
              <a:gd name="T10" fmla="*/ 338 w 1621"/>
              <a:gd name="T11" fmla="*/ 1508 h 1711"/>
              <a:gd name="T12" fmla="*/ 1033 w 1621"/>
              <a:gd name="T13" fmla="*/ 1508 h 1711"/>
              <a:gd name="T14" fmla="*/ 1618 w 1621"/>
              <a:gd name="T15" fmla="*/ 991 h 1711"/>
              <a:gd name="T16" fmla="*/ 1621 w 1621"/>
              <a:gd name="T17" fmla="*/ 0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1">
                <a:moveTo>
                  <a:pt x="1621" y="0"/>
                </a:moveTo>
                <a:cubicBezTo>
                  <a:pt x="1541" y="82"/>
                  <a:pt x="1437" y="144"/>
                  <a:pt x="1280" y="161"/>
                </a:cubicBezTo>
                <a:cubicBezTo>
                  <a:pt x="1022" y="161"/>
                  <a:pt x="764" y="161"/>
                  <a:pt x="507" y="161"/>
                </a:cubicBezTo>
                <a:cubicBezTo>
                  <a:pt x="295" y="183"/>
                  <a:pt x="1" y="444"/>
                  <a:pt x="0" y="731"/>
                </a:cubicBezTo>
                <a:cubicBezTo>
                  <a:pt x="0" y="1057"/>
                  <a:pt x="0" y="1384"/>
                  <a:pt x="0" y="1711"/>
                </a:cubicBezTo>
                <a:cubicBezTo>
                  <a:pt x="73" y="1604"/>
                  <a:pt x="174" y="1525"/>
                  <a:pt x="338" y="1508"/>
                </a:cubicBezTo>
                <a:cubicBezTo>
                  <a:pt x="570" y="1508"/>
                  <a:pt x="801" y="1508"/>
                  <a:pt x="1033" y="1508"/>
                </a:cubicBezTo>
                <a:cubicBezTo>
                  <a:pt x="1298" y="1490"/>
                  <a:pt x="1507" y="1350"/>
                  <a:pt x="1618" y="991"/>
                </a:cubicBezTo>
                <a:cubicBezTo>
                  <a:pt x="1619" y="661"/>
                  <a:pt x="1620" y="331"/>
                  <a:pt x="1621" y="0"/>
                </a:cubicBezTo>
                <a:close/>
              </a:path>
            </a:pathLst>
          </a:custGeom>
          <a:solidFill>
            <a:schemeClr val="bg1"/>
          </a:solidFill>
          <a:ln w="9" cap="flat">
            <a:noFill/>
            <a:prstDash val="solid"/>
            <a:miter lim="800000"/>
          </a:ln>
        </p:spPr>
        <p:txBody>
          <a:bodyPr vert="horz" wrap="square" lIns="68532" tIns="34267" rIns="68532" bIns="34267" numCol="1" anchor="t" anchorCtr="0" compatLnSpc="1"/>
          <a:lstStyle/>
          <a:p>
            <a:endParaRPr lang="zh-CN" altLang="en-US" sz="135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8" name="Freeform 7"/>
          <p:cNvSpPr/>
          <p:nvPr/>
        </p:nvSpPr>
        <p:spPr bwMode="auto">
          <a:xfrm>
            <a:off x="3113430" y="2839400"/>
            <a:ext cx="1061780" cy="1122023"/>
          </a:xfrm>
          <a:custGeom>
            <a:avLst/>
            <a:gdLst>
              <a:gd name="T0" fmla="*/ 0 w 1621"/>
              <a:gd name="T1" fmla="*/ 0 h 1710"/>
              <a:gd name="T2" fmla="*/ 342 w 1621"/>
              <a:gd name="T3" fmla="*/ 160 h 1710"/>
              <a:gd name="T4" fmla="*/ 1114 w 1621"/>
              <a:gd name="T5" fmla="*/ 160 h 1710"/>
              <a:gd name="T6" fmla="*/ 1621 w 1621"/>
              <a:gd name="T7" fmla="*/ 730 h 1710"/>
              <a:gd name="T8" fmla="*/ 1621 w 1621"/>
              <a:gd name="T9" fmla="*/ 1710 h 1710"/>
              <a:gd name="T10" fmla="*/ 1283 w 1621"/>
              <a:gd name="T11" fmla="*/ 1508 h 1710"/>
              <a:gd name="T12" fmla="*/ 588 w 1621"/>
              <a:gd name="T13" fmla="*/ 1508 h 1710"/>
              <a:gd name="T14" fmla="*/ 4 w 1621"/>
              <a:gd name="T15" fmla="*/ 991 h 1710"/>
              <a:gd name="T16" fmla="*/ 0 w 1621"/>
              <a:gd name="T17"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0">
                <a:moveTo>
                  <a:pt x="0" y="0"/>
                </a:moveTo>
                <a:cubicBezTo>
                  <a:pt x="80" y="81"/>
                  <a:pt x="184" y="143"/>
                  <a:pt x="342" y="160"/>
                </a:cubicBezTo>
                <a:cubicBezTo>
                  <a:pt x="599" y="160"/>
                  <a:pt x="857" y="160"/>
                  <a:pt x="1114" y="160"/>
                </a:cubicBezTo>
                <a:cubicBezTo>
                  <a:pt x="1326" y="182"/>
                  <a:pt x="1620" y="444"/>
                  <a:pt x="1621" y="730"/>
                </a:cubicBezTo>
                <a:cubicBezTo>
                  <a:pt x="1621" y="1057"/>
                  <a:pt x="1621" y="1384"/>
                  <a:pt x="1621" y="1710"/>
                </a:cubicBezTo>
                <a:cubicBezTo>
                  <a:pt x="1548" y="1603"/>
                  <a:pt x="1447" y="1524"/>
                  <a:pt x="1283" y="1508"/>
                </a:cubicBezTo>
                <a:cubicBezTo>
                  <a:pt x="1052" y="1508"/>
                  <a:pt x="820" y="1508"/>
                  <a:pt x="588" y="1508"/>
                </a:cubicBezTo>
                <a:cubicBezTo>
                  <a:pt x="323" y="1490"/>
                  <a:pt x="114" y="1350"/>
                  <a:pt x="4" y="991"/>
                </a:cubicBezTo>
                <a:cubicBezTo>
                  <a:pt x="2" y="661"/>
                  <a:pt x="1" y="330"/>
                  <a:pt x="0"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5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Freeform 8"/>
          <p:cNvSpPr/>
          <p:nvPr/>
        </p:nvSpPr>
        <p:spPr bwMode="auto">
          <a:xfrm>
            <a:off x="2872459" y="1354416"/>
            <a:ext cx="1201844" cy="1272630"/>
          </a:xfrm>
          <a:custGeom>
            <a:avLst/>
            <a:gdLst>
              <a:gd name="T0" fmla="*/ 0 w 1835"/>
              <a:gd name="T1" fmla="*/ 0 h 1937"/>
              <a:gd name="T2" fmla="*/ 387 w 1835"/>
              <a:gd name="T3" fmla="*/ 182 h 1937"/>
              <a:gd name="T4" fmla="*/ 1261 w 1835"/>
              <a:gd name="T5" fmla="*/ 182 h 1937"/>
              <a:gd name="T6" fmla="*/ 1835 w 1835"/>
              <a:gd name="T7" fmla="*/ 827 h 1937"/>
              <a:gd name="T8" fmla="*/ 1835 w 1835"/>
              <a:gd name="T9" fmla="*/ 1937 h 1937"/>
              <a:gd name="T10" fmla="*/ 1453 w 1835"/>
              <a:gd name="T11" fmla="*/ 1707 h 1937"/>
              <a:gd name="T12" fmla="*/ 666 w 1835"/>
              <a:gd name="T13" fmla="*/ 1707 h 1937"/>
              <a:gd name="T14" fmla="*/ 4 w 1835"/>
              <a:gd name="T15" fmla="*/ 1122 h 1937"/>
              <a:gd name="T16" fmla="*/ 0 w 1835"/>
              <a:gd name="T17"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5" h="1937">
                <a:moveTo>
                  <a:pt x="0" y="0"/>
                </a:moveTo>
                <a:cubicBezTo>
                  <a:pt x="91" y="93"/>
                  <a:pt x="209" y="163"/>
                  <a:pt x="387" y="182"/>
                </a:cubicBezTo>
                <a:cubicBezTo>
                  <a:pt x="678" y="182"/>
                  <a:pt x="970" y="182"/>
                  <a:pt x="1261" y="182"/>
                </a:cubicBezTo>
                <a:cubicBezTo>
                  <a:pt x="1501" y="207"/>
                  <a:pt x="1834" y="503"/>
                  <a:pt x="1835" y="827"/>
                </a:cubicBezTo>
                <a:cubicBezTo>
                  <a:pt x="1835" y="1197"/>
                  <a:pt x="1835" y="1567"/>
                  <a:pt x="1835" y="1937"/>
                </a:cubicBezTo>
                <a:cubicBezTo>
                  <a:pt x="1753" y="1816"/>
                  <a:pt x="1638" y="1726"/>
                  <a:pt x="1453" y="1707"/>
                </a:cubicBezTo>
                <a:cubicBezTo>
                  <a:pt x="1190" y="1707"/>
                  <a:pt x="928" y="1707"/>
                  <a:pt x="666" y="1707"/>
                </a:cubicBezTo>
                <a:cubicBezTo>
                  <a:pt x="366" y="1687"/>
                  <a:pt x="129" y="1529"/>
                  <a:pt x="4" y="1122"/>
                </a:cubicBezTo>
                <a:cubicBezTo>
                  <a:pt x="3" y="748"/>
                  <a:pt x="1" y="374"/>
                  <a:pt x="0" y="0"/>
                </a:cubicBezTo>
                <a:close/>
              </a:path>
            </a:pathLst>
          </a:custGeom>
          <a:solidFill>
            <a:schemeClr val="bg1"/>
          </a:solidFill>
          <a:ln w="9" cap="flat">
            <a:noFill/>
            <a:prstDash val="solid"/>
            <a:miter lim="800000"/>
          </a:ln>
        </p:spPr>
        <p:txBody>
          <a:bodyPr vert="horz" wrap="square" lIns="68532" tIns="34267" rIns="68532" bIns="34267" numCol="1" anchor="t" anchorCtr="0" compatLnSpc="1"/>
          <a:lstStyle/>
          <a:p>
            <a:endParaRPr lang="zh-CN" altLang="en-US" sz="135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0" name="Freeform 9"/>
          <p:cNvSpPr/>
          <p:nvPr/>
        </p:nvSpPr>
        <p:spPr bwMode="auto">
          <a:xfrm>
            <a:off x="4233947" y="3792742"/>
            <a:ext cx="938282" cy="992501"/>
          </a:xfrm>
          <a:custGeom>
            <a:avLst/>
            <a:gdLst>
              <a:gd name="T0" fmla="*/ 1434 w 1434"/>
              <a:gd name="T1" fmla="*/ 0 h 1513"/>
              <a:gd name="T2" fmla="*/ 1132 w 1434"/>
              <a:gd name="T3" fmla="*/ 142 h 1513"/>
              <a:gd name="T4" fmla="*/ 449 w 1434"/>
              <a:gd name="T5" fmla="*/ 142 h 1513"/>
              <a:gd name="T6" fmla="*/ 0 w 1434"/>
              <a:gd name="T7" fmla="*/ 646 h 1513"/>
              <a:gd name="T8" fmla="*/ 0 w 1434"/>
              <a:gd name="T9" fmla="*/ 1513 h 1513"/>
              <a:gd name="T10" fmla="*/ 299 w 1434"/>
              <a:gd name="T11" fmla="*/ 1334 h 1513"/>
              <a:gd name="T12" fmla="*/ 914 w 1434"/>
              <a:gd name="T13" fmla="*/ 1334 h 1513"/>
              <a:gd name="T14" fmla="*/ 1431 w 1434"/>
              <a:gd name="T15" fmla="*/ 877 h 1513"/>
              <a:gd name="T16" fmla="*/ 1434 w 1434"/>
              <a:gd name="T17" fmla="*/ 0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4" h="1513">
                <a:moveTo>
                  <a:pt x="1434" y="0"/>
                </a:moveTo>
                <a:cubicBezTo>
                  <a:pt x="1364" y="73"/>
                  <a:pt x="1271" y="127"/>
                  <a:pt x="1132" y="142"/>
                </a:cubicBezTo>
                <a:cubicBezTo>
                  <a:pt x="904" y="142"/>
                  <a:pt x="677" y="142"/>
                  <a:pt x="449" y="142"/>
                </a:cubicBezTo>
                <a:cubicBezTo>
                  <a:pt x="262" y="162"/>
                  <a:pt x="2" y="393"/>
                  <a:pt x="0" y="646"/>
                </a:cubicBezTo>
                <a:cubicBezTo>
                  <a:pt x="0" y="935"/>
                  <a:pt x="0" y="1224"/>
                  <a:pt x="0" y="1513"/>
                </a:cubicBezTo>
                <a:cubicBezTo>
                  <a:pt x="65" y="1419"/>
                  <a:pt x="155" y="1349"/>
                  <a:pt x="299" y="1334"/>
                </a:cubicBezTo>
                <a:cubicBezTo>
                  <a:pt x="504" y="1334"/>
                  <a:pt x="709" y="1334"/>
                  <a:pt x="914" y="1334"/>
                </a:cubicBezTo>
                <a:cubicBezTo>
                  <a:pt x="1149" y="1318"/>
                  <a:pt x="1334" y="1194"/>
                  <a:pt x="1431" y="877"/>
                </a:cubicBezTo>
                <a:cubicBezTo>
                  <a:pt x="1432" y="585"/>
                  <a:pt x="1433" y="292"/>
                  <a:pt x="1434"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5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1" name="TextBox 8"/>
          <p:cNvSpPr txBox="1"/>
          <p:nvPr/>
        </p:nvSpPr>
        <p:spPr>
          <a:xfrm>
            <a:off x="4668784" y="1264876"/>
            <a:ext cx="604653" cy="523092"/>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TextBox 9"/>
          <p:cNvSpPr txBox="1"/>
          <p:nvPr/>
        </p:nvSpPr>
        <p:spPr>
          <a:xfrm>
            <a:off x="3187165" y="1702390"/>
            <a:ext cx="604653" cy="523092"/>
          </a:xfrm>
          <a:prstGeom prst="rect">
            <a:avLst/>
          </a:prstGeom>
          <a:noFill/>
        </p:spPr>
        <p:txBody>
          <a:bodyPr wrap="none" rtlCol="0">
            <a:spAutoFit/>
          </a:bodyPr>
          <a:lstStyle/>
          <a:p>
            <a:r>
              <a:rPr lang="en-US" altLang="zh-CN" sz="2800" dirty="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28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3" name="TextBox 10"/>
          <p:cNvSpPr txBox="1"/>
          <p:nvPr/>
        </p:nvSpPr>
        <p:spPr>
          <a:xfrm>
            <a:off x="4701246" y="2578963"/>
            <a:ext cx="681597" cy="599844"/>
          </a:xfrm>
          <a:prstGeom prst="rect">
            <a:avLst/>
          </a:prstGeom>
          <a:noFill/>
        </p:spPr>
        <p:txBody>
          <a:bodyPr wrap="none" rtlCol="0">
            <a:spAutoFit/>
          </a:bodyPr>
          <a:lstStyle/>
          <a:p>
            <a:r>
              <a:rPr lang="en-US" altLang="zh-CN" sz="3300" dirty="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33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4" name="TextBox 11"/>
          <p:cNvSpPr txBox="1"/>
          <p:nvPr/>
        </p:nvSpPr>
        <p:spPr>
          <a:xfrm>
            <a:off x="3354511" y="3128814"/>
            <a:ext cx="604653" cy="523092"/>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TextBox 12"/>
          <p:cNvSpPr txBox="1"/>
          <p:nvPr/>
        </p:nvSpPr>
        <p:spPr>
          <a:xfrm>
            <a:off x="4390460" y="4005386"/>
            <a:ext cx="604653" cy="523092"/>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extBox 13"/>
          <p:cNvSpPr txBox="1"/>
          <p:nvPr/>
        </p:nvSpPr>
        <p:spPr>
          <a:xfrm>
            <a:off x="5971196" y="838002"/>
            <a:ext cx="1496963" cy="368300"/>
          </a:xfrm>
          <a:prstGeom prst="rect">
            <a:avLst/>
          </a:prstGeom>
          <a:noFill/>
        </p:spPr>
        <p:txBody>
          <a:bodyPr wrap="square" rtlCol="0">
            <a:spAutoFit/>
          </a:bodyPr>
          <a:lstStyle/>
          <a:p>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工作规划</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TextBox 14"/>
          <p:cNvSpPr txBox="1"/>
          <p:nvPr/>
        </p:nvSpPr>
        <p:spPr>
          <a:xfrm>
            <a:off x="5970905" y="1204595"/>
            <a:ext cx="2965450" cy="755015"/>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开始制定新一年的工作计划表，每个月定月计划、每周定周计划，做事有计划、有准备。</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TextBox 15"/>
          <p:cNvSpPr txBox="1"/>
          <p:nvPr/>
        </p:nvSpPr>
        <p:spPr>
          <a:xfrm>
            <a:off x="5748020" y="2339975"/>
            <a:ext cx="1957070" cy="368300"/>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800" dirty="0">
                <a:solidFill>
                  <a:srgbClr val="123E61"/>
                </a:solidFill>
                <a:latin typeface="微软雅黑" panose="020B0503020204020204" pitchFamily="34" charset="-122"/>
                <a:ea typeface="微软雅黑" panose="020B0503020204020204" pitchFamily="34" charset="-122"/>
                <a:cs typeface="+mn-ea"/>
                <a:sym typeface="+mn-lt"/>
              </a:rPr>
              <a:t>提升专业水平</a:t>
            </a:r>
            <a:endParaRPr lang="zh-CN" altLang="en-US" sz="18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9" name="TextBox 16"/>
          <p:cNvSpPr txBox="1"/>
          <p:nvPr/>
        </p:nvSpPr>
        <p:spPr>
          <a:xfrm>
            <a:off x="5723940" y="2708538"/>
            <a:ext cx="2741263" cy="533400"/>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主动学习新的技术，例如音视频的学习、谷歌新技术的学习等。</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0" name="TextBox 17"/>
          <p:cNvSpPr txBox="1"/>
          <p:nvPr/>
        </p:nvSpPr>
        <p:spPr>
          <a:xfrm>
            <a:off x="5453221" y="3711781"/>
            <a:ext cx="1496963" cy="368300"/>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800" dirty="0">
                <a:solidFill>
                  <a:srgbClr val="123E61"/>
                </a:solidFill>
                <a:latin typeface="微软雅黑" panose="020B0503020204020204" pitchFamily="34" charset="-122"/>
                <a:ea typeface="微软雅黑" panose="020B0503020204020204" pitchFamily="34" charset="-122"/>
                <a:cs typeface="+mn-ea"/>
                <a:sym typeface="+mn-lt"/>
              </a:rPr>
              <a:t>文档编写</a:t>
            </a:r>
            <a:endParaRPr lang="zh-CN" altLang="en-US" sz="18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1" name="TextBox 18"/>
          <p:cNvSpPr txBox="1"/>
          <p:nvPr/>
        </p:nvSpPr>
        <p:spPr>
          <a:xfrm>
            <a:off x="5453222" y="4061177"/>
            <a:ext cx="2741263" cy="312420"/>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提升文档的记录、整理、编写能力。</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19"/>
          <p:cNvSpPr txBox="1"/>
          <p:nvPr/>
        </p:nvSpPr>
        <p:spPr>
          <a:xfrm>
            <a:off x="1222720" y="1376044"/>
            <a:ext cx="1496963" cy="368300"/>
          </a:xfrm>
          <a:prstGeom prst="rect">
            <a:avLst/>
          </a:prstGeom>
          <a:noFill/>
        </p:spPr>
        <p:txBody>
          <a:bodyPr wrap="square" rtlCol="0">
            <a:spAutoFit/>
          </a:bodyPr>
          <a:lstStyle>
            <a:defPPr>
              <a:defRPr lang="zh-CN"/>
            </a:defPPr>
            <a:lvl1pPr algn="r">
              <a:defRPr sz="2000" b="1">
                <a:latin typeface="+mj-ea"/>
                <a:ea typeface="+mj-ea"/>
              </a:defRPr>
            </a:lvl1pPr>
          </a:lstStyle>
          <a:p>
            <a:r>
              <a:rPr lang="zh-CN" altLang="en-US" sz="1800" dirty="0">
                <a:solidFill>
                  <a:srgbClr val="123E61"/>
                </a:solidFill>
                <a:latin typeface="微软雅黑" panose="020B0503020204020204" pitchFamily="34" charset="-122"/>
                <a:ea typeface="微软雅黑" panose="020B0503020204020204" pitchFamily="34" charset="-122"/>
                <a:cs typeface="+mn-ea"/>
                <a:sym typeface="+mn-lt"/>
              </a:rPr>
              <a:t>沟通协作</a:t>
            </a:r>
            <a:endParaRPr lang="zh-CN" altLang="en-US" sz="18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3" name="TextBox 20"/>
          <p:cNvSpPr txBox="1"/>
          <p:nvPr/>
        </p:nvSpPr>
        <p:spPr>
          <a:xfrm>
            <a:off x="393631" y="1702331"/>
            <a:ext cx="2325810" cy="533400"/>
          </a:xfrm>
          <a:prstGeom prst="rect">
            <a:avLst/>
          </a:prstGeom>
          <a:noFill/>
        </p:spPr>
        <p:txBody>
          <a:bodyPr wrap="square" rtlCol="0">
            <a:spAutoFit/>
          </a:bodyPr>
          <a:lstStyle>
            <a:defPPr>
              <a:defRPr lang="zh-CN"/>
            </a:defPPr>
            <a:lvl1pPr>
              <a:defRPr>
                <a:latin typeface="+mn-ea"/>
                <a:ea typeface="+mn-ea"/>
              </a:defRPr>
            </a:lvl1pPr>
          </a:lstStyle>
          <a:p>
            <a:pPr algn="ct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提升与同事间的沟通能力和项目的协作能力</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4" name="TextBox 21"/>
          <p:cNvSpPr txBox="1"/>
          <p:nvPr/>
        </p:nvSpPr>
        <p:spPr>
          <a:xfrm>
            <a:off x="1418853" y="2898137"/>
            <a:ext cx="1496963" cy="368300"/>
          </a:xfrm>
          <a:prstGeom prst="rect">
            <a:avLst/>
          </a:prstGeom>
          <a:noFill/>
        </p:spPr>
        <p:txBody>
          <a:bodyPr wrap="square" rtlCol="0">
            <a:spAutoFit/>
          </a:bodyPr>
          <a:lstStyle>
            <a:defPPr>
              <a:defRPr lang="zh-CN"/>
            </a:defPPr>
            <a:lvl1pPr>
              <a:defRPr sz="2000" b="1">
                <a:latin typeface="+mj-ea"/>
                <a:ea typeface="+mj-ea"/>
              </a:defRPr>
            </a:lvl1pPr>
          </a:lstStyle>
          <a:p>
            <a:pPr algn="r"/>
            <a:r>
              <a:rPr lang="zh-CN" altLang="en-US" sz="1800" dirty="0">
                <a:solidFill>
                  <a:srgbClr val="123E61"/>
                </a:solidFill>
                <a:latin typeface="微软雅黑" panose="020B0503020204020204" pitchFamily="34" charset="-122"/>
                <a:ea typeface="微软雅黑" panose="020B0503020204020204" pitchFamily="34" charset="-122"/>
                <a:cs typeface="+mn-ea"/>
                <a:sym typeface="+mn-lt"/>
              </a:rPr>
              <a:t>开拓视野</a:t>
            </a:r>
            <a:endParaRPr lang="zh-CN" altLang="en-US" sz="18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5" name="TextBox 22"/>
          <p:cNvSpPr txBox="1"/>
          <p:nvPr/>
        </p:nvSpPr>
        <p:spPr>
          <a:xfrm>
            <a:off x="395920" y="3241525"/>
            <a:ext cx="2325810" cy="755015"/>
          </a:xfrm>
          <a:prstGeom prst="rect">
            <a:avLst/>
          </a:prstGeom>
          <a:noFill/>
        </p:spPr>
        <p:txBody>
          <a:bodyPr wrap="square" rtlCol="0">
            <a:spAutoFit/>
          </a:bodyPr>
          <a:lstStyle>
            <a:defPPr>
              <a:defRPr lang="zh-CN"/>
            </a:defPPr>
            <a:lvl1pPr>
              <a:defRPr>
                <a:latin typeface="+mn-ea"/>
                <a:ea typeface="+mn-ea"/>
              </a:defRPr>
            </a:lvl1p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加强技术体系外的其它技术学习，例如服务器、网络、管理等方面的学习和了解</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49" presetClass="path" presetSubtype="0" accel="50000" decel="50000" fill="hold" grpId="1" nodeType="withEffect">
                                  <p:stCondLst>
                                    <p:cond delay="0"/>
                                  </p:stCondLst>
                                  <p:childTnLst>
                                    <p:animMotion origin="layout" path="M 3.48086E-6 -4.45883E-6 L -0.088 0.79418 " pathEditMode="relative" rAng="0" ptsTypes="AA">
                                      <p:cBhvr>
                                        <p:cTn id="8" dur="500" spd="-100000" fill="hold"/>
                                        <p:tgtEl>
                                          <p:spTgt spid="6"/>
                                        </p:tgtEl>
                                        <p:attrNameLst>
                                          <p:attrName>ppt_x</p:attrName>
                                          <p:attrName>ppt_y</p:attrName>
                                        </p:attrNameLst>
                                      </p:cBhvr>
                                      <p:rCtr x="-4400" y="39709"/>
                                    </p:animMotion>
                                  </p:childTnLst>
                                </p:cTn>
                              </p:par>
                              <p:par>
                                <p:cTn id="9" presetID="1" presetClass="entr" presetSubtype="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childTnLst>
                                </p:cTn>
                              </p:par>
                              <p:par>
                                <p:cTn id="11" presetID="49" presetClass="path" presetSubtype="0" accel="50000" decel="50000" fill="hold" grpId="1" nodeType="withEffect">
                                  <p:stCondLst>
                                    <p:cond delay="100"/>
                                  </p:stCondLst>
                                  <p:childTnLst>
                                    <p:animMotion origin="layout" path="M 2.44728E-7 -8.41813E-7 L 0.08123 0.70907 " pathEditMode="relative" rAng="0" ptsTypes="AA">
                                      <p:cBhvr>
                                        <p:cTn id="12" dur="500" spd="-100000" fill="hold"/>
                                        <p:tgtEl>
                                          <p:spTgt spid="9"/>
                                        </p:tgtEl>
                                        <p:attrNameLst>
                                          <p:attrName>ppt_x</p:attrName>
                                          <p:attrName>ppt_y</p:attrName>
                                        </p:attrNameLst>
                                      </p:cBhvr>
                                      <p:rCtr x="4061" y="35453"/>
                                    </p:animMotion>
                                  </p:childTnLst>
                                </p:cTn>
                              </p:par>
                              <p:par>
                                <p:cTn id="13" presetID="1" presetClass="entr" presetSubtype="0" fill="hold" grpId="0" nodeType="withEffect">
                                  <p:stCondLst>
                                    <p:cond delay="200"/>
                                  </p:stCondLst>
                                  <p:childTnLst>
                                    <p:set>
                                      <p:cBhvr>
                                        <p:cTn id="14" dur="1" fill="hold">
                                          <p:stCondLst>
                                            <p:cond delay="0"/>
                                          </p:stCondLst>
                                        </p:cTn>
                                        <p:tgtEl>
                                          <p:spTgt spid="7"/>
                                        </p:tgtEl>
                                        <p:attrNameLst>
                                          <p:attrName>style.visibility</p:attrName>
                                        </p:attrNameLst>
                                      </p:cBhvr>
                                      <p:to>
                                        <p:strVal val="visible"/>
                                      </p:to>
                                    </p:set>
                                  </p:childTnLst>
                                </p:cTn>
                              </p:par>
                              <p:par>
                                <p:cTn id="15" presetID="49" presetClass="path" presetSubtype="0" accel="50000" decel="50000" fill="hold" grpId="1" nodeType="withEffect">
                                  <p:stCondLst>
                                    <p:cond delay="200"/>
                                  </p:stCondLst>
                                  <p:childTnLst>
                                    <p:animMotion origin="layout" path="M -1.46056E-6 2.17391E-6 L -0.08422 0.53261 " pathEditMode="relative" rAng="0" ptsTypes="AA">
                                      <p:cBhvr>
                                        <p:cTn id="16" dur="500" spd="-100000" fill="hold"/>
                                        <p:tgtEl>
                                          <p:spTgt spid="7"/>
                                        </p:tgtEl>
                                        <p:attrNameLst>
                                          <p:attrName>ppt_x</p:attrName>
                                          <p:attrName>ppt_y</p:attrName>
                                        </p:attrNameLst>
                                      </p:cBhvr>
                                      <p:rCtr x="-4218" y="26619"/>
                                    </p:animMotion>
                                  </p:childTnLst>
                                </p:cTn>
                              </p:par>
                              <p:par>
                                <p:cTn id="17" presetID="1" presetClass="entr" presetSubtype="0" fill="hold" grpId="0" nodeType="withEffect">
                                  <p:stCondLst>
                                    <p:cond delay="300"/>
                                  </p:stCondLst>
                                  <p:childTnLst>
                                    <p:set>
                                      <p:cBhvr>
                                        <p:cTn id="18" dur="1" fill="hold">
                                          <p:stCondLst>
                                            <p:cond delay="0"/>
                                          </p:stCondLst>
                                        </p:cTn>
                                        <p:tgtEl>
                                          <p:spTgt spid="8"/>
                                        </p:tgtEl>
                                        <p:attrNameLst>
                                          <p:attrName>style.visibility</p:attrName>
                                        </p:attrNameLst>
                                      </p:cBhvr>
                                      <p:to>
                                        <p:strVal val="visible"/>
                                      </p:to>
                                    </p:set>
                                  </p:childTnLst>
                                </p:cTn>
                              </p:par>
                              <p:par>
                                <p:cTn id="19" presetID="49" presetClass="path" presetSubtype="0" accel="50000" decel="50000" fill="hold" grpId="1" nodeType="withEffect">
                                  <p:stCondLst>
                                    <p:cond delay="300"/>
                                  </p:stCondLst>
                                  <p:childTnLst>
                                    <p:animMotion origin="layout" path="M -4.87373E-6 -2.6457E-6 L 0.06249 0.43502 " pathEditMode="relative" rAng="0" ptsTypes="AA">
                                      <p:cBhvr>
                                        <p:cTn id="20" dur="500" spd="-100000" fill="hold"/>
                                        <p:tgtEl>
                                          <p:spTgt spid="8"/>
                                        </p:tgtEl>
                                        <p:attrNameLst>
                                          <p:attrName>ppt_x</p:attrName>
                                          <p:attrName>ppt_y</p:attrName>
                                        </p:attrNameLst>
                                      </p:cBhvr>
                                      <p:rCtr x="3124" y="21739"/>
                                    </p:animMotion>
                                  </p:childTnLst>
                                </p:cTn>
                              </p:par>
                              <p:par>
                                <p:cTn id="21" presetID="1" presetClass="entr" presetSubtype="0"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childTnLst>
                                </p:cTn>
                              </p:par>
                              <p:par>
                                <p:cTn id="23" presetID="49" presetClass="path" presetSubtype="0" accel="50000" decel="50000" fill="hold" grpId="1" nodeType="withEffect">
                                  <p:stCondLst>
                                    <p:cond delay="400"/>
                                  </p:stCondLst>
                                  <p:childTnLst>
                                    <p:animMotion origin="layout" path="M -1.1976E-7 6.47549E-7 L -0.05337 0.26226 " pathEditMode="relative" rAng="0" ptsTypes="AA">
                                      <p:cBhvr>
                                        <p:cTn id="24" dur="500" spd="-100000" fill="hold"/>
                                        <p:tgtEl>
                                          <p:spTgt spid="10"/>
                                        </p:tgtEl>
                                        <p:attrNameLst>
                                          <p:attrName>ppt_x</p:attrName>
                                          <p:attrName>ppt_y</p:attrName>
                                        </p:attrNameLst>
                                      </p:cBhvr>
                                      <p:rCtr x="-2669" y="13113"/>
                                    </p:animMotion>
                                  </p:childTnLst>
                                </p:cTn>
                              </p:par>
                            </p:childTnLst>
                          </p:cTn>
                        </p:par>
                        <p:par>
                          <p:cTn id="25" fill="hold">
                            <p:stCondLst>
                              <p:cond delay="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400" fill="hold"/>
                                        <p:tgtEl>
                                          <p:spTgt spid="11"/>
                                        </p:tgtEl>
                                        <p:attrNameLst>
                                          <p:attrName>ppt_w</p:attrName>
                                        </p:attrNameLst>
                                      </p:cBhvr>
                                      <p:tavLst>
                                        <p:tav tm="0">
                                          <p:val>
                                            <p:fltVal val="0"/>
                                          </p:val>
                                        </p:tav>
                                        <p:tav tm="100000">
                                          <p:val>
                                            <p:strVal val="#ppt_w"/>
                                          </p:val>
                                        </p:tav>
                                      </p:tavLst>
                                    </p:anim>
                                    <p:anim calcmode="lin" valueType="num">
                                      <p:cBhvr>
                                        <p:cTn id="29" dur="400" fill="hold"/>
                                        <p:tgtEl>
                                          <p:spTgt spid="11"/>
                                        </p:tgtEl>
                                        <p:attrNameLst>
                                          <p:attrName>ppt_h</p:attrName>
                                        </p:attrNameLst>
                                      </p:cBhvr>
                                      <p:tavLst>
                                        <p:tav tm="0">
                                          <p:val>
                                            <p:fltVal val="0"/>
                                          </p:val>
                                        </p:tav>
                                        <p:tav tm="100000">
                                          <p:val>
                                            <p:strVal val="#ppt_h"/>
                                          </p:val>
                                        </p:tav>
                                      </p:tavLst>
                                    </p:anim>
                                    <p:anim calcmode="lin" valueType="num">
                                      <p:cBhvr>
                                        <p:cTn id="30" dur="400" fill="hold"/>
                                        <p:tgtEl>
                                          <p:spTgt spid="11"/>
                                        </p:tgtEl>
                                        <p:attrNameLst>
                                          <p:attrName>style.rotation</p:attrName>
                                        </p:attrNameLst>
                                      </p:cBhvr>
                                      <p:tavLst>
                                        <p:tav tm="0">
                                          <p:val>
                                            <p:fltVal val="90"/>
                                          </p:val>
                                        </p:tav>
                                        <p:tav tm="100000">
                                          <p:val>
                                            <p:fltVal val="0"/>
                                          </p:val>
                                        </p:tav>
                                      </p:tavLst>
                                    </p:anim>
                                    <p:animEffect transition="in" filter="fade">
                                      <p:cBhvr>
                                        <p:cTn id="31" dur="400"/>
                                        <p:tgtEl>
                                          <p:spTgt spid="11"/>
                                        </p:tgtEl>
                                      </p:cBhvr>
                                    </p:animEffect>
                                  </p:childTnLst>
                                </p:cTn>
                              </p:par>
                              <p:par>
                                <p:cTn id="32" presetID="8" presetClass="emph" presetSubtype="0" fill="hold" grpId="1" nodeType="withEffect">
                                  <p:stCondLst>
                                    <p:cond delay="0"/>
                                  </p:stCondLst>
                                  <p:childTnLst>
                                    <p:animRot by="21600000">
                                      <p:cBhvr>
                                        <p:cTn id="33" dur="400" fill="hold"/>
                                        <p:tgtEl>
                                          <p:spTgt spid="11"/>
                                        </p:tgtEl>
                                        <p:attrNameLst>
                                          <p:attrName>r</p:attrName>
                                        </p:attrNameLst>
                                      </p:cBhvr>
                                    </p:animRo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31" presetClass="entr" presetSubtype="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400" fill="hold"/>
                                        <p:tgtEl>
                                          <p:spTgt spid="12"/>
                                        </p:tgtEl>
                                        <p:attrNameLst>
                                          <p:attrName>ppt_w</p:attrName>
                                        </p:attrNameLst>
                                      </p:cBhvr>
                                      <p:tavLst>
                                        <p:tav tm="0">
                                          <p:val>
                                            <p:fltVal val="0"/>
                                          </p:val>
                                        </p:tav>
                                        <p:tav tm="100000">
                                          <p:val>
                                            <p:strVal val="#ppt_w"/>
                                          </p:val>
                                        </p:tav>
                                      </p:tavLst>
                                    </p:anim>
                                    <p:anim calcmode="lin" valueType="num">
                                      <p:cBhvr>
                                        <p:cTn id="44" dur="400" fill="hold"/>
                                        <p:tgtEl>
                                          <p:spTgt spid="12"/>
                                        </p:tgtEl>
                                        <p:attrNameLst>
                                          <p:attrName>ppt_h</p:attrName>
                                        </p:attrNameLst>
                                      </p:cBhvr>
                                      <p:tavLst>
                                        <p:tav tm="0">
                                          <p:val>
                                            <p:fltVal val="0"/>
                                          </p:val>
                                        </p:tav>
                                        <p:tav tm="100000">
                                          <p:val>
                                            <p:strVal val="#ppt_h"/>
                                          </p:val>
                                        </p:tav>
                                      </p:tavLst>
                                    </p:anim>
                                    <p:anim calcmode="lin" valueType="num">
                                      <p:cBhvr>
                                        <p:cTn id="45" dur="400" fill="hold"/>
                                        <p:tgtEl>
                                          <p:spTgt spid="12"/>
                                        </p:tgtEl>
                                        <p:attrNameLst>
                                          <p:attrName>style.rotation</p:attrName>
                                        </p:attrNameLst>
                                      </p:cBhvr>
                                      <p:tavLst>
                                        <p:tav tm="0">
                                          <p:val>
                                            <p:fltVal val="90"/>
                                          </p:val>
                                        </p:tav>
                                        <p:tav tm="100000">
                                          <p:val>
                                            <p:fltVal val="0"/>
                                          </p:val>
                                        </p:tav>
                                      </p:tavLst>
                                    </p:anim>
                                    <p:animEffect transition="in" filter="fade">
                                      <p:cBhvr>
                                        <p:cTn id="46" dur="400"/>
                                        <p:tgtEl>
                                          <p:spTgt spid="12"/>
                                        </p:tgtEl>
                                      </p:cBhvr>
                                    </p:animEffect>
                                  </p:childTnLst>
                                </p:cTn>
                              </p:par>
                              <p:par>
                                <p:cTn id="47" presetID="8" presetClass="emph" presetSubtype="0" fill="hold" grpId="1" nodeType="withEffect">
                                  <p:stCondLst>
                                    <p:cond delay="400"/>
                                  </p:stCondLst>
                                  <p:childTnLst>
                                    <p:animRot by="21600000">
                                      <p:cBhvr>
                                        <p:cTn id="48" dur="400" fill="hold"/>
                                        <p:tgtEl>
                                          <p:spTgt spid="12"/>
                                        </p:tgtEl>
                                        <p:attrNameLst>
                                          <p:attrName>r</p:attrName>
                                        </p:attrNameLst>
                                      </p:cBhvr>
                                    </p:animRot>
                                  </p:childTnLst>
                                </p:cTn>
                              </p:par>
                            </p:childTnLst>
                          </p:cTn>
                        </p:par>
                        <p:par>
                          <p:cTn id="49" fill="hold">
                            <p:stCondLst>
                              <p:cond delay="1000"/>
                            </p:stCondLst>
                            <p:childTnLst>
                              <p:par>
                                <p:cTn id="50" presetID="22" presetClass="entr" presetSubtype="2"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right)">
                                      <p:cBhvr>
                                        <p:cTn id="52" dur="500"/>
                                        <p:tgtEl>
                                          <p:spTgt spid="22"/>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right)">
                                      <p:cBhvr>
                                        <p:cTn id="55" dur="500"/>
                                        <p:tgtEl>
                                          <p:spTgt spid="23"/>
                                        </p:tgtEl>
                                      </p:cBhvr>
                                    </p:animEffect>
                                  </p:childTnLst>
                                </p:cTn>
                              </p:par>
                              <p:par>
                                <p:cTn id="56" presetID="31"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 calcmode="lin" valueType="num">
                                      <p:cBhvr>
                                        <p:cTn id="58" dur="400" fill="hold"/>
                                        <p:tgtEl>
                                          <p:spTgt spid="13"/>
                                        </p:tgtEl>
                                        <p:attrNameLst>
                                          <p:attrName>ppt_w</p:attrName>
                                        </p:attrNameLst>
                                      </p:cBhvr>
                                      <p:tavLst>
                                        <p:tav tm="0">
                                          <p:val>
                                            <p:fltVal val="0"/>
                                          </p:val>
                                        </p:tav>
                                        <p:tav tm="100000">
                                          <p:val>
                                            <p:strVal val="#ppt_w"/>
                                          </p:val>
                                        </p:tav>
                                      </p:tavLst>
                                    </p:anim>
                                    <p:anim calcmode="lin" valueType="num">
                                      <p:cBhvr>
                                        <p:cTn id="59" dur="400" fill="hold"/>
                                        <p:tgtEl>
                                          <p:spTgt spid="13"/>
                                        </p:tgtEl>
                                        <p:attrNameLst>
                                          <p:attrName>ppt_h</p:attrName>
                                        </p:attrNameLst>
                                      </p:cBhvr>
                                      <p:tavLst>
                                        <p:tav tm="0">
                                          <p:val>
                                            <p:fltVal val="0"/>
                                          </p:val>
                                        </p:tav>
                                        <p:tav tm="100000">
                                          <p:val>
                                            <p:strVal val="#ppt_h"/>
                                          </p:val>
                                        </p:tav>
                                      </p:tavLst>
                                    </p:anim>
                                    <p:anim calcmode="lin" valueType="num">
                                      <p:cBhvr>
                                        <p:cTn id="60" dur="400" fill="hold"/>
                                        <p:tgtEl>
                                          <p:spTgt spid="13"/>
                                        </p:tgtEl>
                                        <p:attrNameLst>
                                          <p:attrName>style.rotation</p:attrName>
                                        </p:attrNameLst>
                                      </p:cBhvr>
                                      <p:tavLst>
                                        <p:tav tm="0">
                                          <p:val>
                                            <p:fltVal val="90"/>
                                          </p:val>
                                        </p:tav>
                                        <p:tav tm="100000">
                                          <p:val>
                                            <p:fltVal val="0"/>
                                          </p:val>
                                        </p:tav>
                                      </p:tavLst>
                                    </p:anim>
                                    <p:animEffect transition="in" filter="fade">
                                      <p:cBhvr>
                                        <p:cTn id="61" dur="400"/>
                                        <p:tgtEl>
                                          <p:spTgt spid="13"/>
                                        </p:tgtEl>
                                      </p:cBhvr>
                                    </p:animEffect>
                                  </p:childTnLst>
                                </p:cTn>
                              </p:par>
                              <p:par>
                                <p:cTn id="62" presetID="8" presetClass="emph" presetSubtype="0" fill="hold" grpId="1" nodeType="withEffect">
                                  <p:stCondLst>
                                    <p:cond delay="400"/>
                                  </p:stCondLst>
                                  <p:childTnLst>
                                    <p:animRot by="21600000">
                                      <p:cBhvr>
                                        <p:cTn id="63" dur="400" fill="hold"/>
                                        <p:tgtEl>
                                          <p:spTgt spid="13"/>
                                        </p:tgtEl>
                                        <p:attrNameLst>
                                          <p:attrName>r</p:attrName>
                                        </p:attrNameLst>
                                      </p:cBhvr>
                                    </p:animRo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500"/>
                                        <p:tgtEl>
                                          <p:spTgt spid="19"/>
                                        </p:tgtEl>
                                      </p:cBhvr>
                                    </p:animEffect>
                                  </p:childTnLst>
                                </p:cTn>
                              </p:par>
                              <p:par>
                                <p:cTn id="71" presetID="31" presetClass="entr" presetSubtype="0" fill="hold" grpId="0" nodeType="withEffect">
                                  <p:stCondLst>
                                    <p:cond delay="4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400" fill="hold"/>
                                        <p:tgtEl>
                                          <p:spTgt spid="14"/>
                                        </p:tgtEl>
                                        <p:attrNameLst>
                                          <p:attrName>ppt_w</p:attrName>
                                        </p:attrNameLst>
                                      </p:cBhvr>
                                      <p:tavLst>
                                        <p:tav tm="0">
                                          <p:val>
                                            <p:fltVal val="0"/>
                                          </p:val>
                                        </p:tav>
                                        <p:tav tm="100000">
                                          <p:val>
                                            <p:strVal val="#ppt_w"/>
                                          </p:val>
                                        </p:tav>
                                      </p:tavLst>
                                    </p:anim>
                                    <p:anim calcmode="lin" valueType="num">
                                      <p:cBhvr>
                                        <p:cTn id="74" dur="400" fill="hold"/>
                                        <p:tgtEl>
                                          <p:spTgt spid="14"/>
                                        </p:tgtEl>
                                        <p:attrNameLst>
                                          <p:attrName>ppt_h</p:attrName>
                                        </p:attrNameLst>
                                      </p:cBhvr>
                                      <p:tavLst>
                                        <p:tav tm="0">
                                          <p:val>
                                            <p:fltVal val="0"/>
                                          </p:val>
                                        </p:tav>
                                        <p:tav tm="100000">
                                          <p:val>
                                            <p:strVal val="#ppt_h"/>
                                          </p:val>
                                        </p:tav>
                                      </p:tavLst>
                                    </p:anim>
                                    <p:anim calcmode="lin" valueType="num">
                                      <p:cBhvr>
                                        <p:cTn id="75" dur="400" fill="hold"/>
                                        <p:tgtEl>
                                          <p:spTgt spid="14"/>
                                        </p:tgtEl>
                                        <p:attrNameLst>
                                          <p:attrName>style.rotation</p:attrName>
                                        </p:attrNameLst>
                                      </p:cBhvr>
                                      <p:tavLst>
                                        <p:tav tm="0">
                                          <p:val>
                                            <p:fltVal val="90"/>
                                          </p:val>
                                        </p:tav>
                                        <p:tav tm="100000">
                                          <p:val>
                                            <p:fltVal val="0"/>
                                          </p:val>
                                        </p:tav>
                                      </p:tavLst>
                                    </p:anim>
                                    <p:animEffect transition="in" filter="fade">
                                      <p:cBhvr>
                                        <p:cTn id="76" dur="400"/>
                                        <p:tgtEl>
                                          <p:spTgt spid="14"/>
                                        </p:tgtEl>
                                      </p:cBhvr>
                                    </p:animEffect>
                                  </p:childTnLst>
                                </p:cTn>
                              </p:par>
                              <p:par>
                                <p:cTn id="77" presetID="8" presetClass="emph" presetSubtype="0" fill="hold" grpId="1" nodeType="withEffect">
                                  <p:stCondLst>
                                    <p:cond delay="400"/>
                                  </p:stCondLst>
                                  <p:childTnLst>
                                    <p:animRot by="21600000">
                                      <p:cBhvr>
                                        <p:cTn id="78" dur="400" fill="hold"/>
                                        <p:tgtEl>
                                          <p:spTgt spid="14"/>
                                        </p:tgtEl>
                                        <p:attrNameLst>
                                          <p:attrName>r</p:attrName>
                                        </p:attrNameLst>
                                      </p:cBhvr>
                                    </p:animRot>
                                  </p:childTnLst>
                                </p:cTn>
                              </p:par>
                            </p:childTnLst>
                          </p:cTn>
                        </p:par>
                        <p:par>
                          <p:cTn id="79" fill="hold">
                            <p:stCondLst>
                              <p:cond delay="2000"/>
                            </p:stCondLst>
                            <p:childTnLst>
                              <p:par>
                                <p:cTn id="80" presetID="22" presetClass="entr" presetSubtype="2"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right)">
                                      <p:cBhvr>
                                        <p:cTn id="82" dur="500"/>
                                        <p:tgtEl>
                                          <p:spTgt spid="24"/>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right)">
                                      <p:cBhvr>
                                        <p:cTn id="85" dur="500"/>
                                        <p:tgtEl>
                                          <p:spTgt spid="25"/>
                                        </p:tgtEl>
                                      </p:cBhvr>
                                    </p:animEffect>
                                  </p:childTnLst>
                                </p:cTn>
                              </p:par>
                              <p:par>
                                <p:cTn id="86" presetID="31" presetClass="entr" presetSubtype="0" fill="hold" grpId="0" nodeType="withEffect">
                                  <p:stCondLst>
                                    <p:cond delay="400"/>
                                  </p:stCondLst>
                                  <p:childTnLst>
                                    <p:set>
                                      <p:cBhvr>
                                        <p:cTn id="87" dur="1" fill="hold">
                                          <p:stCondLst>
                                            <p:cond delay="0"/>
                                          </p:stCondLst>
                                        </p:cTn>
                                        <p:tgtEl>
                                          <p:spTgt spid="15"/>
                                        </p:tgtEl>
                                        <p:attrNameLst>
                                          <p:attrName>style.visibility</p:attrName>
                                        </p:attrNameLst>
                                      </p:cBhvr>
                                      <p:to>
                                        <p:strVal val="visible"/>
                                      </p:to>
                                    </p:set>
                                    <p:anim calcmode="lin" valueType="num">
                                      <p:cBhvr>
                                        <p:cTn id="88" dur="400" fill="hold"/>
                                        <p:tgtEl>
                                          <p:spTgt spid="15"/>
                                        </p:tgtEl>
                                        <p:attrNameLst>
                                          <p:attrName>ppt_w</p:attrName>
                                        </p:attrNameLst>
                                      </p:cBhvr>
                                      <p:tavLst>
                                        <p:tav tm="0">
                                          <p:val>
                                            <p:fltVal val="0"/>
                                          </p:val>
                                        </p:tav>
                                        <p:tav tm="100000">
                                          <p:val>
                                            <p:strVal val="#ppt_w"/>
                                          </p:val>
                                        </p:tav>
                                      </p:tavLst>
                                    </p:anim>
                                    <p:anim calcmode="lin" valueType="num">
                                      <p:cBhvr>
                                        <p:cTn id="89" dur="400" fill="hold"/>
                                        <p:tgtEl>
                                          <p:spTgt spid="15"/>
                                        </p:tgtEl>
                                        <p:attrNameLst>
                                          <p:attrName>ppt_h</p:attrName>
                                        </p:attrNameLst>
                                      </p:cBhvr>
                                      <p:tavLst>
                                        <p:tav tm="0">
                                          <p:val>
                                            <p:fltVal val="0"/>
                                          </p:val>
                                        </p:tav>
                                        <p:tav tm="100000">
                                          <p:val>
                                            <p:strVal val="#ppt_h"/>
                                          </p:val>
                                        </p:tav>
                                      </p:tavLst>
                                    </p:anim>
                                    <p:anim calcmode="lin" valueType="num">
                                      <p:cBhvr>
                                        <p:cTn id="90" dur="400" fill="hold"/>
                                        <p:tgtEl>
                                          <p:spTgt spid="15"/>
                                        </p:tgtEl>
                                        <p:attrNameLst>
                                          <p:attrName>style.rotation</p:attrName>
                                        </p:attrNameLst>
                                      </p:cBhvr>
                                      <p:tavLst>
                                        <p:tav tm="0">
                                          <p:val>
                                            <p:fltVal val="90"/>
                                          </p:val>
                                        </p:tav>
                                        <p:tav tm="100000">
                                          <p:val>
                                            <p:fltVal val="0"/>
                                          </p:val>
                                        </p:tav>
                                      </p:tavLst>
                                    </p:anim>
                                    <p:animEffect transition="in" filter="fade">
                                      <p:cBhvr>
                                        <p:cTn id="91" dur="400"/>
                                        <p:tgtEl>
                                          <p:spTgt spid="15"/>
                                        </p:tgtEl>
                                      </p:cBhvr>
                                    </p:animEffect>
                                  </p:childTnLst>
                                </p:cTn>
                              </p:par>
                              <p:par>
                                <p:cTn id="92" presetID="8" presetClass="emph" presetSubtype="0" fill="hold" grpId="1" nodeType="withEffect">
                                  <p:stCondLst>
                                    <p:cond delay="400"/>
                                  </p:stCondLst>
                                  <p:childTnLst>
                                    <p:animRot by="21600000">
                                      <p:cBhvr>
                                        <p:cTn id="93" dur="400" fill="hold"/>
                                        <p:tgtEl>
                                          <p:spTgt spid="15"/>
                                        </p:tgtEl>
                                        <p:attrNameLst>
                                          <p:attrName>r</p:attrName>
                                        </p:attrNameLst>
                                      </p:cBhvr>
                                    </p:animRot>
                                  </p:childTnLst>
                                </p:cTn>
                              </p:par>
                            </p:childTnLst>
                          </p:cTn>
                        </p:par>
                        <p:par>
                          <p:cTn id="94" fill="hold">
                            <p:stCondLst>
                              <p:cond delay="2500"/>
                            </p:stCondLst>
                            <p:childTnLst>
                              <p:par>
                                <p:cTn id="95" presetID="22" presetClass="entr" presetSubtype="8"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p:bldP spid="11" grpId="1"/>
      <p:bldP spid="12" grpId="0"/>
      <p:bldP spid="12" grpId="1"/>
      <p:bldP spid="13" grpId="0"/>
      <p:bldP spid="13" grpId="1"/>
      <p:bldP spid="14" grpId="0"/>
      <p:bldP spid="14" grpId="1"/>
      <p:bldP spid="15" grpId="0"/>
      <p:bldP spid="15" grpId="1"/>
      <p:bldP spid="16" grpId="0"/>
      <p:bldP spid="17" grpId="0"/>
      <p:bldP spid="18" grpId="0"/>
      <p:bldP spid="19" grpId="0"/>
      <p:bldP spid="20" grpId="0"/>
      <p:bldP spid="21" grpId="0"/>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4605894" y="1019097"/>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泪滴形 2"/>
          <p:cNvSpPr/>
          <p:nvPr/>
        </p:nvSpPr>
        <p:spPr>
          <a:xfrm rot="572159">
            <a:off x="3728908" y="710311"/>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45          _3"/>
          <p:cNvSpPr txBox="1"/>
          <p:nvPr/>
        </p:nvSpPr>
        <p:spPr>
          <a:xfrm>
            <a:off x="2267744" y="3585602"/>
            <a:ext cx="4644516" cy="325458"/>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smtClean="0">
                <a:solidFill>
                  <a:srgbClr val="123E61"/>
                </a:solidFill>
                <a:effectLst/>
                <a:latin typeface="微软雅黑" panose="020B0503020204020204" pitchFamily="34" charset="-122"/>
                <a:ea typeface="微软雅黑" panose="020B0503020204020204" pitchFamily="34" charset="-122"/>
                <a:sym typeface="+mn-lt"/>
              </a:rPr>
              <a:t>THANK YOU FOR LISTENING</a:t>
            </a:r>
            <a:endParaRPr lang="en-US" altLang="zh-CN" b="0" dirty="0">
              <a:solidFill>
                <a:srgbClr val="123E61"/>
              </a:solidFill>
              <a:effectLst/>
              <a:latin typeface="微软雅黑" panose="020B0503020204020204" pitchFamily="34" charset="-122"/>
              <a:ea typeface="微软雅黑" panose="020B0503020204020204" pitchFamily="34" charset="-122"/>
              <a:sym typeface="+mn-lt"/>
            </a:endParaRPr>
          </a:p>
        </p:txBody>
      </p:sp>
      <p:sp>
        <p:nvSpPr>
          <p:cNvPr id="31" name="99         _4"/>
          <p:cNvSpPr/>
          <p:nvPr/>
        </p:nvSpPr>
        <p:spPr>
          <a:xfrm>
            <a:off x="1411393" y="2752564"/>
            <a:ext cx="6394370" cy="830997"/>
          </a:xfrm>
          <a:prstGeom prst="rect">
            <a:avLst/>
          </a:prstGeom>
          <a:noFill/>
        </p:spPr>
        <p:txBody>
          <a:bodyPr wrap="square" rtlCol="0">
            <a:spAutoFit/>
          </a:bodyPr>
          <a:lstStyle/>
          <a:p>
            <a:pPr algn="ctr" fontAlgn="base">
              <a:spcBef>
                <a:spcPct val="0"/>
              </a:spcBef>
              <a:spcAft>
                <a:spcPct val="0"/>
              </a:spcAft>
            </a:pPr>
            <a:r>
              <a:rPr lang="zh-CN" altLang="en-US" sz="48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感谢您的聆听</a:t>
            </a:r>
            <a:endParaRPr lang="zh-CN" altLang="en-US" sz="4800" b="1" spc="300" dirty="0">
              <a:ln w="6350">
                <a:noFill/>
              </a:ln>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47" name="3         _12"/>
          <p:cNvGrpSpPr/>
          <p:nvPr/>
        </p:nvGrpSpPr>
        <p:grpSpPr bwMode="auto">
          <a:xfrm>
            <a:off x="3844385" y="837405"/>
            <a:ext cx="1394684" cy="1397900"/>
            <a:chOff x="183" y="1395"/>
            <a:chExt cx="867" cy="869"/>
          </a:xfrm>
          <a:solidFill>
            <a:schemeClr val="tx1">
              <a:lumMod val="50000"/>
              <a:lumOff val="50000"/>
            </a:schemeClr>
          </a:solidFill>
        </p:grpSpPr>
        <p:sp>
          <p:nvSpPr>
            <p:cNvPr id="48"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61" name="2         _13"/>
          <p:cNvGrpSpPr/>
          <p:nvPr/>
        </p:nvGrpSpPr>
        <p:grpSpPr>
          <a:xfrm>
            <a:off x="4514510" y="1072598"/>
            <a:ext cx="54002" cy="927126"/>
            <a:chOff x="5275684" y="1747635"/>
            <a:chExt cx="46296" cy="794824"/>
          </a:xfrm>
        </p:grpSpPr>
        <p:sp>
          <p:nvSpPr>
            <p:cNvPr id="62" name="矩形 61"/>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3" name="矩形 62"/>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4" name="1          _14"/>
          <p:cNvGrpSpPr/>
          <p:nvPr/>
        </p:nvGrpSpPr>
        <p:grpSpPr>
          <a:xfrm>
            <a:off x="4269296" y="1490524"/>
            <a:ext cx="552702" cy="91032"/>
            <a:chOff x="5031626" y="2106315"/>
            <a:chExt cx="545439" cy="89837"/>
          </a:xfrm>
        </p:grpSpPr>
        <p:sp>
          <p:nvSpPr>
            <p:cNvPr id="65" name="矩形 64"/>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6" name="矩形 65"/>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0" presetClass="entr" presetSubtype="0" fill="hold" nodeType="withEffect">
                                  <p:stCondLst>
                                    <p:cond delay="120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120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120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8" presetClass="emph" presetSubtype="0" fill="hold" nodeType="withEffect">
                                  <p:stCondLst>
                                    <p:cond delay="1700"/>
                                  </p:stCondLst>
                                  <p:childTnLst>
                                    <p:animRot by="1200000">
                                      <p:cBhvr>
                                        <p:cTn id="23" dur="5000" fill="hold"/>
                                        <p:tgtEl>
                                          <p:spTgt spid="64"/>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61"/>
                                        </p:tgtEl>
                                        <p:attrNameLst>
                                          <p:attrName>r</p:attrName>
                                        </p:attrNameLst>
                                      </p:cBhvr>
                                    </p:animRot>
                                  </p:childTnLst>
                                </p:cTn>
                              </p:par>
                              <p:par>
                                <p:cTn id="26" presetID="53" presetClass="entr" presetSubtype="16" fill="hold" grpId="0" nodeType="withEffect">
                                  <p:stCondLst>
                                    <p:cond delay="210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par>
                                <p:cTn id="31" presetID="42" presetClass="entr" presetSubtype="0" fill="hold" grpId="0" nodeType="withEffect">
                                  <p:stCondLst>
                                    <p:cond delay="210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01</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707572" y="3472458"/>
            <a:ext cx="2011680" cy="645160"/>
          </a:xfrm>
          <a:prstGeom prst="rect">
            <a:avLst/>
          </a:prstGeom>
        </p:spPr>
        <p:txBody>
          <a:bodyPr wrap="none">
            <a:spAutoFit/>
          </a:bodyPr>
          <a:lstStyle/>
          <a:p>
            <a:r>
              <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rPr>
              <a:t>工作概述</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22" presetClass="entr" presetSubtype="8" fill="hold" grpId="0" nodeType="withEffect">
                                  <p:stCondLst>
                                    <p:cond delay="20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16" presetClass="entr" presetSubtype="42" fill="hold" nodeType="withEffect">
                                  <p:stCondLst>
                                    <p:cond delay="2500"/>
                                  </p:stCondLst>
                                  <p:childTnLst>
                                    <p:set>
                                      <p:cBhvr>
                                        <p:cTn id="26" dur="1" fill="hold">
                                          <p:stCondLst>
                                            <p:cond delay="0"/>
                                          </p:stCondLst>
                                        </p:cTn>
                                        <p:tgtEl>
                                          <p:spTgt spid="26"/>
                                        </p:tgtEl>
                                        <p:attrNameLst>
                                          <p:attrName>style.visibility</p:attrName>
                                        </p:attrNameLst>
                                      </p:cBhvr>
                                      <p:to>
                                        <p:strVal val="visible"/>
                                      </p:to>
                                    </p:set>
                                    <p:animEffect transition="in" filter="barn(outHorizontal)">
                                      <p:cBhvr>
                                        <p:cTn id="27" dur="500"/>
                                        <p:tgtEl>
                                          <p:spTgt spid="26"/>
                                        </p:tgtEl>
                                      </p:cBhvr>
                                    </p:animEffect>
                                  </p:childTnLst>
                                </p:cTn>
                              </p:par>
                              <p:par>
                                <p:cTn id="28" presetID="41" presetClass="entr" presetSubtype="0" fill="hold" grpId="0" nodeType="withEffect">
                                  <p:stCondLst>
                                    <p:cond delay="3000"/>
                                  </p:stCondLst>
                                  <p:iterate type="lt">
                                    <p:tmPct val="10000"/>
                                  </p:iterate>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22"/>
                                        </p:tgtEl>
                                        <p:attrNameLst>
                                          <p:attrName>ppt_y</p:attrName>
                                        </p:attrNameLst>
                                      </p:cBhvr>
                                      <p:tavLst>
                                        <p:tav tm="0">
                                          <p:val>
                                            <p:strVal val="#ppt_y"/>
                                          </p:val>
                                        </p:tav>
                                        <p:tav tm="100000">
                                          <p:val>
                                            <p:strVal val="#ppt_y"/>
                                          </p:val>
                                        </p:tav>
                                      </p:tavLst>
                                    </p:anim>
                                    <p:anim calcmode="lin" valueType="num">
                                      <p:cBhvr>
                                        <p:cTn id="3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rot="1400643">
            <a:off x="7530233" y="1899755"/>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400643">
            <a:off x="6751610" y="3574669"/>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rot="1400643">
            <a:off x="4443144" y="4388341"/>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400643">
            <a:off x="2342664" y="3617740"/>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rot="1400643">
            <a:off x="1464705" y="1899754"/>
            <a:ext cx="1884828" cy="53288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grpSp>
        <p:nvGrpSpPr>
          <p:cNvPr id="27" name="组合 26"/>
          <p:cNvGrpSpPr/>
          <p:nvPr/>
        </p:nvGrpSpPr>
        <p:grpSpPr>
          <a:xfrm>
            <a:off x="1275068" y="-769010"/>
            <a:ext cx="6632646" cy="5387790"/>
            <a:chOff x="1274622" y="-1142579"/>
            <a:chExt cx="6633541" cy="5388517"/>
          </a:xfrm>
        </p:grpSpPr>
        <p:sp>
          <p:nvSpPr>
            <p:cNvPr id="28" name="Arc 54"/>
            <p:cNvSpPr/>
            <p:nvPr/>
          </p:nvSpPr>
          <p:spPr>
            <a:xfrm rot="10800000">
              <a:off x="1571009" y="-1142578"/>
              <a:ext cx="6047299" cy="5092130"/>
            </a:xfrm>
            <a:prstGeom prst="arc">
              <a:avLst>
                <a:gd name="adj1" fmla="val 19445014"/>
                <a:gd name="adj2" fmla="val 0"/>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800" dirty="0">
                <a:latin typeface="微软雅黑" panose="020B0503020204020204" pitchFamily="34" charset="-122"/>
                <a:ea typeface="微软雅黑" panose="020B0503020204020204" pitchFamily="34" charset="-122"/>
                <a:cs typeface="+mn-ea"/>
                <a:sym typeface="+mn-lt"/>
              </a:endParaRPr>
            </a:p>
          </p:txBody>
        </p:sp>
        <p:sp>
          <p:nvSpPr>
            <p:cNvPr id="29" name="Arc 55"/>
            <p:cNvSpPr/>
            <p:nvPr/>
          </p:nvSpPr>
          <p:spPr>
            <a:xfrm rot="10800000">
              <a:off x="1577541" y="-1142578"/>
              <a:ext cx="6047299" cy="5092130"/>
            </a:xfrm>
            <a:prstGeom prst="arc">
              <a:avLst>
                <a:gd name="adj1" fmla="val 16227456"/>
                <a:gd name="adj2" fmla="val 19322291"/>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800" dirty="0">
                <a:latin typeface="微软雅黑" panose="020B0503020204020204" pitchFamily="34" charset="-122"/>
                <a:ea typeface="微软雅黑" panose="020B0503020204020204" pitchFamily="34" charset="-122"/>
                <a:cs typeface="+mn-ea"/>
                <a:sym typeface="+mn-lt"/>
              </a:endParaRPr>
            </a:p>
          </p:txBody>
        </p:sp>
        <p:grpSp>
          <p:nvGrpSpPr>
            <p:cNvPr id="30" name="组合 29"/>
            <p:cNvGrpSpPr/>
            <p:nvPr/>
          </p:nvGrpSpPr>
          <p:grpSpPr>
            <a:xfrm>
              <a:off x="1274622" y="-1142579"/>
              <a:ext cx="6633541" cy="5388517"/>
              <a:chOff x="1274622" y="-1142579"/>
              <a:chExt cx="6633541" cy="5388517"/>
            </a:xfrm>
          </p:grpSpPr>
          <p:sp>
            <p:nvSpPr>
              <p:cNvPr id="31" name="Arc 56"/>
              <p:cNvSpPr/>
              <p:nvPr/>
            </p:nvSpPr>
            <p:spPr>
              <a:xfrm rot="10800000">
                <a:off x="1571009" y="-1142579"/>
                <a:ext cx="6047299" cy="5092130"/>
              </a:xfrm>
              <a:prstGeom prst="arc">
                <a:avLst>
                  <a:gd name="adj1" fmla="val 13108932"/>
                  <a:gd name="adj2" fmla="val 16162792"/>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800" dirty="0">
                  <a:latin typeface="微软雅黑" panose="020B0503020204020204" pitchFamily="34" charset="-122"/>
                  <a:ea typeface="微软雅黑" panose="020B0503020204020204" pitchFamily="34" charset="-122"/>
                  <a:cs typeface="+mn-ea"/>
                  <a:sym typeface="+mn-lt"/>
                </a:endParaRPr>
              </a:p>
            </p:txBody>
          </p:sp>
          <p:grpSp>
            <p:nvGrpSpPr>
              <p:cNvPr id="32" name="组合 31"/>
              <p:cNvGrpSpPr/>
              <p:nvPr/>
            </p:nvGrpSpPr>
            <p:grpSpPr>
              <a:xfrm>
                <a:off x="1274622" y="-1139314"/>
                <a:ext cx="6633541" cy="5385252"/>
                <a:chOff x="1274622" y="-1139314"/>
                <a:chExt cx="6633541" cy="5385252"/>
              </a:xfrm>
            </p:grpSpPr>
            <p:sp>
              <p:nvSpPr>
                <p:cNvPr id="33" name="Arc 53"/>
                <p:cNvSpPr/>
                <p:nvPr/>
              </p:nvSpPr>
              <p:spPr>
                <a:xfrm rot="10800000">
                  <a:off x="1567743" y="-1139314"/>
                  <a:ext cx="6047299" cy="5092130"/>
                </a:xfrm>
                <a:prstGeom prst="arc">
                  <a:avLst>
                    <a:gd name="adj1" fmla="val 10784482"/>
                    <a:gd name="adj2" fmla="val 13050527"/>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1800" dirty="0">
                    <a:latin typeface="微软雅黑" panose="020B0503020204020204" pitchFamily="34" charset="-122"/>
                    <a:ea typeface="微软雅黑" panose="020B0503020204020204" pitchFamily="34" charset="-122"/>
                    <a:cs typeface="+mn-ea"/>
                    <a:sym typeface="+mn-lt"/>
                  </a:endParaRPr>
                </a:p>
              </p:txBody>
            </p:sp>
            <p:sp>
              <p:nvSpPr>
                <p:cNvPr id="34" name="Oval 58"/>
                <p:cNvSpPr/>
                <p:nvPr/>
              </p:nvSpPr>
              <p:spPr>
                <a:xfrm>
                  <a:off x="1274622" y="1113631"/>
                  <a:ext cx="586241" cy="586241"/>
                </a:xfrm>
                <a:prstGeom prst="ellipse">
                  <a:avLst/>
                </a:prstGeom>
                <a:solidFill>
                  <a:srgbClr val="123E6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800" dirty="0" smtClean="0">
                      <a:latin typeface="微软雅黑" panose="020B0503020204020204" pitchFamily="34" charset="-122"/>
                      <a:ea typeface="微软雅黑" panose="020B0503020204020204" pitchFamily="34" charset="-122"/>
                      <a:cs typeface="+mn-ea"/>
                      <a:sym typeface="+mn-lt"/>
                    </a:rPr>
                    <a:t>1</a:t>
                  </a:r>
                  <a:endParaRPr sz="1800" dirty="0">
                    <a:latin typeface="微软雅黑" panose="020B0503020204020204" pitchFamily="34" charset="-122"/>
                    <a:ea typeface="微软雅黑" panose="020B0503020204020204" pitchFamily="34" charset="-122"/>
                    <a:cs typeface="+mn-ea"/>
                    <a:sym typeface="+mn-lt"/>
                  </a:endParaRPr>
                </a:p>
              </p:txBody>
            </p:sp>
            <p:sp>
              <p:nvSpPr>
                <p:cNvPr id="35" name="Oval 63"/>
                <p:cNvSpPr/>
                <p:nvPr/>
              </p:nvSpPr>
              <p:spPr>
                <a:xfrm>
                  <a:off x="4280819" y="3659697"/>
                  <a:ext cx="586241" cy="586241"/>
                </a:xfrm>
                <a:prstGeom prst="ellipse">
                  <a:avLst/>
                </a:prstGeom>
                <a:solidFill>
                  <a:srgbClr val="123E6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800" dirty="0" smtClean="0">
                      <a:latin typeface="微软雅黑" panose="020B0503020204020204" pitchFamily="34" charset="-122"/>
                      <a:ea typeface="微软雅黑" panose="020B0503020204020204" pitchFamily="34" charset="-122"/>
                      <a:cs typeface="+mn-ea"/>
                      <a:sym typeface="+mn-lt"/>
                    </a:rPr>
                    <a:t>3</a:t>
                  </a:r>
                  <a:endParaRPr sz="1800" dirty="0">
                    <a:latin typeface="微软雅黑" panose="020B0503020204020204" pitchFamily="34" charset="-122"/>
                    <a:ea typeface="微软雅黑" panose="020B0503020204020204" pitchFamily="34" charset="-122"/>
                    <a:cs typeface="+mn-ea"/>
                    <a:sym typeface="+mn-lt"/>
                  </a:endParaRPr>
                </a:p>
              </p:txBody>
            </p:sp>
            <p:sp>
              <p:nvSpPr>
                <p:cNvPr id="36" name="Oval 68"/>
                <p:cNvSpPr/>
                <p:nvPr/>
              </p:nvSpPr>
              <p:spPr>
                <a:xfrm>
                  <a:off x="7321922" y="1105854"/>
                  <a:ext cx="586241" cy="586241"/>
                </a:xfrm>
                <a:prstGeom prst="ellipse">
                  <a:avLst/>
                </a:prstGeom>
                <a:solidFill>
                  <a:srgbClr val="123E6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800" dirty="0" smtClean="0">
                      <a:latin typeface="微软雅黑" panose="020B0503020204020204" pitchFamily="34" charset="-122"/>
                      <a:ea typeface="微软雅黑" panose="020B0503020204020204" pitchFamily="34" charset="-122"/>
                      <a:cs typeface="+mn-ea"/>
                      <a:sym typeface="+mn-lt"/>
                    </a:rPr>
                    <a:t>5</a:t>
                  </a:r>
                  <a:endParaRPr sz="1800" dirty="0">
                    <a:latin typeface="微软雅黑" panose="020B0503020204020204" pitchFamily="34" charset="-122"/>
                    <a:ea typeface="微软雅黑" panose="020B0503020204020204" pitchFamily="34" charset="-122"/>
                    <a:cs typeface="+mn-ea"/>
                    <a:sym typeface="+mn-lt"/>
                  </a:endParaRPr>
                </a:p>
              </p:txBody>
            </p:sp>
            <p:sp>
              <p:nvSpPr>
                <p:cNvPr id="37" name="Oval 73"/>
                <p:cNvSpPr/>
                <p:nvPr/>
              </p:nvSpPr>
              <p:spPr>
                <a:xfrm>
                  <a:off x="6552561" y="2820375"/>
                  <a:ext cx="586241" cy="586241"/>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800" dirty="0" smtClean="0">
                      <a:solidFill>
                        <a:srgbClr val="123E61"/>
                      </a:solidFill>
                      <a:latin typeface="微软雅黑" panose="020B0503020204020204" pitchFamily="34" charset="-122"/>
                      <a:ea typeface="微软雅黑" panose="020B0503020204020204" pitchFamily="34" charset="-122"/>
                      <a:cs typeface="+mn-ea"/>
                      <a:sym typeface="+mn-lt"/>
                    </a:rPr>
                    <a:t>4</a:t>
                  </a:r>
                  <a:endParaRPr sz="18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8" name="Oval 78"/>
                <p:cNvSpPr/>
                <p:nvPr/>
              </p:nvSpPr>
              <p:spPr>
                <a:xfrm>
                  <a:off x="2080448" y="2828154"/>
                  <a:ext cx="586241" cy="586241"/>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800" dirty="0" smtClean="0">
                      <a:solidFill>
                        <a:srgbClr val="123E61"/>
                      </a:solidFill>
                      <a:latin typeface="微软雅黑" panose="020B0503020204020204" pitchFamily="34" charset="-122"/>
                      <a:ea typeface="微软雅黑" panose="020B0503020204020204" pitchFamily="34" charset="-122"/>
                      <a:cs typeface="+mn-ea"/>
                      <a:sym typeface="+mn-lt"/>
                    </a:rPr>
                    <a:t>2</a:t>
                  </a:r>
                  <a:endParaRPr sz="1800" dirty="0">
                    <a:solidFill>
                      <a:srgbClr val="123E61"/>
                    </a:solidFill>
                    <a:latin typeface="微软雅黑" panose="020B0503020204020204" pitchFamily="34" charset="-122"/>
                    <a:ea typeface="微软雅黑" panose="020B0503020204020204" pitchFamily="34" charset="-122"/>
                    <a:cs typeface="+mn-ea"/>
                    <a:sym typeface="+mn-lt"/>
                  </a:endParaRPr>
                </a:p>
              </p:txBody>
            </p:sp>
          </p:grpSp>
        </p:grpSp>
      </p:grpSp>
      <p:grpSp>
        <p:nvGrpSpPr>
          <p:cNvPr id="39" name="Group 22"/>
          <p:cNvGrpSpPr/>
          <p:nvPr/>
        </p:nvGrpSpPr>
        <p:grpSpPr>
          <a:xfrm>
            <a:off x="3635424" y="3184624"/>
            <a:ext cx="1912263" cy="811145"/>
            <a:chOff x="1761785" y="1198042"/>
            <a:chExt cx="2550028" cy="1081671"/>
          </a:xfrm>
        </p:grpSpPr>
        <p:sp>
          <p:nvSpPr>
            <p:cNvPr id="40" name="TextBox 23"/>
            <p:cNvSpPr txBox="1"/>
            <p:nvPr/>
          </p:nvSpPr>
          <p:spPr>
            <a:xfrm>
              <a:off x="1761785" y="1198042"/>
              <a:ext cx="2549181" cy="388226"/>
            </a:xfrm>
            <a:prstGeom prst="rect">
              <a:avLst/>
            </a:prstGeom>
            <a:noFill/>
          </p:spPr>
          <p:txBody>
            <a:bodyPr wrap="none" lIns="0" tIns="0" rIns="0" bIns="0" anchor="b" anchorCtr="1">
              <a:noAutofit/>
            </a:bodyPr>
            <a:lstStyle/>
            <a:p>
              <a:pPr algn="ct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日常功能开发</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1" name="TextBox 24"/>
            <p:cNvSpPr txBox="1"/>
            <p:nvPr/>
          </p:nvSpPr>
          <p:spPr>
            <a:xfrm>
              <a:off x="1762632" y="1585420"/>
              <a:ext cx="2549181" cy="694293"/>
            </a:xfrm>
            <a:prstGeom prst="rect">
              <a:avLst/>
            </a:prstGeom>
          </p:spPr>
          <p:txBody>
            <a:bodyPr vert="horz" wrap="square" lIns="0" tIns="71991" rIns="0" bIns="0" anchor="t" anchorCtr="1">
              <a:normAutofit/>
            </a:bodyPr>
            <a:lstStyle/>
            <a:p>
              <a:pPr algn="ct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例如用户协议、缓存清空、资源页跳转等新需求开发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2" name="Group 25"/>
          <p:cNvGrpSpPr/>
          <p:nvPr/>
        </p:nvGrpSpPr>
        <p:grpSpPr>
          <a:xfrm>
            <a:off x="6516155" y="3868270"/>
            <a:ext cx="2177415" cy="617855"/>
            <a:chOff x="8955086" y="3258950"/>
            <a:chExt cx="2903611" cy="823918"/>
          </a:xfrm>
        </p:grpSpPr>
        <p:sp>
          <p:nvSpPr>
            <p:cNvPr id="43" name="TextBox 26"/>
            <p:cNvSpPr txBox="1"/>
            <p:nvPr/>
          </p:nvSpPr>
          <p:spPr>
            <a:xfrm>
              <a:off x="8955086" y="3258950"/>
              <a:ext cx="2262955" cy="291403"/>
            </a:xfrm>
            <a:prstGeom prst="rect">
              <a:avLst/>
            </a:prstGeom>
            <a:noFill/>
          </p:spPr>
          <p:txBody>
            <a:bodyPr wrap="none" lIns="287961" tIns="0" rIns="0" bIns="0" anchor="b" anchorCtr="0">
              <a:noAutofit/>
            </a:bodyPr>
            <a:lstStyle/>
            <a:p>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APP</a:t>
              </a: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问题和兼容性开发</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4" name="TextBox 27"/>
            <p:cNvSpPr txBox="1"/>
            <p:nvPr/>
          </p:nvSpPr>
          <p:spPr>
            <a:xfrm>
              <a:off x="9291258" y="3526533"/>
              <a:ext cx="2567439" cy="556335"/>
            </a:xfrm>
            <a:prstGeom prst="rect">
              <a:avLst/>
            </a:prstGeom>
          </p:spPr>
          <p:txBody>
            <a:bodyPr vert="horz" wrap="square" lIns="287961" tIns="71991" rIns="0" bIns="0" anchor="t" anchorCtr="0">
              <a:noAutofit/>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对线上</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APP</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的</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BUG</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修复和兼容性的适配</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5" name="Group 28"/>
          <p:cNvGrpSpPr/>
          <p:nvPr/>
        </p:nvGrpSpPr>
        <p:grpSpPr>
          <a:xfrm>
            <a:off x="287655" y="3735070"/>
            <a:ext cx="2207260" cy="767080"/>
            <a:chOff x="8854640" y="3302983"/>
            <a:chExt cx="2743167" cy="1022910"/>
          </a:xfrm>
        </p:grpSpPr>
        <p:sp>
          <p:nvSpPr>
            <p:cNvPr id="46" name="TextBox 29"/>
            <p:cNvSpPr txBox="1"/>
            <p:nvPr/>
          </p:nvSpPr>
          <p:spPr>
            <a:xfrm>
              <a:off x="9305653" y="3302983"/>
              <a:ext cx="2262955" cy="291403"/>
            </a:xfrm>
            <a:prstGeom prst="rect">
              <a:avLst/>
            </a:prstGeom>
            <a:noFill/>
          </p:spPr>
          <p:txBody>
            <a:bodyPr wrap="none" lIns="0" tIns="0" rIns="287961" bIns="0" anchor="ctr" anchorCtr="0">
              <a:noAutofit/>
            </a:bodyPr>
            <a:lstStyle/>
            <a:p>
              <a:pPr algn="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设备通信交互开发</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7" name="TextBox 30"/>
            <p:cNvSpPr txBox="1"/>
            <p:nvPr/>
          </p:nvSpPr>
          <p:spPr>
            <a:xfrm>
              <a:off x="8854640" y="3769559"/>
              <a:ext cx="2743167" cy="556334"/>
            </a:xfrm>
            <a:prstGeom prst="rect">
              <a:avLst/>
            </a:prstGeom>
          </p:spPr>
          <p:txBody>
            <a:bodyPr vert="horz" wrap="square" lIns="0" tIns="0" rIns="287961" bIns="0" anchor="ctr" anchorCtr="0">
              <a:noAutofit/>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展示数据、接收数据、发送数据、支付的优化和开发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8" name="Group 35"/>
          <p:cNvGrpSpPr/>
          <p:nvPr/>
        </p:nvGrpSpPr>
        <p:grpSpPr>
          <a:xfrm>
            <a:off x="1861229" y="1504658"/>
            <a:ext cx="2219839" cy="635691"/>
            <a:chOff x="9305652" y="3302983"/>
            <a:chExt cx="2960183" cy="847702"/>
          </a:xfrm>
        </p:grpSpPr>
        <p:sp>
          <p:nvSpPr>
            <p:cNvPr id="49" name="TextBox 36"/>
            <p:cNvSpPr txBox="1"/>
            <p:nvPr/>
          </p:nvSpPr>
          <p:spPr>
            <a:xfrm>
              <a:off x="9319201" y="3302983"/>
              <a:ext cx="2262955" cy="291403"/>
            </a:xfrm>
            <a:prstGeom prst="rect">
              <a:avLst/>
            </a:prstGeom>
            <a:noFill/>
          </p:spPr>
          <p:txBody>
            <a:bodyPr wrap="none" lIns="287961" tIns="0" rIns="0" bIns="0" anchor="b" anchorCtr="0">
              <a:noAutofit/>
            </a:bodyPr>
            <a:lstStyle/>
            <a:p>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设备配网开发</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0" name="TextBox 37"/>
            <p:cNvSpPr txBox="1"/>
            <p:nvPr/>
          </p:nvSpPr>
          <p:spPr>
            <a:xfrm>
              <a:off x="9305652" y="3594388"/>
              <a:ext cx="2960183" cy="556297"/>
            </a:xfrm>
            <a:prstGeom prst="rect">
              <a:avLst/>
            </a:prstGeom>
          </p:spPr>
          <p:txBody>
            <a:bodyPr vert="horz" wrap="square" lIns="287961" tIns="71991" rIns="0" bIns="0" anchor="t" anchorCtr="0">
              <a:noAutofit/>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主要完成了</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RDA</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、听见、小小</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Q</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等设备的接入和调试</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51" name="Group 38"/>
          <p:cNvGrpSpPr/>
          <p:nvPr/>
        </p:nvGrpSpPr>
        <p:grpSpPr>
          <a:xfrm>
            <a:off x="5292081" y="1504658"/>
            <a:ext cx="2029471" cy="728401"/>
            <a:chOff x="8862283" y="3302983"/>
            <a:chExt cx="2706325" cy="971332"/>
          </a:xfrm>
        </p:grpSpPr>
        <p:sp>
          <p:nvSpPr>
            <p:cNvPr id="52" name="TextBox 39"/>
            <p:cNvSpPr txBox="1"/>
            <p:nvPr/>
          </p:nvSpPr>
          <p:spPr>
            <a:xfrm>
              <a:off x="9305653" y="3302983"/>
              <a:ext cx="2262955" cy="291403"/>
            </a:xfrm>
            <a:prstGeom prst="rect">
              <a:avLst/>
            </a:prstGeom>
            <a:noFill/>
          </p:spPr>
          <p:txBody>
            <a:bodyPr wrap="none" lIns="0" tIns="0" rIns="287961" bIns="0" anchor="ctr" anchorCtr="0">
              <a:noAutofit/>
            </a:bodyPr>
            <a:lstStyle/>
            <a:p>
              <a:pPr algn="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项目代码的优化</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3" name="TextBox 40"/>
            <p:cNvSpPr txBox="1"/>
            <p:nvPr/>
          </p:nvSpPr>
          <p:spPr>
            <a:xfrm>
              <a:off x="8862283" y="3718018"/>
              <a:ext cx="2706325" cy="556297"/>
            </a:xfrm>
            <a:prstGeom prst="rect">
              <a:avLst/>
            </a:prstGeom>
          </p:spPr>
          <p:txBody>
            <a:bodyPr vert="horz" wrap="square" lIns="0" tIns="0" rIns="287961" bIns="0" anchor="ctr" anchorCtr="0">
              <a:noAutofit/>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项目体积缩减和结构化的去开发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5" name="文本框 9"/>
          <p:cNvSpPr txBox="1"/>
          <p:nvPr userDrawn="1"/>
        </p:nvSpPr>
        <p:spPr>
          <a:xfrm>
            <a:off x="1007872" y="231534"/>
            <a:ext cx="1963442" cy="358140"/>
          </a:xfrm>
          <a:prstGeom prst="rect">
            <a:avLst/>
          </a:prstGeom>
          <a:noFill/>
        </p:spPr>
        <p:txBody>
          <a:bodyPr wrap="square" lIns="51428" tIns="25714" rIns="51428" bIns="25714" rtlCol="0">
            <a:spAutoFit/>
          </a:bodyPr>
          <a:p>
            <a:pPr marL="0" lvl="1"/>
            <a:r>
              <a:rPr lang="zh-CN" altLang="en-US" sz="2000" b="1" dirty="0">
                <a:solidFill>
                  <a:schemeClr val="accent2"/>
                </a:solidFill>
                <a:latin typeface="微软雅黑" panose="020B0503020204020204" pitchFamily="34" charset="-122"/>
                <a:ea typeface="微软雅黑" panose="020B0503020204020204" pitchFamily="34" charset="-122"/>
              </a:rPr>
              <a:t>工作内容</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1000"/>
                                        <p:tgtEl>
                                          <p:spTgt spid="48"/>
                                        </p:tgtEl>
                                      </p:cBhvr>
                                    </p:animEffect>
                                    <p:anim calcmode="lin" valueType="num">
                                      <p:cBhvr>
                                        <p:cTn id="17" dur="1000" fill="hold"/>
                                        <p:tgtEl>
                                          <p:spTgt spid="48"/>
                                        </p:tgtEl>
                                        <p:attrNameLst>
                                          <p:attrName>ppt_x</p:attrName>
                                        </p:attrNameLst>
                                      </p:cBhvr>
                                      <p:tavLst>
                                        <p:tav tm="0">
                                          <p:val>
                                            <p:strVal val="#ppt_x"/>
                                          </p:val>
                                        </p:tav>
                                        <p:tav tm="100000">
                                          <p:val>
                                            <p:strVal val="#ppt_x"/>
                                          </p:val>
                                        </p:tav>
                                      </p:tavLst>
                                    </p:anim>
                                    <p:anim calcmode="lin" valueType="num">
                                      <p:cBhvr>
                                        <p:cTn id="18" dur="1000" fill="hold"/>
                                        <p:tgtEl>
                                          <p:spTgt spid="4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3190366" y="1463289"/>
            <a:ext cx="5285690" cy="3502456"/>
          </a:xfrm>
          <a:prstGeom prst="rect">
            <a:avLst/>
          </a:prstGeom>
        </p:spPr>
      </p:pic>
      <p:grpSp>
        <p:nvGrpSpPr>
          <p:cNvPr id="2" name="组合 1"/>
          <p:cNvGrpSpPr/>
          <p:nvPr/>
        </p:nvGrpSpPr>
        <p:grpSpPr>
          <a:xfrm>
            <a:off x="3190366" y="1461180"/>
            <a:ext cx="2763270" cy="2763272"/>
            <a:chOff x="4733926" y="2379663"/>
            <a:chExt cx="2724149" cy="2724151"/>
          </a:xfrm>
        </p:grpSpPr>
        <p:sp>
          <p:nvSpPr>
            <p:cNvPr id="3" name="MH_Other_1"/>
            <p:cNvSpPr>
              <a:spLocks noChangeAspect="1"/>
            </p:cNvSpPr>
            <p:nvPr>
              <p:custDataLst>
                <p:tags r:id="rId2"/>
              </p:custDataLst>
            </p:nvPr>
          </p:nvSpPr>
          <p:spPr bwMode="auto">
            <a:xfrm>
              <a:off x="6118225" y="2379663"/>
              <a:ext cx="1339850" cy="1543050"/>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bg1"/>
            </a:solidFill>
            <a:ln w="317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lnSpc>
                  <a:spcPct val="120000"/>
                </a:lnSpc>
                <a:spcBef>
                  <a:spcPts val="340"/>
                </a:spcBef>
                <a:spcAft>
                  <a:spcPts val="340"/>
                </a:spcAft>
                <a:defRPr/>
              </a:pPr>
              <a:endParaRPr lang="en-US" sz="1575"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MH_Other_2"/>
            <p:cNvSpPr>
              <a:spLocks noChangeAspect="1"/>
            </p:cNvSpPr>
            <p:nvPr>
              <p:custDataLst>
                <p:tags r:id="rId3"/>
              </p:custDataLst>
            </p:nvPr>
          </p:nvSpPr>
          <p:spPr bwMode="auto">
            <a:xfrm>
              <a:off x="4733926" y="2381251"/>
              <a:ext cx="1520825" cy="1408113"/>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accent1"/>
            </a:solidFill>
            <a:ln w="317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defRPr/>
              </a:pPr>
              <a:endParaRPr lang="en-US" sz="675" dirty="0">
                <a:solidFill>
                  <a:srgbClr val="4D4D4D"/>
                </a:solidFill>
                <a:latin typeface="微软雅黑" panose="020B0503020204020204" pitchFamily="34" charset="-122"/>
                <a:ea typeface="微软雅黑" panose="020B0503020204020204" pitchFamily="34" charset="-122"/>
                <a:cs typeface="+mn-ea"/>
                <a:sym typeface="+mn-lt"/>
              </a:endParaRPr>
            </a:p>
          </p:txBody>
        </p:sp>
        <p:sp>
          <p:nvSpPr>
            <p:cNvPr id="5" name="MH_Other_3"/>
            <p:cNvSpPr>
              <a:spLocks noChangeAspect="1"/>
            </p:cNvSpPr>
            <p:nvPr>
              <p:custDataLst>
                <p:tags r:id="rId4"/>
              </p:custDataLst>
            </p:nvPr>
          </p:nvSpPr>
          <p:spPr bwMode="auto">
            <a:xfrm>
              <a:off x="4738688" y="3652839"/>
              <a:ext cx="1377950" cy="1450975"/>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bg1"/>
            </a:solidFill>
            <a:ln w="317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defRPr/>
              </a:pPr>
              <a:endParaRPr lang="en-US" sz="675" dirty="0">
                <a:solidFill>
                  <a:srgbClr val="4D4D4D"/>
                </a:solidFill>
                <a:latin typeface="微软雅黑" panose="020B0503020204020204" pitchFamily="34" charset="-122"/>
                <a:ea typeface="微软雅黑" panose="020B0503020204020204" pitchFamily="34" charset="-122"/>
                <a:cs typeface="+mn-ea"/>
                <a:sym typeface="+mn-lt"/>
              </a:endParaRPr>
            </a:p>
          </p:txBody>
        </p:sp>
        <p:sp>
          <p:nvSpPr>
            <p:cNvPr id="6" name="MH_Other_4"/>
            <p:cNvSpPr>
              <a:spLocks noChangeAspect="1"/>
            </p:cNvSpPr>
            <p:nvPr>
              <p:custDataLst>
                <p:tags r:id="rId5"/>
              </p:custDataLst>
            </p:nvPr>
          </p:nvSpPr>
          <p:spPr bwMode="auto">
            <a:xfrm>
              <a:off x="5983288" y="3789364"/>
              <a:ext cx="1473200" cy="1311275"/>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accent3"/>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25204" rIns="0" bIns="25204" anchor="ctr"/>
            <a:lstStyle/>
            <a:p>
              <a:pPr marL="102870" indent="-102870">
                <a:lnSpc>
                  <a:spcPct val="120000"/>
                </a:lnSpc>
                <a:spcBef>
                  <a:spcPts val="340"/>
                </a:spcBef>
                <a:spcAft>
                  <a:spcPts val="340"/>
                </a:spcAft>
                <a:buFont typeface="Arial" panose="020B0604020202020204" pitchFamily="34" charset="0"/>
                <a:buChar char="•"/>
                <a:defRPr/>
              </a:pPr>
              <a:endParaRPr lang="en-US" sz="79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0" name="矩形 19"/>
          <p:cNvSpPr/>
          <p:nvPr/>
        </p:nvSpPr>
        <p:spPr>
          <a:xfrm rot="19000814">
            <a:off x="3383915" y="2014220"/>
            <a:ext cx="1282065" cy="252730"/>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en-US" altLang="zh-CN" sz="1500" b="1" dirty="0">
                <a:solidFill>
                  <a:schemeClr val="bg1"/>
                </a:solidFill>
                <a:latin typeface="微软雅黑" panose="020B0503020204020204" pitchFamily="34" charset="-122"/>
                <a:ea typeface="微软雅黑" panose="020B0503020204020204" pitchFamily="34" charset="-122"/>
                <a:cs typeface="+mn-ea"/>
                <a:sym typeface="+mn-lt"/>
              </a:rPr>
              <a:t>MQQT</a:t>
            </a:r>
            <a:r>
              <a:rPr lang="zh-CN" altLang="en-US" sz="1500" b="1" dirty="0">
                <a:solidFill>
                  <a:schemeClr val="bg1"/>
                </a:solidFill>
                <a:latin typeface="微软雅黑" panose="020B0503020204020204" pitchFamily="34" charset="-122"/>
                <a:ea typeface="微软雅黑" panose="020B0503020204020204" pitchFamily="34" charset="-122"/>
                <a:cs typeface="+mn-ea"/>
                <a:sym typeface="+mn-lt"/>
              </a:rPr>
              <a:t>技术</a:t>
            </a:r>
            <a:endParaRPr lang="zh-CN" altLang="en-US" sz="15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rot="3366836">
            <a:off x="4656956" y="2199260"/>
            <a:ext cx="1178742" cy="252475"/>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en-US" altLang="zh-CN" sz="1500" b="1" dirty="0">
                <a:solidFill>
                  <a:schemeClr val="accent1"/>
                </a:solidFill>
                <a:latin typeface="微软雅黑" panose="020B0503020204020204" pitchFamily="34" charset="-122"/>
                <a:ea typeface="微软雅黑" panose="020B0503020204020204" pitchFamily="34" charset="-122"/>
                <a:cs typeface="+mn-ea"/>
                <a:sym typeface="+mn-lt"/>
              </a:rPr>
              <a:t>AirKiss</a:t>
            </a:r>
            <a:r>
              <a:rPr lang="zh-CN" altLang="en-US" sz="1500" b="1" dirty="0">
                <a:solidFill>
                  <a:schemeClr val="accent1"/>
                </a:solidFill>
                <a:latin typeface="微软雅黑" panose="020B0503020204020204" pitchFamily="34" charset="-122"/>
                <a:ea typeface="微软雅黑" panose="020B0503020204020204" pitchFamily="34" charset="-122"/>
                <a:cs typeface="+mn-ea"/>
                <a:sym typeface="+mn-lt"/>
              </a:rPr>
              <a:t>技术</a:t>
            </a:r>
            <a:endParaRPr lang="zh-CN" altLang="en-US" sz="15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8309602">
            <a:off x="4528590" y="3448592"/>
            <a:ext cx="1178742" cy="252475"/>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en-US" altLang="zh-CN" sz="1500" b="1" dirty="0">
                <a:solidFill>
                  <a:schemeClr val="bg1"/>
                </a:solidFill>
                <a:latin typeface="微软雅黑" panose="020B0503020204020204" pitchFamily="34" charset="-122"/>
                <a:ea typeface="微软雅黑" panose="020B0503020204020204" pitchFamily="34" charset="-122"/>
                <a:cs typeface="+mn-ea"/>
                <a:sym typeface="+mn-lt"/>
              </a:rPr>
              <a:t>Ble</a:t>
            </a:r>
            <a:r>
              <a:rPr lang="zh-CN" altLang="en-US" sz="1500" b="1" dirty="0">
                <a:solidFill>
                  <a:schemeClr val="bg1"/>
                </a:solidFill>
                <a:latin typeface="微软雅黑" panose="020B0503020204020204" pitchFamily="34" charset="-122"/>
                <a:ea typeface="微软雅黑" panose="020B0503020204020204" pitchFamily="34" charset="-122"/>
                <a:cs typeface="+mn-ea"/>
                <a:sym typeface="+mn-lt"/>
              </a:rPr>
              <a:t>技术</a:t>
            </a:r>
            <a:endParaRPr lang="zh-CN" altLang="en-US" sz="15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862020">
            <a:off x="3301475" y="3262199"/>
            <a:ext cx="1178742" cy="252475"/>
          </a:xfrm>
          <a:prstGeom prst="rect">
            <a:avLst/>
          </a:prstGeom>
        </p:spPr>
        <p:txBody>
          <a:bodyPr wrap="square">
            <a:prstTxWarp prst="textArchUp">
              <a:avLst/>
            </a:prstTxWarp>
            <a:spAutoFit/>
            <a:scene3d>
              <a:camera prst="orthographicFront"/>
              <a:lightRig rig="threePt" dir="t"/>
            </a:scene3d>
            <a:sp3d contourW="12700"/>
          </a:bodyPr>
          <a:lstStyle/>
          <a:p>
            <a:pPr algn="ctr">
              <a:lnSpc>
                <a:spcPct val="120000"/>
              </a:lnSpc>
            </a:pPr>
            <a:r>
              <a:rPr lang="en-US" altLang="zh-CN" sz="1500" b="1" dirty="0">
                <a:solidFill>
                  <a:schemeClr val="accent1"/>
                </a:solidFill>
                <a:latin typeface="微软雅黑" panose="020B0503020204020204" pitchFamily="34" charset="-122"/>
                <a:ea typeface="微软雅黑" panose="020B0503020204020204" pitchFamily="34" charset="-122"/>
                <a:cs typeface="+mn-ea"/>
                <a:sym typeface="+mn-lt"/>
              </a:rPr>
              <a:t>MVVM</a:t>
            </a:r>
            <a:r>
              <a:rPr lang="zh-CN" altLang="en-US" sz="1500" b="1" dirty="0">
                <a:solidFill>
                  <a:schemeClr val="accent1"/>
                </a:solidFill>
                <a:latin typeface="微软雅黑" panose="020B0503020204020204" pitchFamily="34" charset="-122"/>
                <a:ea typeface="微软雅黑" panose="020B0503020204020204" pitchFamily="34" charset="-122"/>
                <a:cs typeface="+mn-ea"/>
                <a:sym typeface="+mn-lt"/>
              </a:rPr>
              <a:t>架构</a:t>
            </a:r>
            <a:endParaRPr lang="zh-CN" altLang="en-US" sz="1500" b="1"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6228080" y="1560830"/>
            <a:ext cx="2016125" cy="675833"/>
            <a:chOff x="7523108" y="3331677"/>
            <a:chExt cx="2688429" cy="576107"/>
          </a:xfrm>
        </p:grpSpPr>
        <p:sp>
          <p:nvSpPr>
            <p:cNvPr id="17" name="矩形 16"/>
            <p:cNvSpPr/>
            <p:nvPr/>
          </p:nvSpPr>
          <p:spPr>
            <a:xfrm>
              <a:off x="7523108" y="3331677"/>
              <a:ext cx="2241974" cy="361047"/>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AirKiss</a:t>
              </a:r>
              <a:endParaRPr lang="en-US" altLang="zh-CN"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7523108" y="3641465"/>
              <a:ext cx="2688429" cy="266319"/>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用于实现无线配网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6288405" y="3290570"/>
            <a:ext cx="1992630" cy="664342"/>
            <a:chOff x="7523107" y="3331677"/>
            <a:chExt cx="2656950" cy="584803"/>
          </a:xfrm>
        </p:grpSpPr>
        <p:sp>
          <p:nvSpPr>
            <p:cNvPr id="24" name="矩形 23"/>
            <p:cNvSpPr/>
            <p:nvPr/>
          </p:nvSpPr>
          <p:spPr>
            <a:xfrm>
              <a:off x="7523108" y="3331677"/>
              <a:ext cx="2241974" cy="372835"/>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Ble</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5" name="文本框 24"/>
            <p:cNvSpPr txBox="1"/>
            <p:nvPr/>
          </p:nvSpPr>
          <p:spPr>
            <a:xfrm>
              <a:off x="7523107" y="3641465"/>
              <a:ext cx="2656950" cy="27501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用于实现</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Ble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配网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6" name="组合 25"/>
          <p:cNvGrpSpPr/>
          <p:nvPr/>
        </p:nvGrpSpPr>
        <p:grpSpPr>
          <a:xfrm>
            <a:off x="666750" y="1520825"/>
            <a:ext cx="2212340" cy="715645"/>
            <a:chOff x="6996339" y="3331677"/>
            <a:chExt cx="2949515" cy="755812"/>
          </a:xfrm>
        </p:grpSpPr>
        <p:sp>
          <p:nvSpPr>
            <p:cNvPr id="27" name="矩形 26"/>
            <p:cNvSpPr/>
            <p:nvPr/>
          </p:nvSpPr>
          <p:spPr>
            <a:xfrm>
              <a:off x="7703880" y="3331677"/>
              <a:ext cx="2241974" cy="447317"/>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MQQT</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6996339" y="3757534"/>
              <a:ext cx="2930890" cy="329955"/>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用于与设备之间的通信使用</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9" name="组合 28"/>
          <p:cNvGrpSpPr/>
          <p:nvPr/>
        </p:nvGrpSpPr>
        <p:grpSpPr>
          <a:xfrm>
            <a:off x="899795" y="3290570"/>
            <a:ext cx="1981200" cy="895460"/>
            <a:chOff x="7306924" y="3331677"/>
            <a:chExt cx="2641470" cy="1010834"/>
          </a:xfrm>
        </p:grpSpPr>
        <p:sp>
          <p:nvSpPr>
            <p:cNvPr id="30" name="矩形 29"/>
            <p:cNvSpPr/>
            <p:nvPr/>
          </p:nvSpPr>
          <p:spPr>
            <a:xfrm>
              <a:off x="7703880" y="3331677"/>
              <a:ext cx="2241974" cy="478116"/>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MVVM</a:t>
              </a: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架构</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1" name="文本框 30"/>
            <p:cNvSpPr txBox="1"/>
            <p:nvPr/>
          </p:nvSpPr>
          <p:spPr>
            <a:xfrm>
              <a:off x="7306924" y="3740386"/>
              <a:ext cx="2641470" cy="602125"/>
            </a:xfrm>
            <a:prstGeom prst="rect">
              <a:avLst/>
            </a:prstGeom>
            <a:noFill/>
          </p:spPr>
          <p:txBody>
            <a:bodyPr wrap="square" rtlCol="0">
              <a:spAutoFit/>
              <a:scene3d>
                <a:camera prst="orthographicFront"/>
                <a:lightRig rig="threePt" dir="t"/>
              </a:scene3d>
              <a:sp3d contourW="12700"/>
            </a:bodyPr>
            <a:lstStyle/>
            <a:p>
              <a:pPr algn="r">
                <a:lnSpc>
                  <a:spcPct val="12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2018</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年</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google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推出的生命感知架构</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文本框 9"/>
          <p:cNvSpPr txBox="1"/>
          <p:nvPr userDrawn="1"/>
        </p:nvSpPr>
        <p:spPr>
          <a:xfrm>
            <a:off x="1007872" y="232169"/>
            <a:ext cx="1963442" cy="358140"/>
          </a:xfrm>
          <a:prstGeom prst="rect">
            <a:avLst/>
          </a:prstGeom>
          <a:noFill/>
        </p:spPr>
        <p:txBody>
          <a:bodyPr wrap="square" lIns="51428" tIns="25714" rIns="51428" bIns="25714" rtlCol="0">
            <a:spAutoFit/>
          </a:bodyPr>
          <a:p>
            <a:pPr marL="0" lvl="1"/>
            <a:r>
              <a:rPr lang="zh-CN" altLang="en-US" sz="2000" b="1" dirty="0">
                <a:solidFill>
                  <a:schemeClr val="accent2"/>
                </a:solidFill>
                <a:latin typeface="微软雅黑" panose="020B0503020204020204" pitchFamily="34" charset="-122"/>
                <a:ea typeface="微软雅黑" panose="020B0503020204020204" pitchFamily="34" charset="-122"/>
              </a:rPr>
              <a:t>开发核心</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1500"/>
                            </p:stCondLst>
                            <p:childTnLst>
                              <p:par>
                                <p:cTn id="28" presetID="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0-#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1+#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22126" y="1511042"/>
            <a:ext cx="4099613" cy="2939858"/>
            <a:chOff x="3299619" y="1606550"/>
            <a:chExt cx="6392582" cy="4584161"/>
          </a:xfrm>
        </p:grpSpPr>
        <p:sp>
          <p:nvSpPr>
            <p:cNvPr id="24" name="矩形 23"/>
            <p:cNvSpPr/>
            <p:nvPr/>
          </p:nvSpPr>
          <p:spPr>
            <a:xfrm rot="1800000">
              <a:off x="4427058" y="1986678"/>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rot="1800000">
              <a:off x="4427058" y="5157497"/>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rot="1800000">
              <a:off x="7600199" y="1986678"/>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rot="1800000">
              <a:off x="7600199" y="5157497"/>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rot="1800000">
              <a:off x="8222780" y="3552210"/>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rot="1800000">
              <a:off x="3728323" y="3552210"/>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rot="1800000">
              <a:off x="6007951" y="3138637"/>
              <a:ext cx="1521346" cy="1883756"/>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2" name="Line 10"/>
            <p:cNvSpPr>
              <a:spLocks noChangeShapeType="1"/>
            </p:cNvSpPr>
            <p:nvPr/>
          </p:nvSpPr>
          <p:spPr bwMode="auto">
            <a:xfrm>
              <a:off x="4534694" y="2135188"/>
              <a:ext cx="3161507" cy="3160713"/>
            </a:xfrm>
            <a:prstGeom prst="line">
              <a:avLst/>
            </a:prstGeom>
            <a:noFill/>
            <a:ln w="12700" cap="flat">
              <a:solidFill>
                <a:schemeClr val="bg1">
                  <a:lumMod val="75000"/>
                </a:schemeClr>
              </a:solidFill>
              <a:prstDash val="sysDash"/>
              <a:miter lim="800000"/>
            </a:ln>
            <a:extLst>
              <a:ext uri="{909E8E84-426E-40DD-AFC4-6F175D3DCCD1}">
                <a14:hiddenFill xmlns:a14="http://schemas.microsoft.com/office/drawing/2010/main">
                  <a:noFill/>
                </a14:hiddenFill>
              </a:ext>
            </a:extLst>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3" name="Oval 11"/>
            <p:cNvSpPr>
              <a:spLocks noChangeArrowheads="1"/>
            </p:cNvSpPr>
            <p:nvPr/>
          </p:nvSpPr>
          <p:spPr bwMode="auto">
            <a:xfrm>
              <a:off x="7180263" y="4779963"/>
              <a:ext cx="1031082" cy="1031875"/>
            </a:xfrm>
            <a:prstGeom prst="ellipse">
              <a:avLst/>
            </a:prstGeom>
            <a:solidFill>
              <a:schemeClr val="accent1"/>
            </a:solidFill>
            <a:ln>
              <a:noFill/>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4" name="Oval 12"/>
            <p:cNvSpPr>
              <a:spLocks noChangeArrowheads="1"/>
            </p:cNvSpPr>
            <p:nvPr/>
          </p:nvSpPr>
          <p:spPr bwMode="auto">
            <a:xfrm>
              <a:off x="4007644" y="1606550"/>
              <a:ext cx="1032669" cy="1033463"/>
            </a:xfrm>
            <a:prstGeom prst="ellipse">
              <a:avLst/>
            </a:prstGeom>
            <a:solidFill>
              <a:schemeClr val="bg1"/>
            </a:solidFill>
            <a:ln>
              <a:solidFill>
                <a:schemeClr val="bg1">
                  <a:lumMod val="95000"/>
                </a:schemeClr>
              </a:solidFill>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5" name="Line 13"/>
            <p:cNvSpPr>
              <a:spLocks noChangeShapeType="1"/>
            </p:cNvSpPr>
            <p:nvPr/>
          </p:nvSpPr>
          <p:spPr bwMode="auto">
            <a:xfrm>
              <a:off x="3882232" y="3709988"/>
              <a:ext cx="4470400" cy="0"/>
            </a:xfrm>
            <a:prstGeom prst="line">
              <a:avLst/>
            </a:prstGeom>
            <a:noFill/>
            <a:ln w="12700" cap="flat">
              <a:solidFill>
                <a:schemeClr val="bg1">
                  <a:lumMod val="75000"/>
                </a:schemeClr>
              </a:solidFill>
              <a:prstDash val="sysDash"/>
              <a:miter lim="800000"/>
            </a:ln>
            <a:extLst>
              <a:ext uri="{909E8E84-426E-40DD-AFC4-6F175D3DCCD1}">
                <a14:hiddenFill xmlns:a14="http://schemas.microsoft.com/office/drawing/2010/main">
                  <a:noFill/>
                </a14:hiddenFill>
              </a:ext>
            </a:extLst>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6" name="Freeform 14"/>
            <p:cNvSpPr/>
            <p:nvPr/>
          </p:nvSpPr>
          <p:spPr bwMode="auto">
            <a:xfrm>
              <a:off x="3532148" y="5057237"/>
              <a:ext cx="1133474" cy="1133474"/>
            </a:xfrm>
            <a:custGeom>
              <a:avLst/>
              <a:gdLst>
                <a:gd name="T0" fmla="*/ 587 w 714"/>
                <a:gd name="T1" fmla="*/ 127 h 714"/>
                <a:gd name="T2" fmla="*/ 587 w 714"/>
                <a:gd name="T3" fmla="*/ 587 h 714"/>
                <a:gd name="T4" fmla="*/ 127 w 714"/>
                <a:gd name="T5" fmla="*/ 587 h 714"/>
                <a:gd name="T6" fmla="*/ 127 w 714"/>
                <a:gd name="T7" fmla="*/ 127 h 714"/>
                <a:gd name="T8" fmla="*/ 587 w 714"/>
                <a:gd name="T9" fmla="*/ 127 h 714"/>
              </a:gdLst>
              <a:ahLst/>
              <a:cxnLst>
                <a:cxn ang="0">
                  <a:pos x="T0" y="T1"/>
                </a:cxn>
                <a:cxn ang="0">
                  <a:pos x="T2" y="T3"/>
                </a:cxn>
                <a:cxn ang="0">
                  <a:pos x="T4" y="T5"/>
                </a:cxn>
                <a:cxn ang="0">
                  <a:pos x="T6" y="T7"/>
                </a:cxn>
                <a:cxn ang="0">
                  <a:pos x="T8" y="T9"/>
                </a:cxn>
              </a:cxnLst>
              <a:rect l="0" t="0" r="r" b="b"/>
              <a:pathLst>
                <a:path w="714" h="714">
                  <a:moveTo>
                    <a:pt x="587" y="127"/>
                  </a:moveTo>
                  <a:cubicBezTo>
                    <a:pt x="714" y="254"/>
                    <a:pt x="714" y="460"/>
                    <a:pt x="587" y="587"/>
                  </a:cubicBezTo>
                  <a:cubicBezTo>
                    <a:pt x="460" y="714"/>
                    <a:pt x="254" y="714"/>
                    <a:pt x="127" y="587"/>
                  </a:cubicBezTo>
                  <a:cubicBezTo>
                    <a:pt x="0" y="460"/>
                    <a:pt x="0" y="254"/>
                    <a:pt x="127" y="127"/>
                  </a:cubicBezTo>
                  <a:cubicBezTo>
                    <a:pt x="254" y="0"/>
                    <a:pt x="460" y="0"/>
                    <a:pt x="587" y="127"/>
                  </a:cubicBezTo>
                  <a:close/>
                </a:path>
              </a:pathLst>
            </a:custGeom>
            <a:solidFill>
              <a:schemeClr val="bg1"/>
            </a:solidFill>
            <a:ln>
              <a:solidFill>
                <a:schemeClr val="bg1">
                  <a:lumMod val="95000"/>
                </a:schemeClr>
              </a:solidFill>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7" name="Freeform 15"/>
            <p:cNvSpPr/>
            <p:nvPr/>
          </p:nvSpPr>
          <p:spPr bwMode="auto">
            <a:xfrm>
              <a:off x="3299619" y="3143250"/>
              <a:ext cx="1135063" cy="1133475"/>
            </a:xfrm>
            <a:custGeom>
              <a:avLst/>
              <a:gdLst>
                <a:gd name="T0" fmla="*/ 587 w 715"/>
                <a:gd name="T1" fmla="*/ 127 h 714"/>
                <a:gd name="T2" fmla="*/ 587 w 715"/>
                <a:gd name="T3" fmla="*/ 587 h 714"/>
                <a:gd name="T4" fmla="*/ 127 w 715"/>
                <a:gd name="T5" fmla="*/ 587 h 714"/>
                <a:gd name="T6" fmla="*/ 127 w 715"/>
                <a:gd name="T7" fmla="*/ 127 h 714"/>
                <a:gd name="T8" fmla="*/ 587 w 715"/>
                <a:gd name="T9" fmla="*/ 127 h 714"/>
              </a:gdLst>
              <a:ahLst/>
              <a:cxnLst>
                <a:cxn ang="0">
                  <a:pos x="T0" y="T1"/>
                </a:cxn>
                <a:cxn ang="0">
                  <a:pos x="T2" y="T3"/>
                </a:cxn>
                <a:cxn ang="0">
                  <a:pos x="T4" y="T5"/>
                </a:cxn>
                <a:cxn ang="0">
                  <a:pos x="T6" y="T7"/>
                </a:cxn>
                <a:cxn ang="0">
                  <a:pos x="T8" y="T9"/>
                </a:cxn>
              </a:cxnLst>
              <a:rect l="0" t="0" r="r" b="b"/>
              <a:pathLst>
                <a:path w="715" h="714">
                  <a:moveTo>
                    <a:pt x="587" y="127"/>
                  </a:moveTo>
                  <a:cubicBezTo>
                    <a:pt x="715" y="254"/>
                    <a:pt x="715" y="460"/>
                    <a:pt x="587" y="587"/>
                  </a:cubicBezTo>
                  <a:cubicBezTo>
                    <a:pt x="460" y="714"/>
                    <a:pt x="254" y="714"/>
                    <a:pt x="127" y="587"/>
                  </a:cubicBezTo>
                  <a:cubicBezTo>
                    <a:pt x="0" y="460"/>
                    <a:pt x="0" y="254"/>
                    <a:pt x="127" y="127"/>
                  </a:cubicBezTo>
                  <a:cubicBezTo>
                    <a:pt x="254" y="0"/>
                    <a:pt x="460" y="0"/>
                    <a:pt x="587" y="127"/>
                  </a:cubicBezTo>
                  <a:close/>
                </a:path>
              </a:pathLst>
            </a:custGeom>
            <a:solidFill>
              <a:schemeClr val="accent1"/>
            </a:solidFill>
            <a:ln>
              <a:noFill/>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8" name="Line 16"/>
            <p:cNvSpPr>
              <a:spLocks noChangeShapeType="1"/>
            </p:cNvSpPr>
            <p:nvPr/>
          </p:nvSpPr>
          <p:spPr bwMode="auto">
            <a:xfrm flipV="1">
              <a:off x="4534694" y="2122488"/>
              <a:ext cx="3161507" cy="3162300"/>
            </a:xfrm>
            <a:prstGeom prst="line">
              <a:avLst/>
            </a:prstGeom>
            <a:noFill/>
            <a:ln w="12700" cap="flat">
              <a:solidFill>
                <a:schemeClr val="bg1">
                  <a:lumMod val="75000"/>
                </a:schemeClr>
              </a:solidFill>
              <a:prstDash val="sysDash"/>
              <a:miter lim="800000"/>
            </a:ln>
            <a:extLst>
              <a:ext uri="{909E8E84-426E-40DD-AFC4-6F175D3DCCD1}">
                <a14:hiddenFill xmlns:a14="http://schemas.microsoft.com/office/drawing/2010/main">
                  <a:noFill/>
                </a14:hiddenFill>
              </a:ext>
            </a:extLst>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9" name="Oval 17"/>
            <p:cNvSpPr>
              <a:spLocks noChangeArrowheads="1"/>
            </p:cNvSpPr>
            <p:nvPr/>
          </p:nvSpPr>
          <p:spPr bwMode="auto">
            <a:xfrm>
              <a:off x="7180263" y="1606550"/>
              <a:ext cx="1031082" cy="1033463"/>
            </a:xfrm>
            <a:prstGeom prst="ellipse">
              <a:avLst/>
            </a:prstGeom>
            <a:solidFill>
              <a:schemeClr val="accent1"/>
            </a:solidFill>
            <a:ln>
              <a:noFill/>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0" name="Oval 18"/>
            <p:cNvSpPr>
              <a:spLocks noChangeArrowheads="1"/>
            </p:cNvSpPr>
            <p:nvPr/>
          </p:nvSpPr>
          <p:spPr bwMode="auto">
            <a:xfrm>
              <a:off x="8274261" y="3261051"/>
              <a:ext cx="1032669" cy="1031876"/>
            </a:xfrm>
            <a:prstGeom prst="ellipse">
              <a:avLst/>
            </a:prstGeom>
            <a:solidFill>
              <a:schemeClr val="bg1"/>
            </a:solidFill>
            <a:ln>
              <a:solidFill>
                <a:schemeClr val="bg1">
                  <a:lumMod val="95000"/>
                </a:schemeClr>
              </a:solidFill>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1" name="Oval 19"/>
            <p:cNvSpPr>
              <a:spLocks noChangeArrowheads="1"/>
            </p:cNvSpPr>
            <p:nvPr/>
          </p:nvSpPr>
          <p:spPr bwMode="auto">
            <a:xfrm>
              <a:off x="5159375" y="2760663"/>
              <a:ext cx="1900238" cy="1898650"/>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41" name="Oval 39"/>
            <p:cNvSpPr>
              <a:spLocks noChangeArrowheads="1"/>
            </p:cNvSpPr>
            <p:nvPr/>
          </p:nvSpPr>
          <p:spPr bwMode="auto">
            <a:xfrm>
              <a:off x="5292725" y="2884488"/>
              <a:ext cx="1649413" cy="1649413"/>
            </a:xfrm>
            <a:prstGeom prst="ellipse">
              <a:avLst/>
            </a:prstGeom>
            <a:noFill/>
            <a:ln w="9525" cap="flat">
              <a:solidFill>
                <a:schemeClr val="bg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1" name="Oval 11"/>
            <p:cNvSpPr>
              <a:spLocks noChangeArrowheads="1"/>
            </p:cNvSpPr>
            <p:nvPr/>
          </p:nvSpPr>
          <p:spPr bwMode="auto">
            <a:xfrm>
              <a:off x="7484973" y="5021135"/>
              <a:ext cx="421663" cy="549532"/>
            </a:xfrm>
            <a:custGeom>
              <a:avLst/>
              <a:gdLst>
                <a:gd name="connsiteX0" fmla="*/ 192241 w 462838"/>
                <a:gd name="connsiteY0" fmla="*/ 447667 h 603193"/>
                <a:gd name="connsiteX1" fmla="*/ 350547 w 462838"/>
                <a:gd name="connsiteY1" fmla="*/ 447667 h 603193"/>
                <a:gd name="connsiteX2" fmla="*/ 368351 w 462838"/>
                <a:gd name="connsiteY2" fmla="*/ 465414 h 603193"/>
                <a:gd name="connsiteX3" fmla="*/ 350547 w 462838"/>
                <a:gd name="connsiteY3" fmla="*/ 483161 h 603193"/>
                <a:gd name="connsiteX4" fmla="*/ 192241 w 462838"/>
                <a:gd name="connsiteY4" fmla="*/ 483161 h 603193"/>
                <a:gd name="connsiteX5" fmla="*/ 174437 w 462838"/>
                <a:gd name="connsiteY5" fmla="*/ 465414 h 603193"/>
                <a:gd name="connsiteX6" fmla="*/ 192241 w 462838"/>
                <a:gd name="connsiteY6" fmla="*/ 447667 h 603193"/>
                <a:gd name="connsiteX7" fmla="*/ 130898 w 462838"/>
                <a:gd name="connsiteY7" fmla="*/ 446891 h 603193"/>
                <a:gd name="connsiteX8" fmla="*/ 149527 w 462838"/>
                <a:gd name="connsiteY8" fmla="*/ 465485 h 603193"/>
                <a:gd name="connsiteX9" fmla="*/ 130898 w 462838"/>
                <a:gd name="connsiteY9" fmla="*/ 484079 h 603193"/>
                <a:gd name="connsiteX10" fmla="*/ 112269 w 462838"/>
                <a:gd name="connsiteY10" fmla="*/ 465485 h 603193"/>
                <a:gd name="connsiteX11" fmla="*/ 130898 w 462838"/>
                <a:gd name="connsiteY11" fmla="*/ 446891 h 603193"/>
                <a:gd name="connsiteX12" fmla="*/ 192241 w 462838"/>
                <a:gd name="connsiteY12" fmla="*/ 350922 h 603193"/>
                <a:gd name="connsiteX13" fmla="*/ 350547 w 462838"/>
                <a:gd name="connsiteY13" fmla="*/ 350922 h 603193"/>
                <a:gd name="connsiteX14" fmla="*/ 368351 w 462838"/>
                <a:gd name="connsiteY14" fmla="*/ 368705 h 603193"/>
                <a:gd name="connsiteX15" fmla="*/ 350547 w 462838"/>
                <a:gd name="connsiteY15" fmla="*/ 386487 h 603193"/>
                <a:gd name="connsiteX16" fmla="*/ 192241 w 462838"/>
                <a:gd name="connsiteY16" fmla="*/ 386487 h 603193"/>
                <a:gd name="connsiteX17" fmla="*/ 174437 w 462838"/>
                <a:gd name="connsiteY17" fmla="*/ 368705 h 603193"/>
                <a:gd name="connsiteX18" fmla="*/ 192241 w 462838"/>
                <a:gd name="connsiteY18" fmla="*/ 350922 h 603193"/>
                <a:gd name="connsiteX19" fmla="*/ 130898 w 462838"/>
                <a:gd name="connsiteY19" fmla="*/ 350145 h 603193"/>
                <a:gd name="connsiteX20" fmla="*/ 149527 w 462838"/>
                <a:gd name="connsiteY20" fmla="*/ 368669 h 603193"/>
                <a:gd name="connsiteX21" fmla="*/ 130898 w 462838"/>
                <a:gd name="connsiteY21" fmla="*/ 387193 h 603193"/>
                <a:gd name="connsiteX22" fmla="*/ 112269 w 462838"/>
                <a:gd name="connsiteY22" fmla="*/ 368669 h 603193"/>
                <a:gd name="connsiteX23" fmla="*/ 130898 w 462838"/>
                <a:gd name="connsiteY23" fmla="*/ 350145 h 603193"/>
                <a:gd name="connsiteX24" fmla="*/ 192241 w 462838"/>
                <a:gd name="connsiteY24" fmla="*/ 254177 h 603193"/>
                <a:gd name="connsiteX25" fmla="*/ 350547 w 462838"/>
                <a:gd name="connsiteY25" fmla="*/ 254177 h 603193"/>
                <a:gd name="connsiteX26" fmla="*/ 368351 w 462838"/>
                <a:gd name="connsiteY26" fmla="*/ 271960 h 603193"/>
                <a:gd name="connsiteX27" fmla="*/ 350547 w 462838"/>
                <a:gd name="connsiteY27" fmla="*/ 289742 h 603193"/>
                <a:gd name="connsiteX28" fmla="*/ 192241 w 462838"/>
                <a:gd name="connsiteY28" fmla="*/ 289742 h 603193"/>
                <a:gd name="connsiteX29" fmla="*/ 174437 w 462838"/>
                <a:gd name="connsiteY29" fmla="*/ 271960 h 603193"/>
                <a:gd name="connsiteX30" fmla="*/ 192241 w 462838"/>
                <a:gd name="connsiteY30" fmla="*/ 254177 h 603193"/>
                <a:gd name="connsiteX31" fmla="*/ 130898 w 462838"/>
                <a:gd name="connsiteY31" fmla="*/ 253471 h 603193"/>
                <a:gd name="connsiteX32" fmla="*/ 149527 w 462838"/>
                <a:gd name="connsiteY32" fmla="*/ 271959 h 603193"/>
                <a:gd name="connsiteX33" fmla="*/ 130898 w 462838"/>
                <a:gd name="connsiteY33" fmla="*/ 290447 h 603193"/>
                <a:gd name="connsiteX34" fmla="*/ 112269 w 462838"/>
                <a:gd name="connsiteY34" fmla="*/ 271959 h 603193"/>
                <a:gd name="connsiteX35" fmla="*/ 130898 w 462838"/>
                <a:gd name="connsiteY35" fmla="*/ 253471 h 603193"/>
                <a:gd name="connsiteX36" fmla="*/ 324432 w 462838"/>
                <a:gd name="connsiteY36" fmla="*/ 56735 h 603193"/>
                <a:gd name="connsiteX37" fmla="*/ 324432 w 462838"/>
                <a:gd name="connsiteY37" fmla="*/ 138207 h 603193"/>
                <a:gd name="connsiteX38" fmla="*/ 406022 w 462838"/>
                <a:gd name="connsiteY38" fmla="*/ 138207 h 603193"/>
                <a:gd name="connsiteX39" fmla="*/ 35603 w 462838"/>
                <a:gd name="connsiteY39" fmla="*/ 35552 h 603193"/>
                <a:gd name="connsiteX40" fmla="*/ 35603 w 462838"/>
                <a:gd name="connsiteY40" fmla="*/ 567642 h 603193"/>
                <a:gd name="connsiteX41" fmla="*/ 427235 w 462838"/>
                <a:gd name="connsiteY41" fmla="*/ 567642 h 603193"/>
                <a:gd name="connsiteX42" fmla="*/ 427235 w 462838"/>
                <a:gd name="connsiteY42" fmla="*/ 173759 h 603193"/>
                <a:gd name="connsiteX43" fmla="*/ 306630 w 462838"/>
                <a:gd name="connsiteY43" fmla="*/ 173759 h 603193"/>
                <a:gd name="connsiteX44" fmla="*/ 288829 w 462838"/>
                <a:gd name="connsiteY44" fmla="*/ 155983 h 603193"/>
                <a:gd name="connsiteX45" fmla="*/ 288829 w 462838"/>
                <a:gd name="connsiteY45" fmla="*/ 35552 h 603193"/>
                <a:gd name="connsiteX46" fmla="*/ 17802 w 462838"/>
                <a:gd name="connsiteY46" fmla="*/ 0 h 603193"/>
                <a:gd name="connsiteX47" fmla="*/ 310636 w 462838"/>
                <a:gd name="connsiteY47" fmla="*/ 0 h 603193"/>
                <a:gd name="connsiteX48" fmla="*/ 323245 w 462838"/>
                <a:gd name="connsiteY48" fmla="*/ 5185 h 603193"/>
                <a:gd name="connsiteX49" fmla="*/ 457646 w 462838"/>
                <a:gd name="connsiteY49" fmla="*/ 139540 h 603193"/>
                <a:gd name="connsiteX50" fmla="*/ 462838 w 462838"/>
                <a:gd name="connsiteY50" fmla="*/ 151984 h 603193"/>
                <a:gd name="connsiteX51" fmla="*/ 462838 w 462838"/>
                <a:gd name="connsiteY51" fmla="*/ 585417 h 603193"/>
                <a:gd name="connsiteX52" fmla="*/ 445037 w 462838"/>
                <a:gd name="connsiteY52" fmla="*/ 603193 h 603193"/>
                <a:gd name="connsiteX53" fmla="*/ 17802 w 462838"/>
                <a:gd name="connsiteY53" fmla="*/ 603193 h 603193"/>
                <a:gd name="connsiteX54" fmla="*/ 0 w 462838"/>
                <a:gd name="connsiteY54" fmla="*/ 585417 h 603193"/>
                <a:gd name="connsiteX55" fmla="*/ 0 w 462838"/>
                <a:gd name="connsiteY55" fmla="*/ 17776 h 603193"/>
                <a:gd name="connsiteX56" fmla="*/ 17802 w 462838"/>
                <a:gd name="connsiteY56" fmla="*/ 0 h 60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62838" h="603193">
                  <a:moveTo>
                    <a:pt x="192241" y="447667"/>
                  </a:moveTo>
                  <a:lnTo>
                    <a:pt x="350547" y="447667"/>
                  </a:lnTo>
                  <a:cubicBezTo>
                    <a:pt x="360339" y="447667"/>
                    <a:pt x="368351" y="455653"/>
                    <a:pt x="368351" y="465414"/>
                  </a:cubicBezTo>
                  <a:cubicBezTo>
                    <a:pt x="368351" y="475323"/>
                    <a:pt x="360339" y="483161"/>
                    <a:pt x="350547" y="483161"/>
                  </a:cubicBezTo>
                  <a:lnTo>
                    <a:pt x="192241" y="483161"/>
                  </a:lnTo>
                  <a:cubicBezTo>
                    <a:pt x="182449" y="483161"/>
                    <a:pt x="174437" y="475323"/>
                    <a:pt x="174437" y="465414"/>
                  </a:cubicBezTo>
                  <a:cubicBezTo>
                    <a:pt x="174437" y="455653"/>
                    <a:pt x="182449" y="447667"/>
                    <a:pt x="192241" y="447667"/>
                  </a:cubicBezTo>
                  <a:close/>
                  <a:moveTo>
                    <a:pt x="130898" y="446891"/>
                  </a:moveTo>
                  <a:cubicBezTo>
                    <a:pt x="141187" y="446891"/>
                    <a:pt x="149527" y="455216"/>
                    <a:pt x="149527" y="465485"/>
                  </a:cubicBezTo>
                  <a:cubicBezTo>
                    <a:pt x="149527" y="475754"/>
                    <a:pt x="141187" y="484079"/>
                    <a:pt x="130898" y="484079"/>
                  </a:cubicBezTo>
                  <a:cubicBezTo>
                    <a:pt x="120609" y="484079"/>
                    <a:pt x="112269" y="475754"/>
                    <a:pt x="112269" y="465485"/>
                  </a:cubicBezTo>
                  <a:cubicBezTo>
                    <a:pt x="112269" y="455216"/>
                    <a:pt x="120609" y="446891"/>
                    <a:pt x="130898" y="446891"/>
                  </a:cubicBezTo>
                  <a:close/>
                  <a:moveTo>
                    <a:pt x="192241" y="350922"/>
                  </a:moveTo>
                  <a:lnTo>
                    <a:pt x="350547" y="350922"/>
                  </a:lnTo>
                  <a:cubicBezTo>
                    <a:pt x="360339" y="350922"/>
                    <a:pt x="368351" y="358924"/>
                    <a:pt x="368351" y="368705"/>
                  </a:cubicBezTo>
                  <a:cubicBezTo>
                    <a:pt x="368351" y="378485"/>
                    <a:pt x="360339" y="386487"/>
                    <a:pt x="350547" y="386487"/>
                  </a:cubicBezTo>
                  <a:lnTo>
                    <a:pt x="192241" y="386487"/>
                  </a:lnTo>
                  <a:cubicBezTo>
                    <a:pt x="182449" y="386487"/>
                    <a:pt x="174437" y="378485"/>
                    <a:pt x="174437" y="368705"/>
                  </a:cubicBezTo>
                  <a:cubicBezTo>
                    <a:pt x="174437" y="358924"/>
                    <a:pt x="182449" y="350922"/>
                    <a:pt x="192241" y="350922"/>
                  </a:cubicBezTo>
                  <a:close/>
                  <a:moveTo>
                    <a:pt x="130898" y="350145"/>
                  </a:moveTo>
                  <a:cubicBezTo>
                    <a:pt x="141187" y="350145"/>
                    <a:pt x="149527" y="358438"/>
                    <a:pt x="149527" y="368669"/>
                  </a:cubicBezTo>
                  <a:cubicBezTo>
                    <a:pt x="149527" y="378900"/>
                    <a:pt x="141187" y="387193"/>
                    <a:pt x="130898" y="387193"/>
                  </a:cubicBezTo>
                  <a:cubicBezTo>
                    <a:pt x="120609" y="387193"/>
                    <a:pt x="112269" y="378900"/>
                    <a:pt x="112269" y="368669"/>
                  </a:cubicBezTo>
                  <a:cubicBezTo>
                    <a:pt x="112269" y="358438"/>
                    <a:pt x="120609" y="350145"/>
                    <a:pt x="130898" y="350145"/>
                  </a:cubicBezTo>
                  <a:close/>
                  <a:moveTo>
                    <a:pt x="192241" y="254177"/>
                  </a:moveTo>
                  <a:lnTo>
                    <a:pt x="350547" y="254177"/>
                  </a:lnTo>
                  <a:cubicBezTo>
                    <a:pt x="360339" y="254177"/>
                    <a:pt x="368351" y="262179"/>
                    <a:pt x="368351" y="271960"/>
                  </a:cubicBezTo>
                  <a:cubicBezTo>
                    <a:pt x="368351" y="281740"/>
                    <a:pt x="360339" y="289742"/>
                    <a:pt x="350547" y="289742"/>
                  </a:cubicBezTo>
                  <a:lnTo>
                    <a:pt x="192241" y="289742"/>
                  </a:lnTo>
                  <a:cubicBezTo>
                    <a:pt x="182449" y="289742"/>
                    <a:pt x="174437" y="281740"/>
                    <a:pt x="174437" y="271960"/>
                  </a:cubicBezTo>
                  <a:cubicBezTo>
                    <a:pt x="174437" y="262179"/>
                    <a:pt x="182449" y="254177"/>
                    <a:pt x="192241" y="254177"/>
                  </a:cubicBezTo>
                  <a:close/>
                  <a:moveTo>
                    <a:pt x="130898" y="253471"/>
                  </a:moveTo>
                  <a:cubicBezTo>
                    <a:pt x="141187" y="253471"/>
                    <a:pt x="149527" y="261748"/>
                    <a:pt x="149527" y="271959"/>
                  </a:cubicBezTo>
                  <a:cubicBezTo>
                    <a:pt x="149527" y="282170"/>
                    <a:pt x="141187" y="290447"/>
                    <a:pt x="130898" y="290447"/>
                  </a:cubicBezTo>
                  <a:cubicBezTo>
                    <a:pt x="120609" y="290447"/>
                    <a:pt x="112269" y="282170"/>
                    <a:pt x="112269" y="271959"/>
                  </a:cubicBezTo>
                  <a:cubicBezTo>
                    <a:pt x="112269" y="261748"/>
                    <a:pt x="120609" y="253471"/>
                    <a:pt x="130898" y="253471"/>
                  </a:cubicBezTo>
                  <a:close/>
                  <a:moveTo>
                    <a:pt x="324432" y="56735"/>
                  </a:moveTo>
                  <a:lnTo>
                    <a:pt x="324432" y="138207"/>
                  </a:lnTo>
                  <a:lnTo>
                    <a:pt x="406022" y="138207"/>
                  </a:lnTo>
                  <a:close/>
                  <a:moveTo>
                    <a:pt x="35603" y="35552"/>
                  </a:moveTo>
                  <a:lnTo>
                    <a:pt x="35603" y="567642"/>
                  </a:lnTo>
                  <a:lnTo>
                    <a:pt x="427235" y="567642"/>
                  </a:lnTo>
                  <a:lnTo>
                    <a:pt x="427235" y="173759"/>
                  </a:lnTo>
                  <a:lnTo>
                    <a:pt x="306630" y="173759"/>
                  </a:lnTo>
                  <a:cubicBezTo>
                    <a:pt x="296840" y="173759"/>
                    <a:pt x="288829" y="165760"/>
                    <a:pt x="288829" y="155983"/>
                  </a:cubicBezTo>
                  <a:lnTo>
                    <a:pt x="288829" y="35552"/>
                  </a:lnTo>
                  <a:close/>
                  <a:moveTo>
                    <a:pt x="17802" y="0"/>
                  </a:moveTo>
                  <a:lnTo>
                    <a:pt x="310636" y="0"/>
                  </a:lnTo>
                  <a:cubicBezTo>
                    <a:pt x="315383" y="0"/>
                    <a:pt x="319833" y="1926"/>
                    <a:pt x="323245" y="5185"/>
                  </a:cubicBezTo>
                  <a:lnTo>
                    <a:pt x="457646" y="139540"/>
                  </a:lnTo>
                  <a:cubicBezTo>
                    <a:pt x="460910" y="142799"/>
                    <a:pt x="462838" y="147391"/>
                    <a:pt x="462838" y="151984"/>
                  </a:cubicBezTo>
                  <a:lnTo>
                    <a:pt x="462838" y="585417"/>
                  </a:lnTo>
                  <a:cubicBezTo>
                    <a:pt x="462838" y="595194"/>
                    <a:pt x="454827" y="603193"/>
                    <a:pt x="445037" y="603193"/>
                  </a:cubicBezTo>
                  <a:lnTo>
                    <a:pt x="17802" y="603193"/>
                  </a:lnTo>
                  <a:cubicBezTo>
                    <a:pt x="8011" y="603193"/>
                    <a:pt x="0" y="595194"/>
                    <a:pt x="0" y="585417"/>
                  </a:cubicBezTo>
                  <a:lnTo>
                    <a:pt x="0" y="17776"/>
                  </a:lnTo>
                  <a:cubicBezTo>
                    <a:pt x="0" y="7999"/>
                    <a:pt x="8011" y="0"/>
                    <a:pt x="17802" y="0"/>
                  </a:cubicBezTo>
                  <a:close/>
                </a:path>
              </a:pathLst>
            </a:custGeom>
            <a:solidFill>
              <a:schemeClr val="bg1"/>
            </a:solidFill>
            <a:ln>
              <a:noFill/>
            </a:ln>
          </p:spPr>
          <p:txBody>
            <a:bodyPr vert="horz" wrap="square" lIns="34290" tIns="17145" rIns="34290" bIns="1714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68" name="Oval 12"/>
            <p:cNvSpPr>
              <a:spLocks noChangeArrowheads="1"/>
            </p:cNvSpPr>
            <p:nvPr/>
          </p:nvSpPr>
          <p:spPr bwMode="auto">
            <a:xfrm>
              <a:off x="4248790" y="1860586"/>
              <a:ext cx="550378" cy="525391"/>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accent1"/>
            </a:solidFill>
            <a:ln>
              <a:noFill/>
            </a:ln>
          </p:spPr>
          <p:txBody>
            <a:bodyPr vert="horz" wrap="square" lIns="34290" tIns="17145" rIns="34290" bIns="1714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0" name="Freeform 14"/>
            <p:cNvSpPr/>
            <p:nvPr/>
          </p:nvSpPr>
          <p:spPr bwMode="auto">
            <a:xfrm>
              <a:off x="3796076" y="5294854"/>
              <a:ext cx="603642" cy="602794"/>
            </a:xfrm>
            <a:custGeom>
              <a:avLst/>
              <a:gdLst>
                <a:gd name="connsiteX0" fmla="*/ 161808 w 607614"/>
                <a:gd name="connsiteY0" fmla="*/ 404249 h 606761"/>
                <a:gd name="connsiteX1" fmla="*/ 161808 w 607614"/>
                <a:gd name="connsiteY1" fmla="*/ 434590 h 606761"/>
                <a:gd name="connsiteX2" fmla="*/ 445806 w 607614"/>
                <a:gd name="connsiteY2" fmla="*/ 434590 h 606761"/>
                <a:gd name="connsiteX3" fmla="*/ 445806 w 607614"/>
                <a:gd name="connsiteY3" fmla="*/ 404249 h 606761"/>
                <a:gd name="connsiteX4" fmla="*/ 142065 w 607614"/>
                <a:gd name="connsiteY4" fmla="*/ 384526 h 606761"/>
                <a:gd name="connsiteX5" fmla="*/ 465549 w 607614"/>
                <a:gd name="connsiteY5" fmla="*/ 384526 h 606761"/>
                <a:gd name="connsiteX6" fmla="*/ 465549 w 607614"/>
                <a:gd name="connsiteY6" fmla="*/ 455071 h 606761"/>
                <a:gd name="connsiteX7" fmla="*/ 142065 w 607614"/>
                <a:gd name="connsiteY7" fmla="*/ 455071 h 606761"/>
                <a:gd name="connsiteX8" fmla="*/ 303868 w 607614"/>
                <a:gd name="connsiteY8" fmla="*/ 139594 h 606761"/>
                <a:gd name="connsiteX9" fmla="*/ 170955 w 607614"/>
                <a:gd name="connsiteY9" fmla="*/ 333713 h 606761"/>
                <a:gd name="connsiteX10" fmla="*/ 436782 w 607614"/>
                <a:gd name="connsiteY10" fmla="*/ 333713 h 606761"/>
                <a:gd name="connsiteX11" fmla="*/ 303868 w 607614"/>
                <a:gd name="connsiteY11" fmla="*/ 111348 h 606761"/>
                <a:gd name="connsiteX12" fmla="*/ 312223 w 607614"/>
                <a:gd name="connsiteY12" fmla="*/ 115329 h 606761"/>
                <a:gd name="connsiteX13" fmla="*/ 464124 w 607614"/>
                <a:gd name="connsiteY13" fmla="*/ 338263 h 606761"/>
                <a:gd name="connsiteX14" fmla="*/ 464883 w 607614"/>
                <a:gd name="connsiteY14" fmla="*/ 348879 h 606761"/>
                <a:gd name="connsiteX15" fmla="*/ 455769 w 607614"/>
                <a:gd name="connsiteY15" fmla="*/ 354187 h 606761"/>
                <a:gd name="connsiteX16" fmla="*/ 151967 w 607614"/>
                <a:gd name="connsiteY16" fmla="*/ 354187 h 606761"/>
                <a:gd name="connsiteX17" fmla="*/ 142853 w 607614"/>
                <a:gd name="connsiteY17" fmla="*/ 348879 h 606761"/>
                <a:gd name="connsiteX18" fmla="*/ 143613 w 607614"/>
                <a:gd name="connsiteY18" fmla="*/ 338263 h 606761"/>
                <a:gd name="connsiteX19" fmla="*/ 295514 w 607614"/>
                <a:gd name="connsiteY19" fmla="*/ 115329 h 606761"/>
                <a:gd name="connsiteX20" fmla="*/ 303868 w 607614"/>
                <a:gd name="connsiteY20" fmla="*/ 111348 h 606761"/>
                <a:gd name="connsiteX21" fmla="*/ 303807 w 607614"/>
                <a:gd name="connsiteY21" fmla="*/ 20478 h 606761"/>
                <a:gd name="connsiteX22" fmla="*/ 20507 w 607614"/>
                <a:gd name="connsiteY22" fmla="*/ 303380 h 606761"/>
                <a:gd name="connsiteX23" fmla="*/ 303807 w 607614"/>
                <a:gd name="connsiteY23" fmla="*/ 586283 h 606761"/>
                <a:gd name="connsiteX24" fmla="*/ 587107 w 607614"/>
                <a:gd name="connsiteY24" fmla="*/ 303380 h 606761"/>
                <a:gd name="connsiteX25" fmla="*/ 303807 w 607614"/>
                <a:gd name="connsiteY25" fmla="*/ 20478 h 606761"/>
                <a:gd name="connsiteX26" fmla="*/ 303807 w 607614"/>
                <a:gd name="connsiteY26" fmla="*/ 0 h 606761"/>
                <a:gd name="connsiteX27" fmla="*/ 607614 w 607614"/>
                <a:gd name="connsiteY27" fmla="*/ 303380 h 606761"/>
                <a:gd name="connsiteX28" fmla="*/ 303807 w 607614"/>
                <a:gd name="connsiteY28" fmla="*/ 606761 h 606761"/>
                <a:gd name="connsiteX29" fmla="*/ 0 w 607614"/>
                <a:gd name="connsiteY29" fmla="*/ 303380 h 606761"/>
                <a:gd name="connsiteX30" fmla="*/ 303807 w 607614"/>
                <a:gd name="connsiteY30"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14" h="606761">
                  <a:moveTo>
                    <a:pt x="161808" y="404249"/>
                  </a:moveTo>
                  <a:lnTo>
                    <a:pt x="161808" y="434590"/>
                  </a:lnTo>
                  <a:lnTo>
                    <a:pt x="445806" y="434590"/>
                  </a:lnTo>
                  <a:lnTo>
                    <a:pt x="445806" y="404249"/>
                  </a:lnTo>
                  <a:close/>
                  <a:moveTo>
                    <a:pt x="142065" y="384526"/>
                  </a:moveTo>
                  <a:lnTo>
                    <a:pt x="465549" y="384526"/>
                  </a:lnTo>
                  <a:lnTo>
                    <a:pt x="465549" y="455071"/>
                  </a:lnTo>
                  <a:lnTo>
                    <a:pt x="142065" y="455071"/>
                  </a:lnTo>
                  <a:close/>
                  <a:moveTo>
                    <a:pt x="303868" y="139594"/>
                  </a:moveTo>
                  <a:lnTo>
                    <a:pt x="170955" y="333713"/>
                  </a:lnTo>
                  <a:lnTo>
                    <a:pt x="436782" y="333713"/>
                  </a:lnTo>
                  <a:close/>
                  <a:moveTo>
                    <a:pt x="303868" y="111348"/>
                  </a:moveTo>
                  <a:cubicBezTo>
                    <a:pt x="307096" y="111348"/>
                    <a:pt x="310324" y="112675"/>
                    <a:pt x="312223" y="115329"/>
                  </a:cubicBezTo>
                  <a:lnTo>
                    <a:pt x="464124" y="338263"/>
                  </a:lnTo>
                  <a:cubicBezTo>
                    <a:pt x="466402" y="341296"/>
                    <a:pt x="466402" y="345087"/>
                    <a:pt x="464883" y="348879"/>
                  </a:cubicBezTo>
                  <a:cubicBezTo>
                    <a:pt x="462605" y="351912"/>
                    <a:pt x="459567" y="354187"/>
                    <a:pt x="455769" y="354187"/>
                  </a:cubicBezTo>
                  <a:lnTo>
                    <a:pt x="151967" y="354187"/>
                  </a:lnTo>
                  <a:cubicBezTo>
                    <a:pt x="148170" y="354187"/>
                    <a:pt x="145132" y="351912"/>
                    <a:pt x="142853" y="348879"/>
                  </a:cubicBezTo>
                  <a:cubicBezTo>
                    <a:pt x="141334" y="345087"/>
                    <a:pt x="141334" y="341296"/>
                    <a:pt x="143613" y="338263"/>
                  </a:cubicBezTo>
                  <a:lnTo>
                    <a:pt x="295514" y="115329"/>
                  </a:lnTo>
                  <a:cubicBezTo>
                    <a:pt x="297413" y="112675"/>
                    <a:pt x="300640" y="111348"/>
                    <a:pt x="303868" y="111348"/>
                  </a:cubicBezTo>
                  <a:close/>
                  <a:moveTo>
                    <a:pt x="303807" y="20478"/>
                  </a:moveTo>
                  <a:cubicBezTo>
                    <a:pt x="147347" y="20478"/>
                    <a:pt x="20507" y="147139"/>
                    <a:pt x="20507" y="303380"/>
                  </a:cubicBezTo>
                  <a:cubicBezTo>
                    <a:pt x="20507" y="459622"/>
                    <a:pt x="147347" y="586283"/>
                    <a:pt x="303807" y="586283"/>
                  </a:cubicBezTo>
                  <a:cubicBezTo>
                    <a:pt x="460268" y="586283"/>
                    <a:pt x="587107" y="459622"/>
                    <a:pt x="587107" y="303380"/>
                  </a:cubicBezTo>
                  <a:cubicBezTo>
                    <a:pt x="587107" y="147139"/>
                    <a:pt x="460268" y="20478"/>
                    <a:pt x="303807" y="20478"/>
                  </a:cubicBezTo>
                  <a:close/>
                  <a:moveTo>
                    <a:pt x="303807" y="0"/>
                  </a:moveTo>
                  <a:cubicBezTo>
                    <a:pt x="471661" y="0"/>
                    <a:pt x="607614" y="135763"/>
                    <a:pt x="607614" y="303380"/>
                  </a:cubicBezTo>
                  <a:cubicBezTo>
                    <a:pt x="607614" y="470998"/>
                    <a:pt x="471661" y="606761"/>
                    <a:pt x="303807" y="606761"/>
                  </a:cubicBezTo>
                  <a:cubicBezTo>
                    <a:pt x="135953" y="606761"/>
                    <a:pt x="0" y="470998"/>
                    <a:pt x="0" y="303380"/>
                  </a:cubicBezTo>
                  <a:cubicBezTo>
                    <a:pt x="0" y="135763"/>
                    <a:pt x="135953" y="0"/>
                    <a:pt x="303807" y="0"/>
                  </a:cubicBezTo>
                  <a:close/>
                </a:path>
              </a:pathLst>
            </a:custGeom>
            <a:solidFill>
              <a:schemeClr val="accent1"/>
            </a:solidFill>
            <a:ln>
              <a:noFill/>
            </a:ln>
          </p:spPr>
          <p:txBody>
            <a:bodyPr vert="horz" wrap="square" lIns="34290" tIns="17145" rIns="34290" bIns="1714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2" name="Freeform 15"/>
            <p:cNvSpPr/>
            <p:nvPr/>
          </p:nvSpPr>
          <p:spPr bwMode="auto">
            <a:xfrm>
              <a:off x="3564908" y="3408201"/>
              <a:ext cx="604486" cy="603573"/>
            </a:xfrm>
            <a:custGeom>
              <a:avLst/>
              <a:gdLst>
                <a:gd name="connsiteX0" fmla="*/ 486022 w 607639"/>
                <a:gd name="connsiteY0" fmla="*/ 444891 h 606722"/>
                <a:gd name="connsiteX1" fmla="*/ 445525 w 607639"/>
                <a:gd name="connsiteY1" fmla="*/ 485331 h 606722"/>
                <a:gd name="connsiteX2" fmla="*/ 486022 w 607639"/>
                <a:gd name="connsiteY2" fmla="*/ 525771 h 606722"/>
                <a:gd name="connsiteX3" fmla="*/ 526519 w 607639"/>
                <a:gd name="connsiteY3" fmla="*/ 485331 h 606722"/>
                <a:gd name="connsiteX4" fmla="*/ 486022 w 607639"/>
                <a:gd name="connsiteY4" fmla="*/ 444891 h 606722"/>
                <a:gd name="connsiteX5" fmla="*/ 303740 w 607639"/>
                <a:gd name="connsiteY5" fmla="*/ 444891 h 606722"/>
                <a:gd name="connsiteX6" fmla="*/ 263243 w 607639"/>
                <a:gd name="connsiteY6" fmla="*/ 485331 h 606722"/>
                <a:gd name="connsiteX7" fmla="*/ 303740 w 607639"/>
                <a:gd name="connsiteY7" fmla="*/ 525771 h 606722"/>
                <a:gd name="connsiteX8" fmla="*/ 344237 w 607639"/>
                <a:gd name="connsiteY8" fmla="*/ 485331 h 606722"/>
                <a:gd name="connsiteX9" fmla="*/ 303740 w 607639"/>
                <a:gd name="connsiteY9" fmla="*/ 444891 h 606722"/>
                <a:gd name="connsiteX10" fmla="*/ 121458 w 607639"/>
                <a:gd name="connsiteY10" fmla="*/ 444891 h 606722"/>
                <a:gd name="connsiteX11" fmla="*/ 80961 w 607639"/>
                <a:gd name="connsiteY11" fmla="*/ 485331 h 606722"/>
                <a:gd name="connsiteX12" fmla="*/ 121458 w 607639"/>
                <a:gd name="connsiteY12" fmla="*/ 525771 h 606722"/>
                <a:gd name="connsiteX13" fmla="*/ 161956 w 607639"/>
                <a:gd name="connsiteY13" fmla="*/ 485331 h 606722"/>
                <a:gd name="connsiteX14" fmla="*/ 121458 w 607639"/>
                <a:gd name="connsiteY14" fmla="*/ 444891 h 606722"/>
                <a:gd name="connsiteX15" fmla="*/ 303740 w 607639"/>
                <a:gd name="connsiteY15" fmla="*/ 202252 h 606722"/>
                <a:gd name="connsiteX16" fmla="*/ 263243 w 607639"/>
                <a:gd name="connsiteY16" fmla="*/ 242692 h 606722"/>
                <a:gd name="connsiteX17" fmla="*/ 303740 w 607639"/>
                <a:gd name="connsiteY17" fmla="*/ 283132 h 606722"/>
                <a:gd name="connsiteX18" fmla="*/ 344237 w 607639"/>
                <a:gd name="connsiteY18" fmla="*/ 242692 h 606722"/>
                <a:gd name="connsiteX19" fmla="*/ 303740 w 607639"/>
                <a:gd name="connsiteY19" fmla="*/ 202252 h 606722"/>
                <a:gd name="connsiteX20" fmla="*/ 303740 w 607639"/>
                <a:gd name="connsiteY20" fmla="*/ 181988 h 606722"/>
                <a:gd name="connsiteX21" fmla="*/ 364530 w 607639"/>
                <a:gd name="connsiteY21" fmla="*/ 242692 h 606722"/>
                <a:gd name="connsiteX22" fmla="*/ 313887 w 607639"/>
                <a:gd name="connsiteY22" fmla="*/ 302507 h 606722"/>
                <a:gd name="connsiteX23" fmla="*/ 313887 w 607639"/>
                <a:gd name="connsiteY23" fmla="*/ 343747 h 606722"/>
                <a:gd name="connsiteX24" fmla="*/ 496169 w 607639"/>
                <a:gd name="connsiteY24" fmla="*/ 343747 h 606722"/>
                <a:gd name="connsiteX25" fmla="*/ 496169 w 607639"/>
                <a:gd name="connsiteY25" fmla="*/ 425516 h 606722"/>
                <a:gd name="connsiteX26" fmla="*/ 546812 w 607639"/>
                <a:gd name="connsiteY26" fmla="*/ 485331 h 606722"/>
                <a:gd name="connsiteX27" fmla="*/ 486022 w 607639"/>
                <a:gd name="connsiteY27" fmla="*/ 546035 h 606722"/>
                <a:gd name="connsiteX28" fmla="*/ 425321 w 607639"/>
                <a:gd name="connsiteY28" fmla="*/ 485331 h 606722"/>
                <a:gd name="connsiteX29" fmla="*/ 475964 w 607639"/>
                <a:gd name="connsiteY29" fmla="*/ 425516 h 606722"/>
                <a:gd name="connsiteX30" fmla="*/ 475964 w 607639"/>
                <a:gd name="connsiteY30" fmla="*/ 364012 h 606722"/>
                <a:gd name="connsiteX31" fmla="*/ 313887 w 607639"/>
                <a:gd name="connsiteY31" fmla="*/ 364012 h 606722"/>
                <a:gd name="connsiteX32" fmla="*/ 313887 w 607639"/>
                <a:gd name="connsiteY32" fmla="*/ 425516 h 606722"/>
                <a:gd name="connsiteX33" fmla="*/ 364530 w 607639"/>
                <a:gd name="connsiteY33" fmla="*/ 485331 h 606722"/>
                <a:gd name="connsiteX34" fmla="*/ 303740 w 607639"/>
                <a:gd name="connsiteY34" fmla="*/ 546035 h 606722"/>
                <a:gd name="connsiteX35" fmla="*/ 243039 w 607639"/>
                <a:gd name="connsiteY35" fmla="*/ 485331 h 606722"/>
                <a:gd name="connsiteX36" fmla="*/ 293683 w 607639"/>
                <a:gd name="connsiteY36" fmla="*/ 425516 h 606722"/>
                <a:gd name="connsiteX37" fmla="*/ 293683 w 607639"/>
                <a:gd name="connsiteY37" fmla="*/ 364012 h 606722"/>
                <a:gd name="connsiteX38" fmla="*/ 131605 w 607639"/>
                <a:gd name="connsiteY38" fmla="*/ 364012 h 606722"/>
                <a:gd name="connsiteX39" fmla="*/ 131605 w 607639"/>
                <a:gd name="connsiteY39" fmla="*/ 425516 h 606722"/>
                <a:gd name="connsiteX40" fmla="*/ 182249 w 607639"/>
                <a:gd name="connsiteY40" fmla="*/ 485331 h 606722"/>
                <a:gd name="connsiteX41" fmla="*/ 121458 w 607639"/>
                <a:gd name="connsiteY41" fmla="*/ 546035 h 606722"/>
                <a:gd name="connsiteX42" fmla="*/ 60757 w 607639"/>
                <a:gd name="connsiteY42" fmla="*/ 485331 h 606722"/>
                <a:gd name="connsiteX43" fmla="*/ 111401 w 607639"/>
                <a:gd name="connsiteY43" fmla="*/ 425516 h 606722"/>
                <a:gd name="connsiteX44" fmla="*/ 111401 w 607639"/>
                <a:gd name="connsiteY44" fmla="*/ 343747 h 606722"/>
                <a:gd name="connsiteX45" fmla="*/ 293683 w 607639"/>
                <a:gd name="connsiteY45" fmla="*/ 343747 h 606722"/>
                <a:gd name="connsiteX46" fmla="*/ 293683 w 607639"/>
                <a:gd name="connsiteY46" fmla="*/ 302507 h 606722"/>
                <a:gd name="connsiteX47" fmla="*/ 243039 w 607639"/>
                <a:gd name="connsiteY47" fmla="*/ 242692 h 606722"/>
                <a:gd name="connsiteX48" fmla="*/ 303740 w 607639"/>
                <a:gd name="connsiteY48" fmla="*/ 181988 h 606722"/>
                <a:gd name="connsiteX49" fmla="*/ 20293 w 607639"/>
                <a:gd name="connsiteY49" fmla="*/ 141571 h 606722"/>
                <a:gd name="connsiteX50" fmla="*/ 20293 w 607639"/>
                <a:gd name="connsiteY50" fmla="*/ 574373 h 606722"/>
                <a:gd name="connsiteX51" fmla="*/ 32398 w 607639"/>
                <a:gd name="connsiteY51" fmla="*/ 586459 h 606722"/>
                <a:gd name="connsiteX52" fmla="*/ 575241 w 607639"/>
                <a:gd name="connsiteY52" fmla="*/ 586459 h 606722"/>
                <a:gd name="connsiteX53" fmla="*/ 587346 w 607639"/>
                <a:gd name="connsiteY53" fmla="*/ 574373 h 606722"/>
                <a:gd name="connsiteX54" fmla="*/ 587346 w 607639"/>
                <a:gd name="connsiteY54" fmla="*/ 141571 h 606722"/>
                <a:gd name="connsiteX55" fmla="*/ 70839 w 607639"/>
                <a:gd name="connsiteY55" fmla="*/ 50600 h 606722"/>
                <a:gd name="connsiteX56" fmla="*/ 50635 w 607639"/>
                <a:gd name="connsiteY56" fmla="*/ 70768 h 606722"/>
                <a:gd name="connsiteX57" fmla="*/ 70839 w 607639"/>
                <a:gd name="connsiteY57" fmla="*/ 91025 h 606722"/>
                <a:gd name="connsiteX58" fmla="*/ 91131 w 607639"/>
                <a:gd name="connsiteY58" fmla="*/ 70768 h 606722"/>
                <a:gd name="connsiteX59" fmla="*/ 70839 w 607639"/>
                <a:gd name="connsiteY59" fmla="*/ 50600 h 606722"/>
                <a:gd name="connsiteX60" fmla="*/ 253110 w 607639"/>
                <a:gd name="connsiteY60" fmla="*/ 50547 h 606722"/>
                <a:gd name="connsiteX61" fmla="*/ 232906 w 607639"/>
                <a:gd name="connsiteY61" fmla="*/ 70733 h 606722"/>
                <a:gd name="connsiteX62" fmla="*/ 253110 w 607639"/>
                <a:gd name="connsiteY62" fmla="*/ 91008 h 606722"/>
                <a:gd name="connsiteX63" fmla="*/ 273402 w 607639"/>
                <a:gd name="connsiteY63" fmla="*/ 70733 h 606722"/>
                <a:gd name="connsiteX64" fmla="*/ 253110 w 607639"/>
                <a:gd name="connsiteY64" fmla="*/ 50547 h 606722"/>
                <a:gd name="connsiteX65" fmla="*/ 162010 w 607639"/>
                <a:gd name="connsiteY65" fmla="*/ 50547 h 606722"/>
                <a:gd name="connsiteX66" fmla="*/ 141806 w 607639"/>
                <a:gd name="connsiteY66" fmla="*/ 70733 h 606722"/>
                <a:gd name="connsiteX67" fmla="*/ 162010 w 607639"/>
                <a:gd name="connsiteY67" fmla="*/ 91008 h 606722"/>
                <a:gd name="connsiteX68" fmla="*/ 182302 w 607639"/>
                <a:gd name="connsiteY68" fmla="*/ 70733 h 606722"/>
                <a:gd name="connsiteX69" fmla="*/ 162010 w 607639"/>
                <a:gd name="connsiteY69" fmla="*/ 50547 h 606722"/>
                <a:gd name="connsiteX70" fmla="*/ 70839 w 607639"/>
                <a:gd name="connsiteY70" fmla="*/ 30343 h 606722"/>
                <a:gd name="connsiteX71" fmla="*/ 111423 w 607639"/>
                <a:gd name="connsiteY71" fmla="*/ 70768 h 606722"/>
                <a:gd name="connsiteX72" fmla="*/ 70839 w 607639"/>
                <a:gd name="connsiteY72" fmla="*/ 111282 h 606722"/>
                <a:gd name="connsiteX73" fmla="*/ 30343 w 607639"/>
                <a:gd name="connsiteY73" fmla="*/ 70768 h 606722"/>
                <a:gd name="connsiteX74" fmla="*/ 70839 w 607639"/>
                <a:gd name="connsiteY74" fmla="*/ 30343 h 606722"/>
                <a:gd name="connsiteX75" fmla="*/ 253110 w 607639"/>
                <a:gd name="connsiteY75" fmla="*/ 30273 h 606722"/>
                <a:gd name="connsiteX76" fmla="*/ 293694 w 607639"/>
                <a:gd name="connsiteY76" fmla="*/ 70733 h 606722"/>
                <a:gd name="connsiteX77" fmla="*/ 253110 w 607639"/>
                <a:gd name="connsiteY77" fmla="*/ 111282 h 606722"/>
                <a:gd name="connsiteX78" fmla="*/ 212614 w 607639"/>
                <a:gd name="connsiteY78" fmla="*/ 70733 h 606722"/>
                <a:gd name="connsiteX79" fmla="*/ 253110 w 607639"/>
                <a:gd name="connsiteY79" fmla="*/ 30273 h 606722"/>
                <a:gd name="connsiteX80" fmla="*/ 162010 w 607639"/>
                <a:gd name="connsiteY80" fmla="*/ 30273 h 606722"/>
                <a:gd name="connsiteX81" fmla="*/ 202594 w 607639"/>
                <a:gd name="connsiteY81" fmla="*/ 70733 h 606722"/>
                <a:gd name="connsiteX82" fmla="*/ 162010 w 607639"/>
                <a:gd name="connsiteY82" fmla="*/ 111282 h 606722"/>
                <a:gd name="connsiteX83" fmla="*/ 121514 w 607639"/>
                <a:gd name="connsiteY83" fmla="*/ 70733 h 606722"/>
                <a:gd name="connsiteX84" fmla="*/ 162010 w 607639"/>
                <a:gd name="connsiteY84" fmla="*/ 30273 h 606722"/>
                <a:gd name="connsiteX85" fmla="*/ 29371 w 607639"/>
                <a:gd name="connsiteY85" fmla="*/ 20263 h 606722"/>
                <a:gd name="connsiteX86" fmla="*/ 20293 w 607639"/>
                <a:gd name="connsiteY86" fmla="*/ 29327 h 606722"/>
                <a:gd name="connsiteX87" fmla="*/ 20293 w 607639"/>
                <a:gd name="connsiteY87" fmla="*/ 121309 h 606722"/>
                <a:gd name="connsiteX88" fmla="*/ 587346 w 607639"/>
                <a:gd name="connsiteY88" fmla="*/ 121309 h 606722"/>
                <a:gd name="connsiteX89" fmla="*/ 587346 w 607639"/>
                <a:gd name="connsiteY89" fmla="*/ 29327 h 606722"/>
                <a:gd name="connsiteX90" fmla="*/ 578267 w 607639"/>
                <a:gd name="connsiteY90" fmla="*/ 20263 h 606722"/>
                <a:gd name="connsiteX91" fmla="*/ 29371 w 607639"/>
                <a:gd name="connsiteY91" fmla="*/ 0 h 606722"/>
                <a:gd name="connsiteX92" fmla="*/ 579247 w 607639"/>
                <a:gd name="connsiteY92" fmla="*/ 0 h 606722"/>
                <a:gd name="connsiteX93" fmla="*/ 607639 w 607639"/>
                <a:gd name="connsiteY93" fmla="*/ 29327 h 606722"/>
                <a:gd name="connsiteX94" fmla="*/ 607639 w 607639"/>
                <a:gd name="connsiteY94" fmla="*/ 121309 h 606722"/>
                <a:gd name="connsiteX95" fmla="*/ 607639 w 607639"/>
                <a:gd name="connsiteY95" fmla="*/ 141571 h 606722"/>
                <a:gd name="connsiteX96" fmla="*/ 607639 w 607639"/>
                <a:gd name="connsiteY96" fmla="*/ 574373 h 606722"/>
                <a:gd name="connsiteX97" fmla="*/ 575241 w 607639"/>
                <a:gd name="connsiteY97" fmla="*/ 606722 h 606722"/>
                <a:gd name="connsiteX98" fmla="*/ 32398 w 607639"/>
                <a:gd name="connsiteY98" fmla="*/ 606722 h 606722"/>
                <a:gd name="connsiteX99" fmla="*/ 0 w 607639"/>
                <a:gd name="connsiteY99" fmla="*/ 574373 h 606722"/>
                <a:gd name="connsiteX100" fmla="*/ 0 w 607639"/>
                <a:gd name="connsiteY100" fmla="*/ 141571 h 606722"/>
                <a:gd name="connsiteX101" fmla="*/ 0 w 607639"/>
                <a:gd name="connsiteY101" fmla="*/ 121309 h 606722"/>
                <a:gd name="connsiteX102" fmla="*/ 0 w 607639"/>
                <a:gd name="connsiteY102" fmla="*/ 29327 h 606722"/>
                <a:gd name="connsiteX103" fmla="*/ 29371 w 607639"/>
                <a:gd name="connsiteY10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606722">
                  <a:moveTo>
                    <a:pt x="486022" y="444891"/>
                  </a:moveTo>
                  <a:cubicBezTo>
                    <a:pt x="463771" y="444891"/>
                    <a:pt x="445525" y="463111"/>
                    <a:pt x="445525" y="485331"/>
                  </a:cubicBezTo>
                  <a:cubicBezTo>
                    <a:pt x="445525" y="507639"/>
                    <a:pt x="463771" y="525771"/>
                    <a:pt x="486022" y="525771"/>
                  </a:cubicBezTo>
                  <a:cubicBezTo>
                    <a:pt x="508362" y="525771"/>
                    <a:pt x="526519" y="507639"/>
                    <a:pt x="526519" y="485331"/>
                  </a:cubicBezTo>
                  <a:cubicBezTo>
                    <a:pt x="526519" y="463111"/>
                    <a:pt x="508362" y="444891"/>
                    <a:pt x="486022" y="444891"/>
                  </a:cubicBezTo>
                  <a:close/>
                  <a:moveTo>
                    <a:pt x="303740" y="444891"/>
                  </a:moveTo>
                  <a:cubicBezTo>
                    <a:pt x="281489" y="444891"/>
                    <a:pt x="263243" y="463111"/>
                    <a:pt x="263243" y="485331"/>
                  </a:cubicBezTo>
                  <a:cubicBezTo>
                    <a:pt x="263243" y="507639"/>
                    <a:pt x="281489" y="525771"/>
                    <a:pt x="303740" y="525771"/>
                  </a:cubicBezTo>
                  <a:cubicBezTo>
                    <a:pt x="326080" y="525771"/>
                    <a:pt x="344237" y="507639"/>
                    <a:pt x="344237" y="485331"/>
                  </a:cubicBezTo>
                  <a:cubicBezTo>
                    <a:pt x="344237" y="463111"/>
                    <a:pt x="326080" y="444891"/>
                    <a:pt x="303740" y="444891"/>
                  </a:cubicBezTo>
                  <a:close/>
                  <a:moveTo>
                    <a:pt x="121458" y="444891"/>
                  </a:moveTo>
                  <a:cubicBezTo>
                    <a:pt x="99207" y="444891"/>
                    <a:pt x="80961" y="463111"/>
                    <a:pt x="80961" y="485331"/>
                  </a:cubicBezTo>
                  <a:cubicBezTo>
                    <a:pt x="80961" y="507639"/>
                    <a:pt x="99207" y="525771"/>
                    <a:pt x="121458" y="525771"/>
                  </a:cubicBezTo>
                  <a:cubicBezTo>
                    <a:pt x="143799" y="525771"/>
                    <a:pt x="161956" y="507639"/>
                    <a:pt x="161956" y="485331"/>
                  </a:cubicBezTo>
                  <a:cubicBezTo>
                    <a:pt x="161956" y="463111"/>
                    <a:pt x="143799" y="444891"/>
                    <a:pt x="121458" y="444891"/>
                  </a:cubicBezTo>
                  <a:close/>
                  <a:moveTo>
                    <a:pt x="303740" y="202252"/>
                  </a:moveTo>
                  <a:cubicBezTo>
                    <a:pt x="281489" y="202252"/>
                    <a:pt x="263243" y="220384"/>
                    <a:pt x="263243" y="242692"/>
                  </a:cubicBezTo>
                  <a:cubicBezTo>
                    <a:pt x="263243" y="264912"/>
                    <a:pt x="281489" y="283132"/>
                    <a:pt x="303740" y="283132"/>
                  </a:cubicBezTo>
                  <a:cubicBezTo>
                    <a:pt x="326080" y="283132"/>
                    <a:pt x="344237" y="264912"/>
                    <a:pt x="344237" y="242692"/>
                  </a:cubicBezTo>
                  <a:cubicBezTo>
                    <a:pt x="344237" y="220384"/>
                    <a:pt x="326080" y="202252"/>
                    <a:pt x="303740" y="202252"/>
                  </a:cubicBezTo>
                  <a:close/>
                  <a:moveTo>
                    <a:pt x="303740" y="181988"/>
                  </a:moveTo>
                  <a:cubicBezTo>
                    <a:pt x="337206" y="181988"/>
                    <a:pt x="364530" y="209274"/>
                    <a:pt x="364530" y="242692"/>
                  </a:cubicBezTo>
                  <a:cubicBezTo>
                    <a:pt x="364530" y="272555"/>
                    <a:pt x="342546" y="297619"/>
                    <a:pt x="313887" y="302507"/>
                  </a:cubicBezTo>
                  <a:lnTo>
                    <a:pt x="313887" y="343747"/>
                  </a:lnTo>
                  <a:lnTo>
                    <a:pt x="496169" y="343747"/>
                  </a:lnTo>
                  <a:lnTo>
                    <a:pt x="496169" y="425516"/>
                  </a:lnTo>
                  <a:cubicBezTo>
                    <a:pt x="524828" y="430404"/>
                    <a:pt x="546812" y="455468"/>
                    <a:pt x="546812" y="485331"/>
                  </a:cubicBezTo>
                  <a:cubicBezTo>
                    <a:pt x="546812" y="518749"/>
                    <a:pt x="519488" y="546035"/>
                    <a:pt x="486022" y="546035"/>
                  </a:cubicBezTo>
                  <a:cubicBezTo>
                    <a:pt x="452645" y="546035"/>
                    <a:pt x="425321" y="518749"/>
                    <a:pt x="425321" y="485331"/>
                  </a:cubicBezTo>
                  <a:cubicBezTo>
                    <a:pt x="425321" y="455468"/>
                    <a:pt x="447305" y="430404"/>
                    <a:pt x="475964" y="425516"/>
                  </a:cubicBezTo>
                  <a:lnTo>
                    <a:pt x="475964" y="364012"/>
                  </a:lnTo>
                  <a:lnTo>
                    <a:pt x="313887" y="364012"/>
                  </a:lnTo>
                  <a:lnTo>
                    <a:pt x="313887" y="425516"/>
                  </a:lnTo>
                  <a:cubicBezTo>
                    <a:pt x="342546" y="430404"/>
                    <a:pt x="364530" y="455468"/>
                    <a:pt x="364530" y="485331"/>
                  </a:cubicBezTo>
                  <a:cubicBezTo>
                    <a:pt x="364530" y="518749"/>
                    <a:pt x="337206" y="546035"/>
                    <a:pt x="303740" y="546035"/>
                  </a:cubicBezTo>
                  <a:cubicBezTo>
                    <a:pt x="270363" y="546035"/>
                    <a:pt x="243039" y="518749"/>
                    <a:pt x="243039" y="485331"/>
                  </a:cubicBezTo>
                  <a:cubicBezTo>
                    <a:pt x="243039" y="455468"/>
                    <a:pt x="265023" y="430404"/>
                    <a:pt x="293683" y="425516"/>
                  </a:cubicBezTo>
                  <a:lnTo>
                    <a:pt x="293683" y="364012"/>
                  </a:lnTo>
                  <a:lnTo>
                    <a:pt x="131605" y="364012"/>
                  </a:lnTo>
                  <a:lnTo>
                    <a:pt x="131605" y="425516"/>
                  </a:lnTo>
                  <a:cubicBezTo>
                    <a:pt x="160265" y="430404"/>
                    <a:pt x="182249" y="455468"/>
                    <a:pt x="182249" y="485331"/>
                  </a:cubicBezTo>
                  <a:cubicBezTo>
                    <a:pt x="182249" y="518749"/>
                    <a:pt x="154924" y="546035"/>
                    <a:pt x="121458" y="546035"/>
                  </a:cubicBezTo>
                  <a:cubicBezTo>
                    <a:pt x="88082" y="546035"/>
                    <a:pt x="60757" y="518749"/>
                    <a:pt x="60757" y="485331"/>
                  </a:cubicBezTo>
                  <a:cubicBezTo>
                    <a:pt x="60757" y="455468"/>
                    <a:pt x="82741" y="430404"/>
                    <a:pt x="111401" y="425516"/>
                  </a:cubicBezTo>
                  <a:lnTo>
                    <a:pt x="111401" y="343747"/>
                  </a:lnTo>
                  <a:lnTo>
                    <a:pt x="293683" y="343747"/>
                  </a:lnTo>
                  <a:lnTo>
                    <a:pt x="293683" y="302507"/>
                  </a:lnTo>
                  <a:cubicBezTo>
                    <a:pt x="265023" y="297619"/>
                    <a:pt x="243039" y="272555"/>
                    <a:pt x="243039" y="242692"/>
                  </a:cubicBezTo>
                  <a:cubicBezTo>
                    <a:pt x="243039" y="209274"/>
                    <a:pt x="270363" y="181988"/>
                    <a:pt x="303740" y="181988"/>
                  </a:cubicBezTo>
                  <a:close/>
                  <a:moveTo>
                    <a:pt x="20293" y="141571"/>
                  </a:moveTo>
                  <a:lnTo>
                    <a:pt x="20293" y="574373"/>
                  </a:lnTo>
                  <a:cubicBezTo>
                    <a:pt x="20293" y="581394"/>
                    <a:pt x="25277" y="586459"/>
                    <a:pt x="32398" y="586459"/>
                  </a:cubicBezTo>
                  <a:lnTo>
                    <a:pt x="575241" y="586459"/>
                  </a:lnTo>
                  <a:cubicBezTo>
                    <a:pt x="582273" y="586459"/>
                    <a:pt x="587346" y="581394"/>
                    <a:pt x="587346" y="574373"/>
                  </a:cubicBezTo>
                  <a:lnTo>
                    <a:pt x="587346" y="141571"/>
                  </a:lnTo>
                  <a:close/>
                  <a:moveTo>
                    <a:pt x="70839" y="50600"/>
                  </a:moveTo>
                  <a:cubicBezTo>
                    <a:pt x="59713" y="50600"/>
                    <a:pt x="50635" y="59662"/>
                    <a:pt x="50635" y="70768"/>
                  </a:cubicBezTo>
                  <a:cubicBezTo>
                    <a:pt x="50635" y="81963"/>
                    <a:pt x="59713" y="91025"/>
                    <a:pt x="70839" y="91025"/>
                  </a:cubicBezTo>
                  <a:cubicBezTo>
                    <a:pt x="82053" y="91025"/>
                    <a:pt x="91131" y="81963"/>
                    <a:pt x="91131" y="70768"/>
                  </a:cubicBezTo>
                  <a:cubicBezTo>
                    <a:pt x="91131" y="59662"/>
                    <a:pt x="82053" y="50600"/>
                    <a:pt x="70839" y="50600"/>
                  </a:cubicBezTo>
                  <a:close/>
                  <a:moveTo>
                    <a:pt x="253110" y="50547"/>
                  </a:moveTo>
                  <a:cubicBezTo>
                    <a:pt x="241985" y="50547"/>
                    <a:pt x="232906" y="59618"/>
                    <a:pt x="232906" y="70733"/>
                  </a:cubicBezTo>
                  <a:cubicBezTo>
                    <a:pt x="232906" y="81937"/>
                    <a:pt x="241985" y="91008"/>
                    <a:pt x="253110" y="91008"/>
                  </a:cubicBezTo>
                  <a:cubicBezTo>
                    <a:pt x="264324" y="91008"/>
                    <a:pt x="273402" y="81937"/>
                    <a:pt x="273402" y="70733"/>
                  </a:cubicBezTo>
                  <a:cubicBezTo>
                    <a:pt x="273402" y="59618"/>
                    <a:pt x="264324" y="50547"/>
                    <a:pt x="253110" y="50547"/>
                  </a:cubicBezTo>
                  <a:close/>
                  <a:moveTo>
                    <a:pt x="162010" y="50547"/>
                  </a:moveTo>
                  <a:cubicBezTo>
                    <a:pt x="150885" y="50547"/>
                    <a:pt x="141806" y="59618"/>
                    <a:pt x="141806" y="70733"/>
                  </a:cubicBezTo>
                  <a:cubicBezTo>
                    <a:pt x="141806" y="81937"/>
                    <a:pt x="150885" y="91008"/>
                    <a:pt x="162010" y="91008"/>
                  </a:cubicBezTo>
                  <a:cubicBezTo>
                    <a:pt x="173224" y="91008"/>
                    <a:pt x="182302" y="81937"/>
                    <a:pt x="182302" y="70733"/>
                  </a:cubicBezTo>
                  <a:cubicBezTo>
                    <a:pt x="182302" y="59618"/>
                    <a:pt x="173224" y="50547"/>
                    <a:pt x="162010" y="50547"/>
                  </a:cubicBezTo>
                  <a:close/>
                  <a:moveTo>
                    <a:pt x="70839" y="30343"/>
                  </a:moveTo>
                  <a:cubicBezTo>
                    <a:pt x="93178" y="30343"/>
                    <a:pt x="111423" y="48556"/>
                    <a:pt x="111423" y="70768"/>
                  </a:cubicBezTo>
                  <a:cubicBezTo>
                    <a:pt x="111423" y="93069"/>
                    <a:pt x="93178" y="111282"/>
                    <a:pt x="70839" y="111282"/>
                  </a:cubicBezTo>
                  <a:cubicBezTo>
                    <a:pt x="48588" y="111282"/>
                    <a:pt x="30343" y="93069"/>
                    <a:pt x="30343" y="70768"/>
                  </a:cubicBezTo>
                  <a:cubicBezTo>
                    <a:pt x="30343" y="48556"/>
                    <a:pt x="48588" y="30343"/>
                    <a:pt x="70839" y="30343"/>
                  </a:cubicBezTo>
                  <a:close/>
                  <a:moveTo>
                    <a:pt x="253110" y="30273"/>
                  </a:moveTo>
                  <a:cubicBezTo>
                    <a:pt x="275449" y="30273"/>
                    <a:pt x="293694" y="48502"/>
                    <a:pt x="293694" y="70733"/>
                  </a:cubicBezTo>
                  <a:cubicBezTo>
                    <a:pt x="293694" y="93053"/>
                    <a:pt x="275449" y="111282"/>
                    <a:pt x="253110" y="111282"/>
                  </a:cubicBezTo>
                  <a:cubicBezTo>
                    <a:pt x="230859" y="111282"/>
                    <a:pt x="212614" y="93053"/>
                    <a:pt x="212614" y="70733"/>
                  </a:cubicBezTo>
                  <a:cubicBezTo>
                    <a:pt x="212614" y="48502"/>
                    <a:pt x="230859" y="30273"/>
                    <a:pt x="253110" y="30273"/>
                  </a:cubicBezTo>
                  <a:close/>
                  <a:moveTo>
                    <a:pt x="162010" y="30273"/>
                  </a:moveTo>
                  <a:cubicBezTo>
                    <a:pt x="184349" y="30273"/>
                    <a:pt x="202594" y="48502"/>
                    <a:pt x="202594" y="70733"/>
                  </a:cubicBezTo>
                  <a:cubicBezTo>
                    <a:pt x="202594" y="93053"/>
                    <a:pt x="184349" y="111282"/>
                    <a:pt x="162010" y="111282"/>
                  </a:cubicBezTo>
                  <a:cubicBezTo>
                    <a:pt x="139759" y="111282"/>
                    <a:pt x="121514" y="93053"/>
                    <a:pt x="121514" y="70733"/>
                  </a:cubicBezTo>
                  <a:cubicBezTo>
                    <a:pt x="121514" y="48502"/>
                    <a:pt x="139759" y="30273"/>
                    <a:pt x="162010" y="30273"/>
                  </a:cubicBezTo>
                  <a:close/>
                  <a:moveTo>
                    <a:pt x="29371" y="20263"/>
                  </a:moveTo>
                  <a:cubicBezTo>
                    <a:pt x="24298" y="20263"/>
                    <a:pt x="20293" y="24262"/>
                    <a:pt x="20293" y="29327"/>
                  </a:cubicBezTo>
                  <a:lnTo>
                    <a:pt x="20293" y="121309"/>
                  </a:lnTo>
                  <a:lnTo>
                    <a:pt x="587346" y="121309"/>
                  </a:lnTo>
                  <a:lnTo>
                    <a:pt x="587346" y="29327"/>
                  </a:lnTo>
                  <a:cubicBezTo>
                    <a:pt x="587346" y="24262"/>
                    <a:pt x="583341" y="20263"/>
                    <a:pt x="578267" y="20263"/>
                  </a:cubicBezTo>
                  <a:close/>
                  <a:moveTo>
                    <a:pt x="29371" y="0"/>
                  </a:moveTo>
                  <a:lnTo>
                    <a:pt x="579247" y="0"/>
                  </a:lnTo>
                  <a:cubicBezTo>
                    <a:pt x="594466" y="0"/>
                    <a:pt x="607639" y="13153"/>
                    <a:pt x="607639" y="29327"/>
                  </a:cubicBezTo>
                  <a:lnTo>
                    <a:pt x="607639" y="121309"/>
                  </a:lnTo>
                  <a:lnTo>
                    <a:pt x="607639" y="141571"/>
                  </a:lnTo>
                  <a:lnTo>
                    <a:pt x="607639" y="574373"/>
                  </a:lnTo>
                  <a:cubicBezTo>
                    <a:pt x="607639" y="592503"/>
                    <a:pt x="593398" y="606722"/>
                    <a:pt x="575241" y="606722"/>
                  </a:cubicBezTo>
                  <a:lnTo>
                    <a:pt x="32398" y="606722"/>
                  </a:lnTo>
                  <a:cubicBezTo>
                    <a:pt x="14152" y="606722"/>
                    <a:pt x="0" y="592503"/>
                    <a:pt x="0" y="574373"/>
                  </a:cubicBezTo>
                  <a:lnTo>
                    <a:pt x="0" y="141571"/>
                  </a:lnTo>
                  <a:lnTo>
                    <a:pt x="0" y="121309"/>
                  </a:lnTo>
                  <a:lnTo>
                    <a:pt x="0" y="29327"/>
                  </a:lnTo>
                  <a:cubicBezTo>
                    <a:pt x="0" y="13153"/>
                    <a:pt x="13173" y="0"/>
                    <a:pt x="29371" y="0"/>
                  </a:cubicBezTo>
                  <a:close/>
                </a:path>
              </a:pathLst>
            </a:custGeom>
            <a:solidFill>
              <a:schemeClr val="bg1"/>
            </a:solidFill>
            <a:ln>
              <a:noFill/>
            </a:ln>
          </p:spPr>
          <p:txBody>
            <a:bodyPr vert="horz" wrap="square" lIns="34290" tIns="17145" rIns="34290" bIns="1714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69" name="Oval 17"/>
            <p:cNvSpPr>
              <a:spLocks noChangeArrowheads="1"/>
            </p:cNvSpPr>
            <p:nvPr/>
          </p:nvSpPr>
          <p:spPr bwMode="auto">
            <a:xfrm>
              <a:off x="7420616" y="1907273"/>
              <a:ext cx="550378" cy="432019"/>
            </a:xfrm>
            <a:custGeom>
              <a:avLst/>
              <a:gdLst>
                <a:gd name="connsiteX0" fmla="*/ 315239 w 606721"/>
                <a:gd name="connsiteY0" fmla="*/ 351824 h 476246"/>
                <a:gd name="connsiteX1" fmla="*/ 315239 w 606721"/>
                <a:gd name="connsiteY1" fmla="*/ 369957 h 476246"/>
                <a:gd name="connsiteX2" fmla="*/ 533394 w 606721"/>
                <a:gd name="connsiteY2" fmla="*/ 369957 h 476246"/>
                <a:gd name="connsiteX3" fmla="*/ 533394 w 606721"/>
                <a:gd name="connsiteY3" fmla="*/ 351824 h 476246"/>
                <a:gd name="connsiteX4" fmla="*/ 88066 w 606721"/>
                <a:gd name="connsiteY4" fmla="*/ 264832 h 476246"/>
                <a:gd name="connsiteX5" fmla="*/ 183188 w 606721"/>
                <a:gd name="connsiteY5" fmla="*/ 264832 h 476246"/>
                <a:gd name="connsiteX6" fmla="*/ 183188 w 606721"/>
                <a:gd name="connsiteY6" fmla="*/ 359813 h 476246"/>
                <a:gd name="connsiteX7" fmla="*/ 88066 w 606721"/>
                <a:gd name="connsiteY7" fmla="*/ 359813 h 476246"/>
                <a:gd name="connsiteX8" fmla="*/ 315239 w 606721"/>
                <a:gd name="connsiteY8" fmla="*/ 261160 h 476246"/>
                <a:gd name="connsiteX9" fmla="*/ 315239 w 606721"/>
                <a:gd name="connsiteY9" fmla="*/ 279293 h 476246"/>
                <a:gd name="connsiteX10" fmla="*/ 533394 w 606721"/>
                <a:gd name="connsiteY10" fmla="*/ 279293 h 476246"/>
                <a:gd name="connsiteX11" fmla="*/ 533394 w 606721"/>
                <a:gd name="connsiteY11" fmla="*/ 261160 h 476246"/>
                <a:gd name="connsiteX12" fmla="*/ 69901 w 606721"/>
                <a:gd name="connsiteY12" fmla="*/ 246676 h 476246"/>
                <a:gd name="connsiteX13" fmla="*/ 69901 w 606721"/>
                <a:gd name="connsiteY13" fmla="*/ 377940 h 476246"/>
                <a:gd name="connsiteX14" fmla="*/ 201365 w 606721"/>
                <a:gd name="connsiteY14" fmla="*/ 377940 h 476246"/>
                <a:gd name="connsiteX15" fmla="*/ 201365 w 606721"/>
                <a:gd name="connsiteY15" fmla="*/ 246676 h 476246"/>
                <a:gd name="connsiteX16" fmla="*/ 315239 w 606721"/>
                <a:gd name="connsiteY16" fmla="*/ 170381 h 476246"/>
                <a:gd name="connsiteX17" fmla="*/ 315239 w 606721"/>
                <a:gd name="connsiteY17" fmla="*/ 188514 h 476246"/>
                <a:gd name="connsiteX18" fmla="*/ 533394 w 606721"/>
                <a:gd name="connsiteY18" fmla="*/ 188514 h 476246"/>
                <a:gd name="connsiteX19" fmla="*/ 533394 w 606721"/>
                <a:gd name="connsiteY19" fmla="*/ 170381 h 476246"/>
                <a:gd name="connsiteX20" fmla="*/ 135627 w 606721"/>
                <a:gd name="connsiteY20" fmla="*/ 97874 h 476246"/>
                <a:gd name="connsiteX21" fmla="*/ 183188 w 606721"/>
                <a:gd name="connsiteY21" fmla="*/ 145294 h 476246"/>
                <a:gd name="connsiteX22" fmla="*/ 135627 w 606721"/>
                <a:gd name="connsiteY22" fmla="*/ 192714 h 476246"/>
                <a:gd name="connsiteX23" fmla="*/ 88066 w 606721"/>
                <a:gd name="connsiteY23" fmla="*/ 145294 h 476246"/>
                <a:gd name="connsiteX24" fmla="*/ 135627 w 606721"/>
                <a:gd name="connsiteY24" fmla="*/ 97874 h 476246"/>
                <a:gd name="connsiteX25" fmla="*/ 315239 w 606721"/>
                <a:gd name="connsiteY25" fmla="*/ 79716 h 476246"/>
                <a:gd name="connsiteX26" fmla="*/ 315239 w 606721"/>
                <a:gd name="connsiteY26" fmla="*/ 97849 h 476246"/>
                <a:gd name="connsiteX27" fmla="*/ 533394 w 606721"/>
                <a:gd name="connsiteY27" fmla="*/ 97849 h 476246"/>
                <a:gd name="connsiteX28" fmla="*/ 533394 w 606721"/>
                <a:gd name="connsiteY28" fmla="*/ 79716 h 476246"/>
                <a:gd name="connsiteX29" fmla="*/ 135690 w 606721"/>
                <a:gd name="connsiteY29" fmla="*/ 79602 h 476246"/>
                <a:gd name="connsiteX30" fmla="*/ 69901 w 606721"/>
                <a:gd name="connsiteY30" fmla="*/ 145292 h 476246"/>
                <a:gd name="connsiteX31" fmla="*/ 135690 w 606721"/>
                <a:gd name="connsiteY31" fmla="*/ 210867 h 476246"/>
                <a:gd name="connsiteX32" fmla="*/ 201365 w 606721"/>
                <a:gd name="connsiteY32" fmla="*/ 145292 h 476246"/>
                <a:gd name="connsiteX33" fmla="*/ 135690 w 606721"/>
                <a:gd name="connsiteY33" fmla="*/ 79602 h 476246"/>
                <a:gd name="connsiteX34" fmla="*/ 0 w 606721"/>
                <a:gd name="connsiteY34" fmla="*/ 0 h 476246"/>
                <a:gd name="connsiteX35" fmla="*/ 606721 w 606721"/>
                <a:gd name="connsiteY35" fmla="*/ 0 h 476246"/>
                <a:gd name="connsiteX36" fmla="*/ 606721 w 606721"/>
                <a:gd name="connsiteY36" fmla="*/ 476246 h 476246"/>
                <a:gd name="connsiteX37" fmla="*/ 0 w 606721"/>
                <a:gd name="connsiteY37" fmla="*/ 476246 h 4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721" h="476246">
                  <a:moveTo>
                    <a:pt x="315239" y="351824"/>
                  </a:moveTo>
                  <a:lnTo>
                    <a:pt x="315239" y="369957"/>
                  </a:lnTo>
                  <a:lnTo>
                    <a:pt x="533394" y="369957"/>
                  </a:lnTo>
                  <a:lnTo>
                    <a:pt x="533394" y="351824"/>
                  </a:lnTo>
                  <a:close/>
                  <a:moveTo>
                    <a:pt x="88066" y="264832"/>
                  </a:moveTo>
                  <a:lnTo>
                    <a:pt x="183188" y="264832"/>
                  </a:lnTo>
                  <a:lnTo>
                    <a:pt x="183188" y="359813"/>
                  </a:lnTo>
                  <a:lnTo>
                    <a:pt x="88066" y="359813"/>
                  </a:lnTo>
                  <a:close/>
                  <a:moveTo>
                    <a:pt x="315239" y="261160"/>
                  </a:moveTo>
                  <a:lnTo>
                    <a:pt x="315239" y="279293"/>
                  </a:lnTo>
                  <a:lnTo>
                    <a:pt x="533394" y="279293"/>
                  </a:lnTo>
                  <a:lnTo>
                    <a:pt x="533394" y="261160"/>
                  </a:lnTo>
                  <a:close/>
                  <a:moveTo>
                    <a:pt x="69901" y="246676"/>
                  </a:moveTo>
                  <a:lnTo>
                    <a:pt x="69901" y="377940"/>
                  </a:lnTo>
                  <a:lnTo>
                    <a:pt x="201365" y="377940"/>
                  </a:lnTo>
                  <a:lnTo>
                    <a:pt x="201365" y="246676"/>
                  </a:lnTo>
                  <a:close/>
                  <a:moveTo>
                    <a:pt x="315239" y="170381"/>
                  </a:moveTo>
                  <a:lnTo>
                    <a:pt x="315239" y="188514"/>
                  </a:lnTo>
                  <a:lnTo>
                    <a:pt x="533394" y="188514"/>
                  </a:lnTo>
                  <a:lnTo>
                    <a:pt x="533394" y="170381"/>
                  </a:lnTo>
                  <a:close/>
                  <a:moveTo>
                    <a:pt x="135627" y="97874"/>
                  </a:moveTo>
                  <a:cubicBezTo>
                    <a:pt x="161894" y="97874"/>
                    <a:pt x="183188" y="119105"/>
                    <a:pt x="183188" y="145294"/>
                  </a:cubicBezTo>
                  <a:cubicBezTo>
                    <a:pt x="183188" y="171483"/>
                    <a:pt x="161894" y="192714"/>
                    <a:pt x="135627" y="192714"/>
                  </a:cubicBezTo>
                  <a:cubicBezTo>
                    <a:pt x="109360" y="192714"/>
                    <a:pt x="88066" y="171483"/>
                    <a:pt x="88066" y="145294"/>
                  </a:cubicBezTo>
                  <a:cubicBezTo>
                    <a:pt x="88066" y="119105"/>
                    <a:pt x="109360" y="97874"/>
                    <a:pt x="135627" y="97874"/>
                  </a:cubicBezTo>
                  <a:close/>
                  <a:moveTo>
                    <a:pt x="315239" y="79716"/>
                  </a:moveTo>
                  <a:lnTo>
                    <a:pt x="315239" y="97849"/>
                  </a:lnTo>
                  <a:lnTo>
                    <a:pt x="533394" y="97849"/>
                  </a:lnTo>
                  <a:lnTo>
                    <a:pt x="533394" y="79716"/>
                  </a:lnTo>
                  <a:close/>
                  <a:moveTo>
                    <a:pt x="135690" y="79602"/>
                  </a:moveTo>
                  <a:cubicBezTo>
                    <a:pt x="99369" y="79602"/>
                    <a:pt x="69901" y="109140"/>
                    <a:pt x="69901" y="145292"/>
                  </a:cubicBezTo>
                  <a:cubicBezTo>
                    <a:pt x="69901" y="181443"/>
                    <a:pt x="99369" y="210867"/>
                    <a:pt x="135690" y="210867"/>
                  </a:cubicBezTo>
                  <a:cubicBezTo>
                    <a:pt x="171897" y="210867"/>
                    <a:pt x="201365" y="181443"/>
                    <a:pt x="201365" y="145292"/>
                  </a:cubicBezTo>
                  <a:cubicBezTo>
                    <a:pt x="201365" y="109140"/>
                    <a:pt x="171897" y="79602"/>
                    <a:pt x="135690" y="79602"/>
                  </a:cubicBezTo>
                  <a:close/>
                  <a:moveTo>
                    <a:pt x="0" y="0"/>
                  </a:moveTo>
                  <a:lnTo>
                    <a:pt x="606721" y="0"/>
                  </a:lnTo>
                  <a:lnTo>
                    <a:pt x="606721" y="476246"/>
                  </a:lnTo>
                  <a:lnTo>
                    <a:pt x="0" y="476246"/>
                  </a:lnTo>
                  <a:close/>
                </a:path>
              </a:pathLst>
            </a:custGeom>
            <a:solidFill>
              <a:schemeClr val="bg1"/>
            </a:solidFill>
            <a:ln>
              <a:noFill/>
            </a:ln>
          </p:spPr>
          <p:txBody>
            <a:bodyPr vert="horz" wrap="square" lIns="34290" tIns="17145" rIns="34290" bIns="1714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3" name="Oval 18"/>
            <p:cNvSpPr>
              <a:spLocks noChangeArrowheads="1"/>
            </p:cNvSpPr>
            <p:nvPr/>
          </p:nvSpPr>
          <p:spPr bwMode="auto">
            <a:xfrm>
              <a:off x="8554234" y="3526313"/>
              <a:ext cx="549956" cy="503333"/>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 name="T40" fmla="*/ 325000 h 606722"/>
                <a:gd name="T41" fmla="*/ 325000 h 606722"/>
                <a:gd name="T42" fmla="*/ 325000 h 606722"/>
                <a:gd name="T43" fmla="*/ 325000 h 606722"/>
                <a:gd name="T44" fmla="*/ 325000 h 606722"/>
                <a:gd name="T45" fmla="*/ 325000 h 606722"/>
                <a:gd name="T46" fmla="*/ 325000 h 606722"/>
                <a:gd name="T47"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27" h="6258">
                  <a:moveTo>
                    <a:pt x="6684" y="0"/>
                  </a:moveTo>
                  <a:lnTo>
                    <a:pt x="142" y="0"/>
                  </a:lnTo>
                  <a:cubicBezTo>
                    <a:pt x="64" y="0"/>
                    <a:pt x="0" y="64"/>
                    <a:pt x="0" y="143"/>
                  </a:cubicBezTo>
                  <a:lnTo>
                    <a:pt x="0" y="4694"/>
                  </a:lnTo>
                  <a:cubicBezTo>
                    <a:pt x="0" y="4772"/>
                    <a:pt x="64" y="4836"/>
                    <a:pt x="142" y="4836"/>
                  </a:cubicBezTo>
                  <a:lnTo>
                    <a:pt x="2344" y="4836"/>
                  </a:lnTo>
                  <a:lnTo>
                    <a:pt x="3297" y="6198"/>
                  </a:lnTo>
                  <a:cubicBezTo>
                    <a:pt x="3323" y="6235"/>
                    <a:pt x="3367" y="6258"/>
                    <a:pt x="3413" y="6258"/>
                  </a:cubicBezTo>
                  <a:cubicBezTo>
                    <a:pt x="3460" y="6258"/>
                    <a:pt x="3503" y="6235"/>
                    <a:pt x="3530" y="6198"/>
                  </a:cubicBezTo>
                  <a:lnTo>
                    <a:pt x="4483" y="4836"/>
                  </a:lnTo>
                  <a:lnTo>
                    <a:pt x="6684" y="4836"/>
                  </a:lnTo>
                  <a:cubicBezTo>
                    <a:pt x="6763" y="4836"/>
                    <a:pt x="6827" y="4772"/>
                    <a:pt x="6827" y="4694"/>
                  </a:cubicBezTo>
                  <a:lnTo>
                    <a:pt x="6827" y="143"/>
                  </a:lnTo>
                  <a:cubicBezTo>
                    <a:pt x="6827" y="64"/>
                    <a:pt x="6763" y="0"/>
                    <a:pt x="6684" y="0"/>
                  </a:cubicBezTo>
                  <a:close/>
                  <a:moveTo>
                    <a:pt x="6542" y="4552"/>
                  </a:moveTo>
                  <a:lnTo>
                    <a:pt x="4409" y="4552"/>
                  </a:lnTo>
                  <a:cubicBezTo>
                    <a:pt x="4363" y="4552"/>
                    <a:pt x="4319" y="4574"/>
                    <a:pt x="4292" y="4612"/>
                  </a:cubicBezTo>
                  <a:lnTo>
                    <a:pt x="3413" y="5868"/>
                  </a:lnTo>
                  <a:lnTo>
                    <a:pt x="2534" y="4612"/>
                  </a:lnTo>
                  <a:cubicBezTo>
                    <a:pt x="2508" y="4574"/>
                    <a:pt x="2464" y="4552"/>
                    <a:pt x="2418" y="4552"/>
                  </a:cubicBezTo>
                  <a:lnTo>
                    <a:pt x="284" y="4552"/>
                  </a:lnTo>
                  <a:lnTo>
                    <a:pt x="284" y="285"/>
                  </a:lnTo>
                  <a:lnTo>
                    <a:pt x="6542" y="285"/>
                  </a:lnTo>
                  <a:lnTo>
                    <a:pt x="6542" y="4552"/>
                  </a:lnTo>
                  <a:close/>
                </a:path>
              </a:pathLst>
            </a:custGeom>
            <a:solidFill>
              <a:schemeClr val="accent1"/>
            </a:solidFill>
            <a:ln>
              <a:noFill/>
            </a:ln>
          </p:spPr>
          <p:txBody>
            <a:bodyPr vert="horz" wrap="square" lIns="34290" tIns="17145" rIns="34290" bIns="1714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grpSp>
      <p:grpSp>
        <p:nvGrpSpPr>
          <p:cNvPr id="32" name="组合 31"/>
          <p:cNvGrpSpPr/>
          <p:nvPr/>
        </p:nvGrpSpPr>
        <p:grpSpPr>
          <a:xfrm>
            <a:off x="6692900" y="1473835"/>
            <a:ext cx="2468880" cy="735896"/>
            <a:chOff x="7523108" y="3331677"/>
            <a:chExt cx="2512446" cy="981195"/>
          </a:xfrm>
        </p:grpSpPr>
        <p:sp>
          <p:nvSpPr>
            <p:cNvPr id="33" name="矩形 32"/>
            <p:cNvSpPr/>
            <p:nvPr/>
          </p:nvSpPr>
          <p:spPr>
            <a:xfrm>
              <a:off x="7523108" y="3331677"/>
              <a:ext cx="2512446" cy="56472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项目相关人员的沟通</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7523108" y="3896312"/>
              <a:ext cx="2422746" cy="41656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主要是对接和修订需求等方面</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8" name="组合 37"/>
          <p:cNvGrpSpPr/>
          <p:nvPr/>
        </p:nvGrpSpPr>
        <p:grpSpPr>
          <a:xfrm>
            <a:off x="6707406" y="2557756"/>
            <a:ext cx="2023407" cy="830511"/>
            <a:chOff x="7523108" y="3331677"/>
            <a:chExt cx="2452766" cy="1107348"/>
          </a:xfrm>
        </p:grpSpPr>
        <p:sp>
          <p:nvSpPr>
            <p:cNvPr id="39" name="矩形 38"/>
            <p:cNvSpPr/>
            <p:nvPr/>
          </p:nvSpPr>
          <p:spPr>
            <a:xfrm>
              <a:off x="7523108" y="3331677"/>
              <a:ext cx="2241974" cy="564727"/>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项目方案的研讨</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7553128" y="3801485"/>
              <a:ext cx="2422746" cy="637540"/>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对需求的讨论与分析</a:t>
              </a: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20000"/>
                </a:lnSpc>
              </a:pPr>
              <a:endPar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6674485" y="3688715"/>
            <a:ext cx="1998345" cy="735761"/>
            <a:chOff x="7523108" y="3311351"/>
            <a:chExt cx="2422746" cy="654200"/>
          </a:xfrm>
        </p:grpSpPr>
        <p:sp>
          <p:nvSpPr>
            <p:cNvPr id="43" name="矩形 42"/>
            <p:cNvSpPr/>
            <p:nvPr/>
          </p:nvSpPr>
          <p:spPr>
            <a:xfrm>
              <a:off x="7545434" y="3311351"/>
              <a:ext cx="2241974" cy="37659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项目代码的编写</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4" name="文本框 43"/>
            <p:cNvSpPr txBox="1"/>
            <p:nvPr/>
          </p:nvSpPr>
          <p:spPr>
            <a:xfrm>
              <a:off x="7523108" y="3687763"/>
              <a:ext cx="2422746" cy="277788"/>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对日常需求的代码编写</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5" name="组合 44"/>
          <p:cNvGrpSpPr/>
          <p:nvPr/>
        </p:nvGrpSpPr>
        <p:grpSpPr>
          <a:xfrm>
            <a:off x="684203" y="1463143"/>
            <a:ext cx="1967922" cy="665411"/>
            <a:chOff x="7523890" y="3331677"/>
            <a:chExt cx="2422746" cy="887215"/>
          </a:xfrm>
        </p:grpSpPr>
        <p:sp>
          <p:nvSpPr>
            <p:cNvPr id="46" name="矩形 45"/>
            <p:cNvSpPr/>
            <p:nvPr/>
          </p:nvSpPr>
          <p:spPr>
            <a:xfrm>
              <a:off x="7703880" y="3331677"/>
              <a:ext cx="2241974" cy="5647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文档的编写</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7" name="文本框 46"/>
            <p:cNvSpPr txBox="1"/>
            <p:nvPr/>
          </p:nvSpPr>
          <p:spPr>
            <a:xfrm>
              <a:off x="7523890" y="3802332"/>
              <a:ext cx="2422746" cy="41656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编写项目文档和技术文档</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684203" y="2557756"/>
            <a:ext cx="1967922" cy="907981"/>
            <a:chOff x="7523890" y="3331677"/>
            <a:chExt cx="2422746" cy="1210641"/>
          </a:xfrm>
        </p:grpSpPr>
        <p:sp>
          <p:nvSpPr>
            <p:cNvPr id="49" name="矩形 48"/>
            <p:cNvSpPr/>
            <p:nvPr/>
          </p:nvSpPr>
          <p:spPr>
            <a:xfrm>
              <a:off x="7703880" y="3331677"/>
              <a:ext cx="2241974" cy="5647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项目技术的研究</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7523890" y="3831118"/>
              <a:ext cx="2422746" cy="71120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研究相关的一些可行性技术，对项目进行优化</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719763" y="3652368"/>
            <a:ext cx="1967922" cy="934016"/>
            <a:chOff x="7567668" y="3331677"/>
            <a:chExt cx="2422746" cy="1245355"/>
          </a:xfrm>
        </p:grpSpPr>
        <p:sp>
          <p:nvSpPr>
            <p:cNvPr id="52" name="矩形 51"/>
            <p:cNvSpPr/>
            <p:nvPr/>
          </p:nvSpPr>
          <p:spPr>
            <a:xfrm>
              <a:off x="7703880" y="3331677"/>
              <a:ext cx="2241974" cy="5647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项目延伸的技术</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3" name="文本框 52"/>
            <p:cNvSpPr txBox="1"/>
            <p:nvPr/>
          </p:nvSpPr>
          <p:spPr>
            <a:xfrm>
              <a:off x="7567668" y="3865832"/>
              <a:ext cx="2422746" cy="711200"/>
            </a:xfrm>
            <a:prstGeom prst="rect">
              <a:avLst/>
            </a:prstGeom>
            <a:noFill/>
          </p:spPr>
          <p:txBody>
            <a:bodyPr wrap="square" rtlCol="0">
              <a:spAutoFit/>
              <a:scene3d>
                <a:camera prst="orthographicFront"/>
                <a:lightRig rig="threePt" dir="t"/>
              </a:scene3d>
              <a:sp3d contourW="12700"/>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例如项目的优化、兼容性等其它技术的研究和攻克</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5" name="文本框 9"/>
          <p:cNvSpPr txBox="1"/>
          <p:nvPr userDrawn="1"/>
        </p:nvSpPr>
        <p:spPr>
          <a:xfrm>
            <a:off x="1007872" y="231534"/>
            <a:ext cx="1963442" cy="358140"/>
          </a:xfrm>
          <a:prstGeom prst="rect">
            <a:avLst/>
          </a:prstGeom>
          <a:noFill/>
        </p:spPr>
        <p:txBody>
          <a:bodyPr wrap="square" lIns="51428" tIns="25714" rIns="51428" bIns="25714" rtlCol="0">
            <a:spAutoFit/>
          </a:bodyPr>
          <a:p>
            <a:pPr marL="0" lvl="1"/>
            <a:r>
              <a:rPr lang="zh-CN" altLang="en-US" sz="2000" b="1" dirty="0">
                <a:solidFill>
                  <a:schemeClr val="accent2"/>
                </a:solidFill>
                <a:latin typeface="微软雅黑" panose="020B0503020204020204" pitchFamily="34" charset="-122"/>
                <a:ea typeface="微软雅黑" panose="020B0503020204020204" pitchFamily="34" charset="-122"/>
              </a:rPr>
              <a:t>日常工作</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ppt_x"/>
                                          </p:val>
                                        </p:tav>
                                        <p:tav tm="100000">
                                          <p:val>
                                            <p:strVal val="#ppt_x"/>
                                          </p:val>
                                        </p:tav>
                                      </p:tavLst>
                                    </p:anim>
                                    <p:anim calcmode="lin" valueType="num">
                                      <p:cBhvr additive="base">
                                        <p:cTn id="18" dur="500" fill="hold"/>
                                        <p:tgtEl>
                                          <p:spTgt spid="4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fill="hold"/>
                                        <p:tgtEl>
                                          <p:spTgt spid="51"/>
                                        </p:tgtEl>
                                        <p:attrNameLst>
                                          <p:attrName>ppt_x</p:attrName>
                                        </p:attrNameLst>
                                      </p:cBhvr>
                                      <p:tavLst>
                                        <p:tav tm="0">
                                          <p:val>
                                            <p:strVal val="#ppt_x"/>
                                          </p:val>
                                        </p:tav>
                                        <p:tav tm="100000">
                                          <p:val>
                                            <p:strVal val="#ppt_x"/>
                                          </p:val>
                                        </p:tav>
                                      </p:tavLst>
                                    </p:anim>
                                    <p:anim calcmode="lin" valueType="num">
                                      <p:cBhvr additive="base">
                                        <p:cTn id="22" dur="500" fill="hold"/>
                                        <p:tgtEl>
                                          <p:spTgt spid="51"/>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91672" y="3542943"/>
            <a:ext cx="2011680" cy="645160"/>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工作成果</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22" presetClass="entr" presetSubtype="8" fill="hold" grpId="0" nodeType="withEffect">
                                  <p:stCondLst>
                                    <p:cond delay="2000"/>
                                  </p:stCondLst>
                                  <p:childTnLst>
                                    <p:set>
                                      <p:cBhvr>
                                        <p:cTn id="25" dur="1" fill="hold">
                                          <p:stCondLst>
                                            <p:cond delay="0"/>
                                          </p:stCondLst>
                                        </p:cTn>
                                        <p:tgtEl>
                                          <p:spTgt spid="123"/>
                                        </p:tgtEl>
                                        <p:attrNameLst>
                                          <p:attrName>style.visibility</p:attrName>
                                        </p:attrNameLst>
                                      </p:cBhvr>
                                      <p:to>
                                        <p:strVal val="visible"/>
                                      </p:to>
                                    </p:set>
                                    <p:animEffect transition="in" filter="wipe(left)">
                                      <p:cBhvr>
                                        <p:cTn id="26" dur="700"/>
                                        <p:tgtEl>
                                          <p:spTgt spid="123"/>
                                        </p:tgtEl>
                                      </p:cBhvr>
                                    </p:animEffect>
                                  </p:childTnLst>
                                </p:cTn>
                              </p:par>
                              <p:par>
                                <p:cTn id="27" presetID="16" presetClass="entr" presetSubtype="42" fill="hold" nodeType="withEffect">
                                  <p:stCondLst>
                                    <p:cond delay="2500"/>
                                  </p:stCondLst>
                                  <p:childTnLst>
                                    <p:set>
                                      <p:cBhvr>
                                        <p:cTn id="28" dur="1" fill="hold">
                                          <p:stCondLst>
                                            <p:cond delay="0"/>
                                          </p:stCondLst>
                                        </p:cTn>
                                        <p:tgtEl>
                                          <p:spTgt spid="26"/>
                                        </p:tgtEl>
                                        <p:attrNameLst>
                                          <p:attrName>style.visibility</p:attrName>
                                        </p:attrNameLst>
                                      </p:cBhvr>
                                      <p:to>
                                        <p:strVal val="visible"/>
                                      </p:to>
                                    </p:set>
                                    <p:animEffect transition="in" filter="barn(outHorizontal)">
                                      <p:cBhvr>
                                        <p:cTn id="29" dur="500"/>
                                        <p:tgtEl>
                                          <p:spTgt spid="26"/>
                                        </p:tgtEl>
                                      </p:cBhvr>
                                    </p:animEffect>
                                  </p:childTnLst>
                                </p:cTn>
                              </p:par>
                              <p:par>
                                <p:cTn id="30" presetID="41" presetClass="entr" presetSubtype="0" fill="hold" grpId="0" nodeType="withEffect">
                                  <p:stCondLst>
                                    <p:cond delay="3000"/>
                                  </p:stCondLst>
                                  <p:iterate type="lt">
                                    <p:tmPct val="10000"/>
                                  </p:iterate>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2"/>
                                        </p:tgtEl>
                                        <p:attrNameLst>
                                          <p:attrName>ppt_y</p:attrName>
                                        </p:attrNameLst>
                                      </p:cBhvr>
                                      <p:tavLst>
                                        <p:tav tm="0">
                                          <p:val>
                                            <p:strVal val="#ppt_y"/>
                                          </p:val>
                                        </p:tav>
                                        <p:tav tm="100000">
                                          <p:val>
                                            <p:strVal val="#ppt_y"/>
                                          </p:val>
                                        </p:tav>
                                      </p:tavLst>
                                    </p:anim>
                                    <p:anim calcmode="lin" valueType="num">
                                      <p:cBhvr>
                                        <p:cTn id="3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1451767">
            <a:off x="4575790" y="2752931"/>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451767">
            <a:off x="6504691" y="2752932"/>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451767">
            <a:off x="2660450" y="2752931"/>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rot="1451767">
            <a:off x="731195" y="2767495"/>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5" name="右箭头 32"/>
          <p:cNvSpPr/>
          <p:nvPr/>
        </p:nvSpPr>
        <p:spPr>
          <a:xfrm>
            <a:off x="4696195" y="1822342"/>
            <a:ext cx="1657685"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a:latin typeface="微软雅黑" panose="020B0503020204020204" pitchFamily="34" charset="-122"/>
                <a:ea typeface="微软雅黑" panose="020B0503020204020204" pitchFamily="34" charset="-122"/>
                <a:cs typeface="+mn-ea"/>
                <a:sym typeface="+mn-lt"/>
              </a:rPr>
              <a:t>听见二代</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26" name="右箭头 37"/>
          <p:cNvSpPr/>
          <p:nvPr/>
        </p:nvSpPr>
        <p:spPr>
          <a:xfrm>
            <a:off x="6637913" y="1822342"/>
            <a:ext cx="1647202" cy="831140"/>
          </a:xfrm>
          <a:prstGeom prst="rightArrow">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sz="1050" dirty="0">
                <a:latin typeface="微软雅黑" panose="020B0503020204020204" pitchFamily="34" charset="-122"/>
                <a:ea typeface="微软雅黑" panose="020B0503020204020204" pitchFamily="34" charset="-122"/>
                <a:cs typeface="+mn-ea"/>
                <a:sym typeface="+mn-lt"/>
              </a:rPr>
              <a:t>小小</a:t>
            </a:r>
            <a:r>
              <a:rPr lang="en-US" altLang="zh-CN" sz="1050" dirty="0">
                <a:latin typeface="微软雅黑" panose="020B0503020204020204" pitchFamily="34" charset="-122"/>
                <a:ea typeface="微软雅黑" panose="020B0503020204020204" pitchFamily="34" charset="-122"/>
                <a:cs typeface="+mn-ea"/>
                <a:sym typeface="+mn-lt"/>
              </a:rPr>
              <a:t>Q</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27" name="椭圆 26"/>
          <p:cNvSpPr/>
          <p:nvPr/>
        </p:nvSpPr>
        <p:spPr>
          <a:xfrm>
            <a:off x="6496447" y="1999636"/>
            <a:ext cx="490231"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04</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9" name="文本框 17"/>
          <p:cNvSpPr txBox="1"/>
          <p:nvPr/>
        </p:nvSpPr>
        <p:spPr>
          <a:xfrm>
            <a:off x="2519680" y="3256280"/>
            <a:ext cx="3860800" cy="7556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项目设备对接目前已经完成，包括配网流程、基本通信等需求</a:t>
            </a:r>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右箭头 47"/>
          <p:cNvSpPr/>
          <p:nvPr/>
        </p:nvSpPr>
        <p:spPr>
          <a:xfrm>
            <a:off x="810307" y="1822342"/>
            <a:ext cx="1762106"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00" dirty="0" smtClean="0">
                <a:latin typeface="微软雅黑" panose="020B0503020204020204" pitchFamily="34" charset="-122"/>
                <a:ea typeface="微软雅黑" panose="020B0503020204020204" pitchFamily="34" charset="-122"/>
                <a:cs typeface="+mn-ea"/>
                <a:sym typeface="+mn-lt"/>
              </a:rPr>
              <a:t>RDA</a:t>
            </a:r>
            <a:endParaRPr lang="en-US" altLang="zh-CN" sz="1100" dirty="0" smtClean="0">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93590" y="1990337"/>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01</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8" name="右箭头 49"/>
          <p:cNvSpPr/>
          <p:nvPr/>
        </p:nvSpPr>
        <p:spPr>
          <a:xfrm>
            <a:off x="2753461" y="1822342"/>
            <a:ext cx="1658700" cy="831140"/>
          </a:xfrm>
          <a:prstGeom prst="rightArrow">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a:latin typeface="微软雅黑" panose="020B0503020204020204" pitchFamily="34" charset="-122"/>
                <a:ea typeface="微软雅黑" panose="020B0503020204020204" pitchFamily="34" charset="-122"/>
                <a:cs typeface="+mn-ea"/>
                <a:sym typeface="+mn-lt"/>
              </a:rPr>
              <a:t>听见一代</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39" name="椭圆 38"/>
          <p:cNvSpPr/>
          <p:nvPr/>
        </p:nvSpPr>
        <p:spPr>
          <a:xfrm>
            <a:off x="2612191" y="1986472"/>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0" name="椭圆 39"/>
          <p:cNvSpPr/>
          <p:nvPr/>
        </p:nvSpPr>
        <p:spPr>
          <a:xfrm>
            <a:off x="4553630" y="1992797"/>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50" b="1" dirty="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135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7" name="文本框 9"/>
          <p:cNvSpPr txBox="1"/>
          <p:nvPr userDrawn="1"/>
        </p:nvSpPr>
        <p:spPr>
          <a:xfrm>
            <a:off x="1007872" y="232169"/>
            <a:ext cx="1963442" cy="358140"/>
          </a:xfrm>
          <a:prstGeom prst="rect">
            <a:avLst/>
          </a:prstGeom>
          <a:noFill/>
        </p:spPr>
        <p:txBody>
          <a:bodyPr wrap="square" lIns="51428" tIns="25714" rIns="51428" bIns="25714" rtlCol="0">
            <a:spAutoFit/>
          </a:bodyPr>
          <a:p>
            <a:pPr marL="0" lvl="1"/>
            <a:r>
              <a:rPr lang="zh-CN" altLang="en-US" sz="2000" b="1" dirty="0">
                <a:solidFill>
                  <a:schemeClr val="accent2"/>
                </a:solidFill>
                <a:latin typeface="微软雅黑" panose="020B0503020204020204" pitchFamily="34" charset="-122"/>
                <a:ea typeface="微软雅黑" panose="020B0503020204020204" pitchFamily="34" charset="-122"/>
              </a:rPr>
              <a:t>设备开发</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9" grpId="0"/>
      <p:bldP spid="36" grpId="0" animBg="1"/>
      <p:bldP spid="37" grpId="0" animBg="1"/>
      <p:bldP spid="38"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400643">
            <a:off x="5107682" y="378824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rot="1400643">
            <a:off x="3410212" y="378824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a:xfrm rot="1400643">
            <a:off x="5126629" y="2132163"/>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rot="1400643">
            <a:off x="3410211" y="2132163"/>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cs typeface="+mn-ea"/>
              <a:sym typeface="+mn-lt"/>
            </a:endParaRPr>
          </a:p>
        </p:txBody>
      </p:sp>
      <p:grpSp>
        <p:nvGrpSpPr>
          <p:cNvPr id="6" name="组合 4"/>
          <p:cNvGrpSpPr/>
          <p:nvPr/>
        </p:nvGrpSpPr>
        <p:grpSpPr>
          <a:xfrm>
            <a:off x="4996276" y="1621092"/>
            <a:ext cx="3678555" cy="872490"/>
            <a:chOff x="6678541" y="2001962"/>
            <a:chExt cx="4906253" cy="1163320"/>
          </a:xfrm>
        </p:grpSpPr>
        <p:sp>
          <p:nvSpPr>
            <p:cNvPr id="7" name="Oval 8"/>
            <p:cNvSpPr>
              <a:spLocks noChangeArrowheads="1"/>
            </p:cNvSpPr>
            <p:nvPr/>
          </p:nvSpPr>
          <p:spPr bwMode="auto">
            <a:xfrm rot="2700000">
              <a:off x="6675661" y="2055695"/>
              <a:ext cx="1072950" cy="1067191"/>
            </a:xfrm>
            <a:prstGeom prst="rect">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AutoShape 59"/>
            <p:cNvSpPr/>
            <p:nvPr/>
          </p:nvSpPr>
          <p:spPr bwMode="auto">
            <a:xfrm>
              <a:off x="6884390" y="2284059"/>
              <a:ext cx="539418" cy="53704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4" tIns="19044" rIns="19044" bIns="19044" anchor="ctr"/>
            <a:lstStyle/>
            <a:p>
              <a:pPr algn="ctr" defTabSz="171450">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9" name="TextBox 76"/>
            <p:cNvSpPr txBox="1"/>
            <p:nvPr/>
          </p:nvSpPr>
          <p:spPr>
            <a:xfrm>
              <a:off x="8097944" y="2001962"/>
              <a:ext cx="2284695" cy="491067"/>
            </a:xfrm>
            <a:prstGeom prst="rect">
              <a:avLst/>
            </a:prstGeom>
            <a:noFill/>
            <a:effectLst/>
          </p:spPr>
          <p:txBody>
            <a:bodyPr wrap="square" rtlCol="0">
              <a:spAutoFit/>
            </a:bodyPr>
            <a:lstStyle/>
            <a:p>
              <a:r>
                <a:rPr lang="zh-CN" altLang="en-US" b="1" dirty="0">
                  <a:solidFill>
                    <a:srgbClr val="123E61"/>
                  </a:solidFill>
                  <a:latin typeface="微软雅黑" panose="020B0503020204020204" pitchFamily="34" charset="-122"/>
                  <a:ea typeface="微软雅黑" panose="020B0503020204020204" pitchFamily="34" charset="-122"/>
                  <a:cs typeface="+mn-ea"/>
                  <a:sym typeface="+mn-lt"/>
                </a:rPr>
                <a:t>蓝牙</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nvSpPr>
          <p:spPr>
            <a:xfrm>
              <a:off x="8129328" y="2454082"/>
              <a:ext cx="3455466" cy="711200"/>
            </a:xfrm>
            <a:prstGeom prst="rect">
              <a:avLst/>
            </a:prstGeom>
            <a:noFill/>
            <a:effectLst/>
          </p:spPr>
          <p:txBody>
            <a:bodyPr wrap="square" rtlCol="0">
              <a:spAutoFit/>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熟练的掌握了</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Ble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和经典蓝牙的使用流程和各个步骤的要点与基本思想。</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3"/>
          <p:cNvGrpSpPr/>
          <p:nvPr/>
        </p:nvGrpSpPr>
        <p:grpSpPr>
          <a:xfrm>
            <a:off x="4994838" y="3330555"/>
            <a:ext cx="3886835" cy="1076960"/>
            <a:chOff x="6676621" y="4281248"/>
            <a:chExt cx="5184047" cy="1435946"/>
          </a:xfrm>
        </p:grpSpPr>
        <p:sp>
          <p:nvSpPr>
            <p:cNvPr id="12" name="Oval 6"/>
            <p:cNvSpPr>
              <a:spLocks noChangeArrowheads="1"/>
            </p:cNvSpPr>
            <p:nvPr/>
          </p:nvSpPr>
          <p:spPr bwMode="auto">
            <a:xfrm rot="2700000">
              <a:off x="6675661" y="4282208"/>
              <a:ext cx="1072950" cy="107103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TextBox 76"/>
            <p:cNvSpPr txBox="1"/>
            <p:nvPr/>
          </p:nvSpPr>
          <p:spPr>
            <a:xfrm>
              <a:off x="8097945" y="4324588"/>
              <a:ext cx="2284695" cy="491066"/>
            </a:xfrm>
            <a:prstGeom prst="rect">
              <a:avLst/>
            </a:prstGeom>
            <a:noFill/>
            <a:effectLst/>
          </p:spPr>
          <p:txBody>
            <a:bodyPr wrap="square" rtlCol="0">
              <a:spAutoFit/>
            </a:bodyPr>
            <a:lstStyle/>
            <a:p>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MVVM</a:t>
              </a:r>
              <a:endParaRPr lang="en-US" altLang="zh-CN"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8097766" y="4710508"/>
              <a:ext cx="3762902" cy="1006686"/>
            </a:xfrm>
            <a:prstGeom prst="rect">
              <a:avLst/>
            </a:prstGeom>
            <a:noFill/>
            <a:effectLst/>
          </p:spPr>
          <p:txBody>
            <a:bodyPr wrap="square" rtlCol="0">
              <a:spAutoFit/>
            </a:bodyPr>
            <a:lstStyle/>
            <a:p>
              <a:pP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MVVM</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的数据传输和架构的基本使用和使用流程要注意的操作点的学习与记录。</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
          <p:cNvGrpSpPr/>
          <p:nvPr/>
        </p:nvGrpSpPr>
        <p:grpSpPr>
          <a:xfrm>
            <a:off x="755768" y="1621093"/>
            <a:ext cx="3370312" cy="872807"/>
            <a:chOff x="1020243" y="2002809"/>
            <a:chExt cx="4495136" cy="1163742"/>
          </a:xfrm>
        </p:grpSpPr>
        <p:sp>
          <p:nvSpPr>
            <p:cNvPr id="17" name="Oval 7"/>
            <p:cNvSpPr>
              <a:spLocks noChangeArrowheads="1"/>
            </p:cNvSpPr>
            <p:nvPr/>
          </p:nvSpPr>
          <p:spPr bwMode="auto">
            <a:xfrm rot="2700000">
              <a:off x="4447228" y="2055695"/>
              <a:ext cx="1069110" cy="106719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9" name="TextBox 76"/>
            <p:cNvSpPr txBox="1"/>
            <p:nvPr/>
          </p:nvSpPr>
          <p:spPr>
            <a:xfrm>
              <a:off x="1775520" y="2002809"/>
              <a:ext cx="2284694" cy="491067"/>
            </a:xfrm>
            <a:prstGeom prst="rect">
              <a:avLst/>
            </a:prstGeom>
            <a:noFill/>
            <a:effectLst/>
          </p:spPr>
          <p:txBody>
            <a:bodyPr wrap="square" rtlCol="0">
              <a:spAutoFit/>
            </a:bodyPr>
            <a:lstStyle/>
            <a:p>
              <a:pPr algn="r"/>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MQTT</a:t>
              </a:r>
              <a:endParaRPr lang="en-US" altLang="zh-CN"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1020243" y="2455351"/>
              <a:ext cx="3115178" cy="711200"/>
            </a:xfrm>
            <a:prstGeom prst="rect">
              <a:avLst/>
            </a:prstGeom>
            <a:noFill/>
            <a:effectLst/>
          </p:spPr>
          <p:txBody>
            <a:bodyPr wrap="square" rtlCol="0">
              <a:spAutoFit/>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对于</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MQTT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的基本通信原理和使用流程的整理与分析。</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
          <p:cNvGrpSpPr/>
          <p:nvPr/>
        </p:nvGrpSpPr>
        <p:grpSpPr>
          <a:xfrm>
            <a:off x="523357" y="3331995"/>
            <a:ext cx="3602256" cy="890271"/>
            <a:chOff x="712808" y="4283168"/>
            <a:chExt cx="4804490" cy="1187027"/>
          </a:xfrm>
        </p:grpSpPr>
        <p:sp>
          <p:nvSpPr>
            <p:cNvPr id="25" name="Oval 9"/>
            <p:cNvSpPr>
              <a:spLocks noChangeArrowheads="1"/>
            </p:cNvSpPr>
            <p:nvPr/>
          </p:nvSpPr>
          <p:spPr bwMode="auto">
            <a:xfrm rot="2700000">
              <a:off x="4447228" y="4282208"/>
              <a:ext cx="1069110" cy="1071030"/>
            </a:xfrm>
            <a:prstGeom prst="rect">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TextBox 76"/>
            <p:cNvSpPr txBox="1"/>
            <p:nvPr/>
          </p:nvSpPr>
          <p:spPr>
            <a:xfrm>
              <a:off x="1804993" y="4324589"/>
              <a:ext cx="2284694" cy="491066"/>
            </a:xfrm>
            <a:prstGeom prst="rect">
              <a:avLst/>
            </a:prstGeom>
            <a:noFill/>
            <a:effectLst/>
          </p:spPr>
          <p:txBody>
            <a:bodyPr wrap="square" rtlCol="0">
              <a:spAutoFit/>
            </a:bodyPr>
            <a:lstStyle/>
            <a:p>
              <a:pPr algn="r"/>
              <a:r>
                <a:rPr lang="en-US" altLang="zh-CN" b="1" dirty="0">
                  <a:solidFill>
                    <a:srgbClr val="123E61"/>
                  </a:solidFill>
                  <a:latin typeface="微软雅黑" panose="020B0503020204020204" pitchFamily="34" charset="-122"/>
                  <a:ea typeface="微软雅黑" panose="020B0503020204020204" pitchFamily="34" charset="-122"/>
                  <a:cs typeface="+mn-ea"/>
                  <a:sym typeface="+mn-lt"/>
                </a:rPr>
                <a:t>AirKiss</a:t>
              </a:r>
              <a:endParaRPr lang="en-US" altLang="zh-CN"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712808" y="4758995"/>
              <a:ext cx="3424976" cy="711200"/>
            </a:xfrm>
            <a:prstGeom prst="rect">
              <a:avLst/>
            </a:prstGeom>
            <a:noFill/>
            <a:effectLst/>
          </p:spPr>
          <p:txBody>
            <a:bodyPr wrap="square" rtlCol="0">
              <a:spAutoFit/>
            </a:bodyPr>
            <a:lstStyle/>
            <a:p>
              <a:pPr algn="r">
                <a:lnSpc>
                  <a:spcPct val="12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掌握</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AirKiss</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的通信原理和</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UDP</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发广播包的流程和数据封装的基本方式。</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1" name="组合 5"/>
          <p:cNvGrpSpPr/>
          <p:nvPr/>
        </p:nvGrpSpPr>
        <p:grpSpPr>
          <a:xfrm>
            <a:off x="4025212" y="2384010"/>
            <a:ext cx="1095253" cy="1097561"/>
            <a:chOff x="5383388" y="3019187"/>
            <a:chExt cx="1460788" cy="1463415"/>
          </a:xfrm>
          <a:solidFill>
            <a:schemeClr val="accent1"/>
          </a:solidFill>
        </p:grpSpPr>
        <p:sp>
          <p:nvSpPr>
            <p:cNvPr id="32" name="Oval 7"/>
            <p:cNvSpPr>
              <a:spLocks noChangeArrowheads="1"/>
            </p:cNvSpPr>
            <p:nvPr/>
          </p:nvSpPr>
          <p:spPr bwMode="auto">
            <a:xfrm rot="2700000">
              <a:off x="5382074" y="3020500"/>
              <a:ext cx="1463415" cy="1460788"/>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3" name="TextBox 76"/>
            <p:cNvSpPr txBox="1"/>
            <p:nvPr/>
          </p:nvSpPr>
          <p:spPr>
            <a:xfrm>
              <a:off x="5669141" y="3320177"/>
              <a:ext cx="853703" cy="860214"/>
            </a:xfrm>
            <a:prstGeom prst="rect">
              <a:avLst/>
            </a:prstGeom>
            <a:noFill/>
          </p:spPr>
          <p:txBody>
            <a:bodyPr wrap="none" rtlCol="0">
              <a:spAutoFit/>
            </a:bodyPr>
            <a:lstStyle/>
            <a:p>
              <a:pPr algn="ctr"/>
              <a:r>
                <a:rPr lang="zh-CN" altLang="en-US" sz="1800" b="1" dirty="0" smtClean="0">
                  <a:solidFill>
                    <a:schemeClr val="bg1"/>
                  </a:solidFill>
                  <a:latin typeface="微软雅黑" panose="020B0503020204020204" pitchFamily="34" charset="-122"/>
                  <a:ea typeface="微软雅黑" panose="020B0503020204020204" pitchFamily="34" charset="-122"/>
                  <a:cs typeface="+mn-ea"/>
                  <a:sym typeface="+mn-lt"/>
                </a:rPr>
                <a:t>技术</a:t>
              </a:r>
              <a:endParaRPr lang="zh-CN" altLang="en-US" sz="1800" b="1" dirty="0" smtClean="0">
                <a:solidFill>
                  <a:schemeClr val="bg1"/>
                </a:solidFill>
                <a:latin typeface="微软雅黑" panose="020B0503020204020204" pitchFamily="34" charset="-122"/>
                <a:ea typeface="微软雅黑" panose="020B0503020204020204" pitchFamily="34" charset="-122"/>
                <a:cs typeface="+mn-ea"/>
                <a:sym typeface="+mn-lt"/>
              </a:endParaRPr>
            </a:p>
            <a:p>
              <a:pPr algn="ctr"/>
              <a:r>
                <a:rPr lang="zh-CN" altLang="en-US" sz="1800" b="1" dirty="0" smtClean="0">
                  <a:solidFill>
                    <a:schemeClr val="bg1"/>
                  </a:solidFill>
                  <a:latin typeface="微软雅黑" panose="020B0503020204020204" pitchFamily="34" charset="-122"/>
                  <a:ea typeface="微软雅黑" panose="020B0503020204020204" pitchFamily="34" charset="-122"/>
                  <a:cs typeface="+mn-ea"/>
                  <a:sym typeface="+mn-lt"/>
                </a:rPr>
                <a:t>成果</a:t>
              </a:r>
              <a:endParaRPr lang="zh-CN" altLang="en-US" sz="1800" b="1" dirty="0" smtClean="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AutoShape 59"/>
          <p:cNvSpPr/>
          <p:nvPr/>
        </p:nvSpPr>
        <p:spPr bwMode="auto">
          <a:xfrm>
            <a:off x="3460245" y="1832665"/>
            <a:ext cx="404439" cy="40278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4" tIns="19044" rIns="19044" bIns="19044" anchor="ctr"/>
          <a:p>
            <a:pPr algn="ctr" defTabSz="171450">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35" name="AutoShape 59"/>
          <p:cNvSpPr/>
          <p:nvPr/>
        </p:nvSpPr>
        <p:spPr bwMode="auto">
          <a:xfrm>
            <a:off x="3460245" y="3508430"/>
            <a:ext cx="404439" cy="40278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4" tIns="19044" rIns="19044" bIns="19044" anchor="ctr"/>
          <a:p>
            <a:pPr algn="ctr" defTabSz="171450">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36" name="AutoShape 59"/>
          <p:cNvSpPr/>
          <p:nvPr/>
        </p:nvSpPr>
        <p:spPr bwMode="auto">
          <a:xfrm>
            <a:off x="5150615" y="3508430"/>
            <a:ext cx="404439" cy="40278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4" tIns="19044" rIns="19044" bIns="19044" anchor="ctr"/>
          <a:p>
            <a:pPr algn="ctr" defTabSz="171450">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500"/>
                                        <p:tgtEl>
                                          <p:spTgt spid="6"/>
                                        </p:tgtEl>
                                      </p:cBhvr>
                                    </p:animEffect>
                                  </p:childTnLst>
                                </p:cTn>
                              </p:par>
                              <p:par>
                                <p:cTn id="19" presetID="22" presetClass="entr" presetSubtype="2"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tags/tag1.xml><?xml version="1.0" encoding="utf-8"?>
<p:tagLst xmlns:p="http://schemas.openxmlformats.org/presentationml/2006/main">
  <p:tag name="MH" val="20170727154310"/>
  <p:tag name="MH_LIBRARY" val="GRAPHIC"/>
  <p:tag name="MH_TYPE" val="Other"/>
  <p:tag name="MH_ORDER" val="1"/>
</p:tagLst>
</file>

<file path=ppt/tags/tag2.xml><?xml version="1.0" encoding="utf-8"?>
<p:tagLst xmlns:p="http://schemas.openxmlformats.org/presentationml/2006/main">
  <p:tag name="MH" val="20170727154310"/>
  <p:tag name="MH_LIBRARY" val="GRAPHIC"/>
  <p:tag name="MH_TYPE" val="Other"/>
  <p:tag name="MH_ORDER" val="2"/>
</p:tagLst>
</file>

<file path=ppt/tags/tag3.xml><?xml version="1.0" encoding="utf-8"?>
<p:tagLst xmlns:p="http://schemas.openxmlformats.org/presentationml/2006/main">
  <p:tag name="MH" val="20170727154310"/>
  <p:tag name="MH_LIBRARY" val="GRAPHIC"/>
  <p:tag name="MH_TYPE" val="Other"/>
  <p:tag name="MH_ORDER" val="3"/>
</p:tagLst>
</file>

<file path=ppt/tags/tag4.xml><?xml version="1.0" encoding="utf-8"?>
<p:tagLst xmlns:p="http://schemas.openxmlformats.org/presentationml/2006/main">
  <p:tag name="MH" val="20170727154310"/>
  <p:tag name="MH_LIBRARY" val="GRAPHIC"/>
  <p:tag name="MH_TYPE" val="Other"/>
  <p:tag name="MH_ORDER" val="4"/>
</p:tagLst>
</file>

<file path=ppt/tags/tag5.xml><?xml version="1.0" encoding="utf-8"?>
<p:tagLst xmlns:p="http://schemas.openxmlformats.org/presentationml/2006/main">
  <p:tag name="MH_TYPE" val="#NeiR#"/>
  <p:tag name="MH_NUMBER" val="4"/>
  <p:tag name="MH_CATEGORY" val="#XunHChF#"/>
  <p:tag name="MH_LAYOUT" val="TitleSubTitle"/>
  <p:tag name="MH" val="20170727154310"/>
  <p:tag name="MH_LIBRARY" val="GRAPHIC"/>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kv3jvsqy">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1724</Words>
  <Application>WPS 演示</Application>
  <PresentationFormat>自定义</PresentationFormat>
  <Paragraphs>299</Paragraphs>
  <Slides>21</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微软雅黑</vt:lpstr>
      <vt:lpstr>华文细黑</vt:lpstr>
      <vt:lpstr>思源黑体 CN Normal</vt:lpstr>
      <vt:lpstr>黑体</vt:lpstr>
      <vt:lpstr>Calibri</vt:lpstr>
      <vt:lpstr>仿宋_GB2312</vt:lpstr>
      <vt:lpstr>仿宋</vt:lpstr>
      <vt:lpstr>Arial Narrow</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liyujin</cp:lastModifiedBy>
  <cp:revision>216</cp:revision>
  <dcterms:created xsi:type="dcterms:W3CDTF">2017-04-06T01:11:00Z</dcterms:created>
  <dcterms:modified xsi:type="dcterms:W3CDTF">2021-01-06T10:16:22Z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2052-11.8.2.9067</vt:lpwstr>
  </property>
</Properties>
</file>