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BBF5-295A-41CB-AE7E-5657252AD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B8B7D-2FBF-4CF5-A4CB-7AE054E36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33DE1-D553-4ABC-8D7E-CD006E55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072F-406F-47E3-A381-F61F5332DEA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83FD1-07B8-4102-BF4D-08829217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6DD9-44CF-43B0-9575-667675F0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A86-B08E-4EDD-8280-29169B38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8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4AC9-6B13-4603-A459-67ABD86B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6312C-28F5-4657-84C3-CB613934C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EE0F-E1C5-4EA2-8032-03F0403B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072F-406F-47E3-A381-F61F5332DEA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1A20-A697-4EC2-8780-9B333DA6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E413F-8B38-49CE-A4AB-19A59EBB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A86-B08E-4EDD-8280-29169B38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7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CD518-52B5-4D44-B741-69D096771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792F6-D71D-487E-A44E-5086B8FF7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BF44-BF33-4A4F-9995-AD9C72B9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072F-406F-47E3-A381-F61F5332DEA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8095-6127-495F-BAAE-087DFC71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4B320-23A4-48A2-AE09-9D04E604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A86-B08E-4EDD-8280-29169B38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7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22BB-2F0F-4EA9-B4EF-DFC6CF9F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449D-A7E7-476C-9640-20122905B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952BE-EFF0-4DD3-AA41-6A93F8AC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072F-406F-47E3-A381-F61F5332DEA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37A7D-1D92-4A76-925B-DED25957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73A4B-F876-4EE5-9616-40D6D8E2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A86-B08E-4EDD-8280-29169B38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D97F-541E-4B22-A2C9-383557B3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3D53-26A8-4A7D-BEB6-C6EEAC75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CC929-BAD2-45E5-8013-B61B14A8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072F-406F-47E3-A381-F61F5332DEA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D61C9-6610-4F6F-8427-1FF8CB0E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3AF89-A383-4C5E-9A52-DFE0BD06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A86-B08E-4EDD-8280-29169B38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8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3C38-247C-4573-AAA7-DD7D9BE8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8EAD4-7450-43A5-8197-E268AAB58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F2A4D-6F69-494B-9983-047B9AC82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B869F-2CCC-4A07-9914-03909339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072F-406F-47E3-A381-F61F5332DEA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6EAD7-00AD-4F92-B3A1-E417BE8B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ECB65-7675-4CAB-A319-53A0440B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A86-B08E-4EDD-8280-29169B38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6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BE69-A684-4F87-B8BC-86182B62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9B816-2A49-48C3-AED1-BC04C5486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D0FBE-228B-4C40-B5EC-F15ABD8D3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34452-D7AE-4E40-8CDF-62C2EF660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F4E23-415C-4088-BBAA-82967390E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8C8AAA-D673-47C2-B775-198BDEDA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072F-406F-47E3-A381-F61F5332DEA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92E86-3937-40A8-A7F0-D091C3E2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C9E90-6310-40F4-9D49-6C11B5A7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A86-B08E-4EDD-8280-29169B38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9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E2C8-D80B-4C09-B3DA-1DC41A7D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F2C97-BA1A-4E2A-AC8B-8A9C31F1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072F-406F-47E3-A381-F61F5332DEA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3D485-A53E-46D8-9882-98601F91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D27F9-8DF1-47BA-90FD-84F8694D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A86-B08E-4EDD-8280-29169B38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3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9F847-2B83-4FB8-A93E-F5A36B54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072F-406F-47E3-A381-F61F5332DEA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AB6A1-B914-4137-801A-9603C22C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C97D-8511-4EE2-91C6-83930BC7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A86-B08E-4EDD-8280-29169B38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8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C543-CCB9-4405-A50C-42C37A2C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8B5FC-8742-4319-9C97-1105CE3A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43F74-C314-484E-B7A4-DA0AA2640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67D4C-071D-491B-A2F7-7733B066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072F-406F-47E3-A381-F61F5332DEA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4BDEB-5AB4-409F-82CD-F969EC95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0CB56-FD5A-45B0-995B-BAC0B76C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A86-B08E-4EDD-8280-29169B38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55F7-DD7A-4209-8AF6-5B5EDC3B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0F4BC-961C-4F40-9D7F-BBAB6D877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47622-B3E1-40EC-9C87-BFFFABF4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DE91B-5451-45EA-9128-A2909999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C072F-406F-47E3-A381-F61F5332DEA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FCFBE-D768-4635-A0F4-93ABDF7E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E90C-C3D0-455A-A11A-B34F74B7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FA86-B08E-4EDD-8280-29169B38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8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F33DA-EDEE-4EE8-8C3D-0887635C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67A59-7AA6-40A1-AB76-6926D7783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B2CDD-42DA-4C4F-A8B6-456A30720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C072F-406F-47E3-A381-F61F5332DEA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28B31-B75F-4022-BBF7-D4822F54A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D4A6F-91BD-4EB8-8B22-E5381292D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FA86-B08E-4EDD-8280-29169B38D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4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F0F1-F60C-444A-A4A0-CF343D39A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Design 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69570-CE8D-4EDB-80B4-E183A788C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</a:t>
            </a:r>
            <a:r>
              <a:rPr lang="en-US" dirty="0" err="1"/>
              <a:t>Nittala</a:t>
            </a:r>
            <a:r>
              <a:rPr lang="en-US" dirty="0"/>
              <a:t> Satya Surya Lakshmi Vasuki Siva Srinivas</a:t>
            </a:r>
          </a:p>
          <a:p>
            <a:r>
              <a:rPr lang="en-US" dirty="0"/>
              <a:t>#Id – 620094</a:t>
            </a:r>
          </a:p>
          <a:p>
            <a:r>
              <a:rPr lang="en-US" dirty="0"/>
              <a:t>Email – sn620094@wne.edu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E44F6-BD31-4C49-A4B2-17C36E004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50" y="257840"/>
            <a:ext cx="17240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0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DD7A-A460-429B-A0CF-F53A6FC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687" y="71472"/>
            <a:ext cx="5934389" cy="4688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WG iris BPF HFSS (PEC)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E733B-0413-4F33-A0DF-62C9B44A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03" y="379586"/>
            <a:ext cx="2300878" cy="5577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7E93E-9435-4B12-8D6A-6D5333B37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88" y="1074838"/>
            <a:ext cx="5768800" cy="2093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393678-F0D9-42BE-83F0-285294848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076" y="1792631"/>
            <a:ext cx="1379373" cy="38340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FD28B8-11EC-4EBA-8ED3-37089C480E89}"/>
              </a:ext>
            </a:extLst>
          </p:cNvPr>
          <p:cNvSpPr txBox="1"/>
          <p:nvPr/>
        </p:nvSpPr>
        <p:spPr>
          <a:xfrm>
            <a:off x="1034980" y="5992297"/>
            <a:ext cx="243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BPF iris Full Model Pec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785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D9185E-562F-4C40-A770-6D399A3BF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07" y="0"/>
            <a:ext cx="1832348" cy="6255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D66B6-9151-4FE1-AA60-BCE8047C2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214" y="479128"/>
            <a:ext cx="5768800" cy="2093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823AB-ADD8-4459-91BF-D78D0C0DB653}"/>
              </a:ext>
            </a:extLst>
          </p:cNvPr>
          <p:cNvSpPr txBox="1"/>
          <p:nvPr/>
        </p:nvSpPr>
        <p:spPr>
          <a:xfrm>
            <a:off x="2401555" y="5144756"/>
            <a:ext cx="284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BPF iris Quarter Model Pec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8A2EF-5FCF-4B2B-AB50-64DE29AF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04" y="612950"/>
            <a:ext cx="1496291" cy="596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7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983407-6862-41C3-9E47-DE6CEEA4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91" y="1130765"/>
            <a:ext cx="8882743" cy="53877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4D9BCA-149D-486B-BB64-EFE9DCF9E36D}"/>
                  </a:ext>
                </a:extLst>
              </p:cNvPr>
              <p:cNvSpPr txBox="1"/>
              <p:nvPr/>
            </p:nvSpPr>
            <p:spPr>
              <a:xfrm>
                <a:off x="2566518" y="339464"/>
                <a:ext cx="818521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WG iris BPF HFSS (PEC)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4D9BCA-149D-486B-BB64-EFE9DCF9E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518" y="339464"/>
                <a:ext cx="8185218" cy="584775"/>
              </a:xfrm>
              <a:prstGeom prst="rect">
                <a:avLst/>
              </a:prstGeom>
              <a:blipFill>
                <a:blip r:embed="rId3"/>
                <a:stretch>
                  <a:fillRect l="-186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39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89021-B70E-424F-A482-14A708944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89293"/>
            <a:ext cx="9133951" cy="56565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48B7F3D-CC22-4FD4-8F50-98CE225757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28256" y="233379"/>
                <a:ext cx="6537291" cy="46888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WG iris BPF HFSS (PEC)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48B7F3D-CC22-4FD4-8F50-98CE22575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28256" y="233379"/>
                <a:ext cx="6537291" cy="468888"/>
              </a:xfrm>
              <a:blipFill>
                <a:blip r:embed="rId3"/>
                <a:stretch>
                  <a:fillRect l="-3262" t="-54545" b="-74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900687-7399-4962-9D20-69BA598475A6}"/>
              </a:ext>
            </a:extLst>
          </p:cNvPr>
          <p:cNvSpPr txBox="1"/>
          <p:nvPr/>
        </p:nvSpPr>
        <p:spPr>
          <a:xfrm>
            <a:off x="2798278" y="97551"/>
            <a:ext cx="75494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WG iris BPF HFSS (Copper(Loss)) 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C3259-9007-4100-8D34-FCF42B1D6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87" y="572756"/>
            <a:ext cx="2365563" cy="6089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C7A9B8-F3C9-46EB-9629-FD0F7E8D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231" y="795389"/>
            <a:ext cx="1905000" cy="5086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C9F94D-2A34-4ADF-9F96-BA014AD2C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528" y="1256253"/>
            <a:ext cx="5178041" cy="1945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C3A692-6289-4949-A012-5C01402F0EF3}"/>
              </a:ext>
            </a:extLst>
          </p:cNvPr>
          <p:cNvSpPr txBox="1"/>
          <p:nvPr/>
        </p:nvSpPr>
        <p:spPr>
          <a:xfrm>
            <a:off x="4082983" y="4727146"/>
            <a:ext cx="32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BPF iris Full Model Copper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525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60313-785F-40A1-818C-4F511E2B6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48" y="469289"/>
            <a:ext cx="1693683" cy="5919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4EEB8-CA7F-4501-9878-760E170054FE}"/>
              </a:ext>
            </a:extLst>
          </p:cNvPr>
          <p:cNvSpPr txBox="1"/>
          <p:nvPr/>
        </p:nvSpPr>
        <p:spPr>
          <a:xfrm>
            <a:off x="3098244" y="5309950"/>
            <a:ext cx="32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BPF iris Quarter Model Copper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DC358-5E50-4B9D-BF31-EA84BA638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258" y="954802"/>
            <a:ext cx="5178041" cy="1945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81A53D-FDFC-4A3F-825D-9D37B9C39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350" y="569772"/>
            <a:ext cx="1807581" cy="591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106307-0680-48A5-9475-37C6351280ED}"/>
                  </a:ext>
                </a:extLst>
              </p:cNvPr>
              <p:cNvSpPr txBox="1"/>
              <p:nvPr/>
            </p:nvSpPr>
            <p:spPr>
              <a:xfrm>
                <a:off x="2084196" y="329415"/>
                <a:ext cx="8999136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WG iris BPF HFSS (Copper(Loss))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106307-0680-48A5-9475-37C635128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96" y="329415"/>
                <a:ext cx="8999136" cy="1077218"/>
              </a:xfrm>
              <a:prstGeom prst="rect">
                <a:avLst/>
              </a:prstGeom>
              <a:blipFill>
                <a:blip r:embed="rId2"/>
                <a:stretch>
                  <a:fillRect l="-1762" t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0409096-F152-462C-99A5-0598CAAE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795" y="1054872"/>
            <a:ext cx="8707506" cy="54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7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D41D57-28E3-48EE-A11F-F4CB5AE2BB18}"/>
                  </a:ext>
                </a:extLst>
              </p:cNvPr>
              <p:cNvSpPr txBox="1"/>
              <p:nvPr/>
            </p:nvSpPr>
            <p:spPr>
              <a:xfrm>
                <a:off x="2566517" y="249028"/>
                <a:ext cx="683874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WG iris BPF HFSS (Copper(Loss))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D41D57-28E3-48EE-A11F-F4CB5AE2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517" y="249028"/>
                <a:ext cx="6838740" cy="1077218"/>
              </a:xfrm>
              <a:prstGeom prst="rect">
                <a:avLst/>
              </a:prstGeom>
              <a:blipFill>
                <a:blip r:embed="rId2"/>
                <a:stretch>
                  <a:fillRect l="-2228" t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C59ED9B-2047-4253-9083-85BB7DDC2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589" y="1014685"/>
            <a:ext cx="9297211" cy="55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3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CF4DE70-F050-49AB-BA8F-B78FCFC24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1049" y="324996"/>
            <a:ext cx="3638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+mn-lt"/>
              </a:rPr>
              <a:t>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ummary of the outcomes.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8042A-2751-405E-B8C5-BCA3AF38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32" y="1472461"/>
            <a:ext cx="9576080" cy="5239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B1C13B-381B-493B-A253-3E4EB064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8" y="1015261"/>
            <a:ext cx="5960043" cy="5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6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3435AB-E3C1-47EA-879D-C68A3A48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25" y="318616"/>
            <a:ext cx="6256779" cy="666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5DB66-1499-4055-8829-89A750238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08" y="1062166"/>
            <a:ext cx="9967544" cy="539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6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DFEF28-279A-449E-9081-0731CD29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64" y="1373149"/>
            <a:ext cx="7983391" cy="31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1F602-04FD-49A1-96B2-E95D4E5E8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7" y="445006"/>
            <a:ext cx="6364990" cy="740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429F8-DC75-4D8D-A561-EAC2379B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5" y="1115367"/>
            <a:ext cx="10081846" cy="551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20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F5B7FE-6175-4EF2-8D0E-9E1255802C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061113"/>
                  </p:ext>
                </p:extLst>
              </p:nvPr>
            </p:nvGraphicFramePr>
            <p:xfrm>
              <a:off x="1175656" y="2216869"/>
              <a:ext cx="9626320" cy="3651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6915">
                      <a:extLst>
                        <a:ext uri="{9D8B030D-6E8A-4147-A177-3AD203B41FA5}">
                          <a16:colId xmlns:a16="http://schemas.microsoft.com/office/drawing/2014/main" val="193949971"/>
                        </a:ext>
                      </a:extLst>
                    </a:gridCol>
                    <a:gridCol w="1095271">
                      <a:extLst>
                        <a:ext uri="{9D8B030D-6E8A-4147-A177-3AD203B41FA5}">
                          <a16:colId xmlns:a16="http://schemas.microsoft.com/office/drawing/2014/main" val="45431368"/>
                        </a:ext>
                      </a:extLst>
                    </a:gridCol>
                    <a:gridCol w="1175657">
                      <a:extLst>
                        <a:ext uri="{9D8B030D-6E8A-4147-A177-3AD203B41FA5}">
                          <a16:colId xmlns:a16="http://schemas.microsoft.com/office/drawing/2014/main" val="4184815666"/>
                        </a:ext>
                      </a:extLst>
                    </a:gridCol>
                    <a:gridCol w="1286189">
                      <a:extLst>
                        <a:ext uri="{9D8B030D-6E8A-4147-A177-3AD203B41FA5}">
                          <a16:colId xmlns:a16="http://schemas.microsoft.com/office/drawing/2014/main" val="3480270883"/>
                        </a:ext>
                      </a:extLst>
                    </a:gridCol>
                    <a:gridCol w="1105319">
                      <a:extLst>
                        <a:ext uri="{9D8B030D-6E8A-4147-A177-3AD203B41FA5}">
                          <a16:colId xmlns:a16="http://schemas.microsoft.com/office/drawing/2014/main" val="765530219"/>
                        </a:ext>
                      </a:extLst>
                    </a:gridCol>
                    <a:gridCol w="1245995">
                      <a:extLst>
                        <a:ext uri="{9D8B030D-6E8A-4147-A177-3AD203B41FA5}">
                          <a16:colId xmlns:a16="http://schemas.microsoft.com/office/drawing/2014/main" val="4044958429"/>
                        </a:ext>
                      </a:extLst>
                    </a:gridCol>
                    <a:gridCol w="1115367">
                      <a:extLst>
                        <a:ext uri="{9D8B030D-6E8A-4147-A177-3AD203B41FA5}">
                          <a16:colId xmlns:a16="http://schemas.microsoft.com/office/drawing/2014/main" val="1003818059"/>
                        </a:ext>
                      </a:extLst>
                    </a:gridCol>
                    <a:gridCol w="1165607">
                      <a:extLst>
                        <a:ext uri="{9D8B030D-6E8A-4147-A177-3AD203B41FA5}">
                          <a16:colId xmlns:a16="http://schemas.microsoft.com/office/drawing/2014/main" val="1524430073"/>
                        </a:ext>
                      </a:extLst>
                    </a:gridCol>
                  </a:tblGrid>
                  <a:tr h="52162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k,k+1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34 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56  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8893914"/>
                      </a:ext>
                    </a:extLst>
                  </a:tr>
                  <a:tr h="52162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/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0.3998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0.1217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0.0843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  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0.0843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 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735595"/>
                      </a:ext>
                    </a:extLst>
                  </a:tr>
                  <a:tr h="52162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/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0.5538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0.1270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0.0867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0.0867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0.1270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0.5538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804494"/>
                      </a:ext>
                    </a:extLst>
                  </a:tr>
                  <a:tr h="52162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/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0.1321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0.0876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0.0763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0.0763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0.0876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0.1321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6755828"/>
                      </a:ext>
                    </a:extLst>
                  </a:tr>
                  <a:tr h="52162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 b="0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7.5244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5.0091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4.3654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4.3654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5.0091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7.5244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406200"/>
                      </a:ext>
                    </a:extLst>
                  </a:tr>
                  <a:tr h="52162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 b="0" i="0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-58.6319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-23.8746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-18.3867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-18.3867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-23.8746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-58.6319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</a:t>
                          </a:r>
                          <a:r>
                            <a:rPr lang="en-US" baseline="0" dirty="0"/>
                            <a:t> 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508124"/>
                      </a:ext>
                    </a:extLst>
                  </a:tr>
                  <a:tr h="52162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5.737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3.9424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3.5427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3.5427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3.9424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5.737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6717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4F5B7FE-6175-4EF2-8D0E-9E1255802C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061113"/>
                  </p:ext>
                </p:extLst>
              </p:nvPr>
            </p:nvGraphicFramePr>
            <p:xfrm>
              <a:off x="1175656" y="2216869"/>
              <a:ext cx="9626320" cy="3651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6915">
                      <a:extLst>
                        <a:ext uri="{9D8B030D-6E8A-4147-A177-3AD203B41FA5}">
                          <a16:colId xmlns:a16="http://schemas.microsoft.com/office/drawing/2014/main" val="193949971"/>
                        </a:ext>
                      </a:extLst>
                    </a:gridCol>
                    <a:gridCol w="1095271">
                      <a:extLst>
                        <a:ext uri="{9D8B030D-6E8A-4147-A177-3AD203B41FA5}">
                          <a16:colId xmlns:a16="http://schemas.microsoft.com/office/drawing/2014/main" val="45431368"/>
                        </a:ext>
                      </a:extLst>
                    </a:gridCol>
                    <a:gridCol w="1175657">
                      <a:extLst>
                        <a:ext uri="{9D8B030D-6E8A-4147-A177-3AD203B41FA5}">
                          <a16:colId xmlns:a16="http://schemas.microsoft.com/office/drawing/2014/main" val="4184815666"/>
                        </a:ext>
                      </a:extLst>
                    </a:gridCol>
                    <a:gridCol w="1286189">
                      <a:extLst>
                        <a:ext uri="{9D8B030D-6E8A-4147-A177-3AD203B41FA5}">
                          <a16:colId xmlns:a16="http://schemas.microsoft.com/office/drawing/2014/main" val="3480270883"/>
                        </a:ext>
                      </a:extLst>
                    </a:gridCol>
                    <a:gridCol w="1105319">
                      <a:extLst>
                        <a:ext uri="{9D8B030D-6E8A-4147-A177-3AD203B41FA5}">
                          <a16:colId xmlns:a16="http://schemas.microsoft.com/office/drawing/2014/main" val="765530219"/>
                        </a:ext>
                      </a:extLst>
                    </a:gridCol>
                    <a:gridCol w="1245995">
                      <a:extLst>
                        <a:ext uri="{9D8B030D-6E8A-4147-A177-3AD203B41FA5}">
                          <a16:colId xmlns:a16="http://schemas.microsoft.com/office/drawing/2014/main" val="4044958429"/>
                        </a:ext>
                      </a:extLst>
                    </a:gridCol>
                    <a:gridCol w="1115367">
                      <a:extLst>
                        <a:ext uri="{9D8B030D-6E8A-4147-A177-3AD203B41FA5}">
                          <a16:colId xmlns:a16="http://schemas.microsoft.com/office/drawing/2014/main" val="1003818059"/>
                        </a:ext>
                      </a:extLst>
                    </a:gridCol>
                    <a:gridCol w="1165607">
                      <a:extLst>
                        <a:ext uri="{9D8B030D-6E8A-4147-A177-3AD203B41FA5}">
                          <a16:colId xmlns:a16="http://schemas.microsoft.com/office/drawing/2014/main" val="1524430073"/>
                        </a:ext>
                      </a:extLst>
                    </a:gridCol>
                  </a:tblGrid>
                  <a:tr h="52162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k,k+1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34 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56   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8893914"/>
                      </a:ext>
                    </a:extLst>
                  </a:tr>
                  <a:tr h="521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4" t="-107059" r="-571610" b="-50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0.3998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0.1217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0.0843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  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0.0843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0.1217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  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0.3998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735595"/>
                      </a:ext>
                    </a:extLst>
                  </a:tr>
                  <a:tr h="521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4" t="-204651" r="-571610" b="-4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0.5538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0.1270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0.0867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0.0867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0.1270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0.5538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804494"/>
                      </a:ext>
                    </a:extLst>
                  </a:tr>
                  <a:tr h="521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4" t="-304651" r="-571610" b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0.1321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0.0876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0.0763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0.0763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0.0876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0.1321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6755828"/>
                      </a:ext>
                    </a:extLst>
                  </a:tr>
                  <a:tr h="521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4" t="-404651" r="-571610" b="-2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7.5244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5.0091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4.3654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4.3654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5.0091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7.5244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7749" t="-404651" r="-2618" b="-2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4406200"/>
                      </a:ext>
                    </a:extLst>
                  </a:tr>
                  <a:tr h="521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4" t="-510588" r="-571610" b="-1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-58.6319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-23.8746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-18.3867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-18.3867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-23.8746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-58.6319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7749" t="-510588" r="-2618" b="-1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508124"/>
                      </a:ext>
                    </a:extLst>
                  </a:tr>
                  <a:tr h="521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4" t="-603488" r="-571610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5.737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3.9424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3.5427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3.5427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3.9424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5.737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66717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7B89842-252D-43EE-A13F-62C624FBEA5A}"/>
              </a:ext>
            </a:extLst>
          </p:cNvPr>
          <p:cNvSpPr txBox="1"/>
          <p:nvPr/>
        </p:nvSpPr>
        <p:spPr>
          <a:xfrm>
            <a:off x="5004078" y="758930"/>
            <a:ext cx="190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01</a:t>
            </a:r>
          </a:p>
        </p:txBody>
      </p:sp>
    </p:spTree>
    <p:extLst>
      <p:ext uri="{BB962C8B-B14F-4D97-AF65-F5344CB8AC3E}">
        <p14:creationId xmlns:p14="http://schemas.microsoft.com/office/powerpoint/2010/main" val="48970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6596A0E-479D-43BB-9492-31EED415E9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3093094"/>
                  </p:ext>
                </p:extLst>
              </p:nvPr>
            </p:nvGraphicFramePr>
            <p:xfrm>
              <a:off x="1921468" y="3091076"/>
              <a:ext cx="8128001" cy="15076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95430440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1809137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7328051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7783236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62299726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29813172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82271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4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6812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138.7467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158.8693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161.6133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158.8693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138.7467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8540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/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0.3854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0.4413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0.4489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0.4413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0.3854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973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6.8254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7.8153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7.9502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7.8153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6.8254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1240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6596A0E-479D-43BB-9492-31EED415E9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3093094"/>
                  </p:ext>
                </p:extLst>
              </p:nvPr>
            </p:nvGraphicFramePr>
            <p:xfrm>
              <a:off x="1921468" y="3091076"/>
              <a:ext cx="8128001" cy="15076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395430440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01809137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673280511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377832368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62299726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29813172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82271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4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681295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4" t="-106452" r="-600524" b="-2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138.7467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158.8693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161.6133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158.8693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138.7467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8953" t="-106452" r="-2094" b="-2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8540289"/>
                      </a:ext>
                    </a:extLst>
                  </a:tr>
                  <a:tr h="3881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4" t="-200000" r="-600524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0.3854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0.4413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0.4489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0.4413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0.3854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973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4" t="-314754" r="-60052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6.8254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7.8153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7.9502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7.8153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6.8254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mm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91240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DCCA1B2-A75B-4894-A37E-9C8604BB686E}"/>
              </a:ext>
            </a:extLst>
          </p:cNvPr>
          <p:cNvSpPr txBox="1"/>
          <p:nvPr/>
        </p:nvSpPr>
        <p:spPr>
          <a:xfrm>
            <a:off x="5004078" y="758930"/>
            <a:ext cx="190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02</a:t>
            </a:r>
          </a:p>
        </p:txBody>
      </p:sp>
    </p:spTree>
    <p:extLst>
      <p:ext uri="{BB962C8B-B14F-4D97-AF65-F5344CB8AC3E}">
        <p14:creationId xmlns:p14="http://schemas.microsoft.com/office/powerpoint/2010/main" val="76751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0B9F-DB98-4357-8172-CF9A537AA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Appendices</a:t>
            </a:r>
          </a:p>
          <a:p>
            <a:pPr>
              <a:buFontTx/>
              <a:buChar char="-"/>
            </a:pPr>
            <a:r>
              <a:rPr lang="en-US" dirty="0"/>
              <a:t>HFSS</a:t>
            </a:r>
          </a:p>
          <a:p>
            <a:pPr>
              <a:buFontTx/>
              <a:buChar char="-"/>
            </a:pPr>
            <a:r>
              <a:rPr lang="en-US" dirty="0"/>
              <a:t>MATLAB</a:t>
            </a:r>
          </a:p>
          <a:p>
            <a:pPr>
              <a:buFontTx/>
              <a:buChar char="-"/>
            </a:pPr>
            <a:r>
              <a:rPr lang="en-US" dirty="0"/>
              <a:t>MS Excel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57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C079-7D09-47C4-8B74-FE4153D8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1" y="2766218"/>
            <a:ext cx="10515600" cy="1325563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5814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AC82-0C39-4083-B70C-31937B75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756" y="89112"/>
            <a:ext cx="2553586" cy="379154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+mn-lt"/>
              </a:rPr>
              <a:t>Hand Calculations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0EEEB-01F1-4B62-802F-10AB3470B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18" y="552893"/>
            <a:ext cx="4308889" cy="6026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F53C8-4BBD-4117-8811-2DE2B3D45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574" y="552893"/>
            <a:ext cx="4226026" cy="60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7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3A9650-C494-4D4D-94F7-66CB906D6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" y="590107"/>
            <a:ext cx="4109298" cy="5677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E9465-D80E-4CF0-9ECF-93077CB71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698" y="590107"/>
            <a:ext cx="3889594" cy="5677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FBA378-820A-4E03-99FF-3B848098D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719" y="590107"/>
            <a:ext cx="3721105" cy="56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3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1372-CBA2-4CCA-96D3-EE62617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656" y="163107"/>
            <a:ext cx="2457893" cy="62370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n-lt"/>
              </a:rPr>
              <a:t>MATLAB Calculations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6FF3B-98C2-485F-8C44-F4521196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3" y="786810"/>
            <a:ext cx="2324100" cy="552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EF0C9-2E07-45CC-94F8-DA30A7072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663" y="947680"/>
            <a:ext cx="1723360" cy="4954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A6CE0-F8C4-4154-BEAF-092EA3F4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370" y="1733382"/>
            <a:ext cx="1871775" cy="3383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74E46D-170C-428A-BFBF-B4F5F3125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563" y="1781841"/>
            <a:ext cx="1977214" cy="32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8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F6C60A-4F49-4834-9824-F72EFA01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2" y="773369"/>
            <a:ext cx="10950876" cy="57762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2A93B7-9ECC-4004-9746-EE406962CF64}"/>
              </a:ext>
            </a:extLst>
          </p:cNvPr>
          <p:cNvSpPr txBox="1"/>
          <p:nvPr/>
        </p:nvSpPr>
        <p:spPr>
          <a:xfrm>
            <a:off x="4283368" y="308344"/>
            <a:ext cx="43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MATLAB Ideal Lumped Elements</a:t>
            </a:r>
          </a:p>
        </p:txBody>
      </p:sp>
    </p:spTree>
    <p:extLst>
      <p:ext uri="{BB962C8B-B14F-4D97-AF65-F5344CB8AC3E}">
        <p14:creationId xmlns:p14="http://schemas.microsoft.com/office/powerpoint/2010/main" val="40826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98E19B-1836-4A17-92BD-56FF6D9B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1" y="432623"/>
            <a:ext cx="11266967" cy="58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4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9E27-13AE-47B2-9634-6337681E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71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	Waveguide inductive iris BPF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F5BDA-774A-42B6-BA8A-FD517C90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8" y="1659312"/>
            <a:ext cx="2679404" cy="3129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4C4151-2BDA-4180-9C32-49BFDC19A1D5}"/>
              </a:ext>
            </a:extLst>
          </p:cNvPr>
          <p:cNvSpPr txBox="1"/>
          <p:nvPr/>
        </p:nvSpPr>
        <p:spPr>
          <a:xfrm>
            <a:off x="446567" y="5063694"/>
            <a:ext cx="267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BPF Full Model  Iris Sweep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CC242D-2CC7-42A1-A156-8DFAED6FB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760" y="1659312"/>
            <a:ext cx="3434315" cy="24455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73C358-C9EC-4421-BC07-0B51842E5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170" y="1069380"/>
            <a:ext cx="1993258" cy="39920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585414-659E-483E-8C93-7744364FF83F}"/>
              </a:ext>
            </a:extLst>
          </p:cNvPr>
          <p:cNvSpPr txBox="1"/>
          <p:nvPr/>
        </p:nvSpPr>
        <p:spPr>
          <a:xfrm>
            <a:off x="8754140" y="5601716"/>
            <a:ext cx="333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BPF Quarter Model  Iris Sweep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0313D0-9EB4-4010-AA79-8DB5E7BC3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760" y="4204301"/>
            <a:ext cx="40767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9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7A57-4B20-4D3E-955D-BAB3C592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305" y="284124"/>
            <a:ext cx="6785345" cy="602438"/>
          </a:xfrm>
        </p:spPr>
        <p:txBody>
          <a:bodyPr>
            <a:normAutofit fontScale="90000"/>
          </a:bodyPr>
          <a:lstStyle/>
          <a:p>
            <a:br>
              <a:rPr lang="en-US" sz="2400" b="1" i="0" dirty="0">
                <a:effectLst/>
                <a:latin typeface="+mn-lt"/>
              </a:rPr>
            </a:br>
            <a:br>
              <a:rPr lang="en-US" sz="2400" b="1" i="0" dirty="0">
                <a:effectLst/>
                <a:latin typeface="+mn-lt"/>
              </a:rPr>
            </a:br>
            <a:r>
              <a:rPr lang="en-US" sz="3100" b="1" i="0" dirty="0">
                <a:effectLst/>
                <a:latin typeface="+mn-lt"/>
              </a:rPr>
              <a:t>Iris Sweep  - Cubic spline  Interpolation </a:t>
            </a:r>
            <a:br>
              <a:rPr lang="en-US" sz="1800" b="0" i="0" dirty="0">
                <a:effectLst/>
                <a:latin typeface="Menlo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5BB474-D3F0-4B15-AB57-9E79C279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56" y="1002747"/>
            <a:ext cx="10132088" cy="542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3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328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Menlo</vt:lpstr>
      <vt:lpstr>Office Theme</vt:lpstr>
      <vt:lpstr>Design Project 3</vt:lpstr>
      <vt:lpstr>PowerPoint Presentation</vt:lpstr>
      <vt:lpstr>Hand Calculations</vt:lpstr>
      <vt:lpstr>PowerPoint Presentation</vt:lpstr>
      <vt:lpstr>MATLAB Calculations</vt:lpstr>
      <vt:lpstr>PowerPoint Presentation</vt:lpstr>
      <vt:lpstr>PowerPoint Presentation</vt:lpstr>
      <vt:lpstr> Waveguide inductive iris BPF Design</vt:lpstr>
      <vt:lpstr>  Iris Sweep  - Cubic spline  Interpolation  </vt:lpstr>
      <vt:lpstr>WG iris BPF HFSS (PEC)</vt:lpstr>
      <vt:lpstr>PowerPoint Presentation</vt:lpstr>
      <vt:lpstr>PowerPoint Presentation</vt:lpstr>
      <vt:lpstr>WG iris BPF HFSS (PEC) |S_21 |</vt:lpstr>
      <vt:lpstr>PowerPoint Presentation</vt:lpstr>
      <vt:lpstr>PowerPoint Presentation</vt:lpstr>
      <vt:lpstr>PowerPoint Presentation</vt:lpstr>
      <vt:lpstr>PowerPoint Presentation</vt:lpstr>
      <vt:lpstr>Summary of the outcomes.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Project 3</dc:title>
  <dc:creator>Sleith 224</dc:creator>
  <cp:lastModifiedBy>Sleith 224</cp:lastModifiedBy>
  <cp:revision>21</cp:revision>
  <dcterms:created xsi:type="dcterms:W3CDTF">2024-04-27T21:29:37Z</dcterms:created>
  <dcterms:modified xsi:type="dcterms:W3CDTF">2024-04-28T00:28:04Z</dcterms:modified>
</cp:coreProperties>
</file>