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6C20-ADD8-4C66-95F7-D02008D044CD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623C3-6C51-4FD0-9689-3067F3F9E4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18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C40-295E-6501-7793-EE33F96C1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F5A39-0F48-D71F-D6FE-366FCD922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AC321-33AF-79C4-DF81-29004EEE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C434-B1A6-1E74-CACA-C6D1086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6786-3E4C-7B37-2E7A-9ED22E18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DE07-85BD-4AFA-F0F4-D56E142F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403AB-2267-51CB-C97D-83B0C9B85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C3C5-5BF6-9098-5177-565F3118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3578-F5C3-FC53-D971-C2FE528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2677-2199-BF61-29ED-9AF803B1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6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0DC56-21AC-DEE3-7975-C329D0B4A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0D537-28CA-1A7F-1ACE-05CF7DF6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EC4C-75D8-DBFE-13A5-30AAD3FF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0F28-9580-1264-5C74-DF67AF15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A373-476F-C5FA-3369-5962ED1A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2596-6846-DA59-2E48-40CE2B67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2779-D373-7C25-F564-E03929966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9C35-DDF6-31AB-BBE6-123C7BF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5ABA-C060-9E3D-0337-D38C3E93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988A-719E-AFAC-52EB-30B424F0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4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219D-53C8-A90C-BDD9-C70196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ED7DF-803C-CF49-6FF9-D4C2C2BE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FA06-D2D4-9E69-69DE-EA6CA5C7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546A-6C85-4911-25E7-F5D249CB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6D10A-2591-58C7-E3E0-D72A9EB8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9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CA0A-221A-8250-DE2C-68BDAEF6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180B-A331-E655-5967-44BE46F4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90FAF-2B6B-6F17-37D5-E380A5FF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F303-92E2-439B-E639-9102997F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37DA7-C468-8ED0-DEA2-C840E3AB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5B7A-5A4C-382D-8B49-9B884AD6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8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7BF2-D601-1E71-D622-1E60B34B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EF116-96B7-F1F4-7476-27D78840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39AF-41E9-9A1E-77A6-53C1EEA43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D4D42-B3AB-D627-9925-FF18AAAB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DAB96-D9B1-AB2E-4B75-A0741F9A3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227B6-38D5-DBE0-4734-1455D1CB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213D6-FA91-7A25-5E9E-638A98C1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D9E90-6E64-86EB-C438-474E13C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8359-8923-3572-DE82-D8CAA8DE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D9360-B625-6AE2-611C-0FC3E610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04A2F-6B4D-3A76-A932-17DC8E54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12E01-7941-D03B-8BE1-63674E84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A551D-C2E6-B998-31CC-20CFF6B6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436D9-FD46-1FE4-08A5-545584AF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D980C-73AD-0B56-1C61-233AB2EA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2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EBC-5D9A-1E78-34EB-8AE6906F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6180-9D78-7340-F8D8-533FAD6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BC89A-EF74-169B-2D94-71B7323FD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5488-636E-B3B5-DEBB-283BAB56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A268-0E21-50E9-8066-4960BC94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B362-FC78-831E-8E80-0C9B8EC9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3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53DD-3E9A-4512-CD60-5321ABC4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F6A98-5645-03CA-9340-891C239C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0461-3ECA-38C1-28F1-D2F7AF421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97F70-4F89-18AD-8B36-80AA56E7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2054B-73B4-E07B-7CF6-EC4B197A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1B44C-2C22-182E-98A1-AD60281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8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3A9A2-F989-89D5-F15B-39EC8636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F8DE-1912-A1D8-9EC2-D540E037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8EF5-5E39-AE1E-4573-D8EC94AA0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8B00-3A9A-419A-BDF9-226AFC0F0BD2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5709-08F7-83CD-1FD1-41254CCF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B28B-7AC4-D080-93D5-5B70D5D5A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31A3-E5B4-4C36-BCD7-5CBFDB4CB7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CBBF-0653-1B6E-1AFA-F89BBFD5A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Design Project 5</a:t>
            </a:r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r>
              <a:rPr lang="en-US" sz="3600" b="1" dirty="0">
                <a:latin typeface="+mn-lt"/>
              </a:rPr>
              <a:t>Single section coupled line Directional Coupler</a:t>
            </a:r>
            <a:endParaRPr lang="en-IN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DBDE-25C5-CC17-6465-C85F4A041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826" y="4300128"/>
            <a:ext cx="9144000" cy="1655762"/>
          </a:xfrm>
        </p:spPr>
        <p:txBody>
          <a:bodyPr/>
          <a:lstStyle/>
          <a:p>
            <a:r>
              <a:rPr lang="en-US" dirty="0"/>
              <a:t>By :  </a:t>
            </a:r>
            <a:r>
              <a:rPr lang="en-US" dirty="0" err="1"/>
              <a:t>Nittala</a:t>
            </a:r>
            <a:r>
              <a:rPr lang="en-US" dirty="0"/>
              <a:t> Satya Surya Lakshmi Vasuki Siva Srinivas</a:t>
            </a:r>
          </a:p>
          <a:p>
            <a:r>
              <a:rPr lang="en-US" dirty="0"/>
              <a:t>#Id  - sn620094</a:t>
            </a:r>
          </a:p>
          <a:p>
            <a:r>
              <a:rPr lang="en-US" dirty="0"/>
              <a:t>Email – sn620094@wne.edu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0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5D1DE-B16D-3B82-44C3-28585579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9" y="181264"/>
            <a:ext cx="7655491" cy="674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047DB3-96F0-ADFF-25A3-AA61C58C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2" y="905890"/>
            <a:ext cx="10422194" cy="55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E86D-F8F3-B8CC-BFE1-EF9B5721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66802"/>
            <a:ext cx="9013724" cy="4804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S11 plot of MATLAB, MStrip_V1 and MStrip_V2, range of 0 to -200dB </a:t>
            </a:r>
            <a:endParaRPr lang="en-IN" sz="2400" b="1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B52DE-6EB9-81BE-26D5-330B8710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841184"/>
            <a:ext cx="10874477" cy="57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47E45-3387-C531-CC17-50E4A2D6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4" y="54631"/>
            <a:ext cx="7255565" cy="63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F1FB5-66A3-CFEF-C5F8-228E80661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" y="838536"/>
            <a:ext cx="10677832" cy="56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8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6EEA38-8358-BBCB-8F11-4AD506BA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6" y="228213"/>
            <a:ext cx="7398212" cy="587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3B6BC-8D6E-28FC-5261-D70497F60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896793"/>
            <a:ext cx="10756490" cy="573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011DD-C619-53B1-C4CD-D7483CEB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72" y="75933"/>
            <a:ext cx="7493751" cy="702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F8C1EA-2F19-CE59-4095-2FE8BA887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19643"/>
            <a:ext cx="10736826" cy="57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813CEC-9ACB-F60F-B84D-95221D00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266802"/>
            <a:ext cx="9013724" cy="4804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S11 plot of MATLAB, MStrip_V1 and MStrip_V2, range of 0 to -200dB </a:t>
            </a:r>
            <a:endParaRPr lang="en-IN" sz="24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BF89C-E425-A450-A964-4C0F0C63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2" y="906881"/>
            <a:ext cx="10540181" cy="55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3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B3BC-E3CE-63E0-45BB-F1434AE3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Appendices</a:t>
            </a:r>
          </a:p>
          <a:p>
            <a:pPr>
              <a:buFontTx/>
              <a:buChar char="-"/>
            </a:pPr>
            <a:r>
              <a:rPr lang="en-US" dirty="0"/>
              <a:t>MATLAB</a:t>
            </a:r>
          </a:p>
          <a:p>
            <a:pPr>
              <a:buFontTx/>
              <a:buChar char="-"/>
            </a:pPr>
            <a:r>
              <a:rPr lang="en-US" dirty="0"/>
              <a:t>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07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73D4-1C93-77AF-CDA6-28D0D614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5124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The End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58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B80AAF8-CBBB-DA65-4B94-179CF2EEC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00811"/>
                  </p:ext>
                </p:extLst>
              </p:nvPr>
            </p:nvGraphicFramePr>
            <p:xfrm>
              <a:off x="1542025" y="466606"/>
              <a:ext cx="9107950" cy="5924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1590">
                      <a:extLst>
                        <a:ext uri="{9D8B030D-6E8A-4147-A177-3AD203B41FA5}">
                          <a16:colId xmlns:a16="http://schemas.microsoft.com/office/drawing/2014/main" val="1709060529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1025845801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4189855522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1833793503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3064686699"/>
                        </a:ext>
                      </a:extLst>
                    </a:gridCol>
                  </a:tblGrid>
                  <a:tr h="538617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MATLAB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MStrip_V1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MStrip_V2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20389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787326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752138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212713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0026867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185930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Return Loss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125.6185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28.9896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23.9538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14212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Insertion Loss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457.5735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558.4755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496.1234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:r>
                            <a:rPr lang="en-US" dirty="0" err="1"/>
                            <a:t>mdB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008758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Coupling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10.1729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10.5519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2674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Isolation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135.1609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19.4677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24.4622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457087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Directivity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125.1609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9.2948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13.9104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149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B80AAF8-CBBB-DA65-4B94-179CF2EEC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00811"/>
                  </p:ext>
                </p:extLst>
              </p:nvPr>
            </p:nvGraphicFramePr>
            <p:xfrm>
              <a:off x="1542025" y="466606"/>
              <a:ext cx="9107950" cy="59247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1590">
                      <a:extLst>
                        <a:ext uri="{9D8B030D-6E8A-4147-A177-3AD203B41FA5}">
                          <a16:colId xmlns:a16="http://schemas.microsoft.com/office/drawing/2014/main" val="1709060529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1025845801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4189855522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1833793503"/>
                        </a:ext>
                      </a:extLst>
                    </a:gridCol>
                    <a:gridCol w="1821590">
                      <a:extLst>
                        <a:ext uri="{9D8B030D-6E8A-4147-A177-3AD203B41FA5}">
                          <a16:colId xmlns:a16="http://schemas.microsoft.com/office/drawing/2014/main" val="3064686699"/>
                        </a:ext>
                      </a:extLst>
                    </a:gridCol>
                  </a:tblGrid>
                  <a:tr h="538617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MATLAB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MStrip_V1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MStrip_V2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920389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" t="-104494" r="-401672" b="-8966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69.3713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787326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" t="-206818" r="-401672" b="-8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36.0380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6752138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" t="-303371" r="-401672" b="-697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669" t="-303371" r="-1338" b="-697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0212713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" t="-407955" r="-401672" b="-6056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669" t="-407955" r="-1338" b="-6056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0026867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4" t="-502247" r="-401672" b="-498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60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669" t="-502247" r="-1338" b="-498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185930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Return Loss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125.6185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28.9896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23.9538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14212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Insertion Loss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457.5735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558.4755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496.1234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:r>
                            <a:rPr lang="en-US" dirty="0" err="1"/>
                            <a:t>mdB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008758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Coupling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10.1729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10.5519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126741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Isolation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135.1609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19.4677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24.4622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457087"/>
                      </a:ext>
                    </a:extLst>
                  </a:tr>
                  <a:tr h="53861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Directivity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125.1609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9.2948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13.9104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149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970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9503A-E026-6A45-F061-23B77D41563B}"/>
              </a:ext>
            </a:extLst>
          </p:cNvPr>
          <p:cNvSpPr txBox="1"/>
          <p:nvPr/>
        </p:nvSpPr>
        <p:spPr>
          <a:xfrm>
            <a:off x="4532671" y="108155"/>
            <a:ext cx="4168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Ideal Transmission Lines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B1FA6-1AF9-3473-9B04-1A9DF35E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7" y="785580"/>
            <a:ext cx="10864645" cy="57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5CDC9-B180-7D95-0C38-85AC1EED8874}"/>
              </a:ext>
            </a:extLst>
          </p:cNvPr>
          <p:cNvSpPr txBox="1"/>
          <p:nvPr/>
        </p:nvSpPr>
        <p:spPr>
          <a:xfrm>
            <a:off x="5466735" y="196645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Mstrip_V1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473F53-DB97-9D26-294D-46D3A04A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719865"/>
            <a:ext cx="10969865" cy="58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FB5F7F-24E5-0C82-BF7A-63FA9FA94841}"/>
              </a:ext>
            </a:extLst>
          </p:cNvPr>
          <p:cNvSpPr txBox="1"/>
          <p:nvPr/>
        </p:nvSpPr>
        <p:spPr>
          <a:xfrm>
            <a:off x="816077" y="462116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Mstrip_V1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8305-CB2B-A134-7327-95132ED2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55" y="258805"/>
            <a:ext cx="7110076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635F1F-227E-9D2A-23DC-C3955A9F22DB}"/>
              </a:ext>
            </a:extLst>
          </p:cNvPr>
          <p:cNvSpPr txBox="1"/>
          <p:nvPr/>
        </p:nvSpPr>
        <p:spPr>
          <a:xfrm>
            <a:off x="5466735" y="196645"/>
            <a:ext cx="1789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Mstrip_V2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FFCA1-9DF8-1F8B-78E2-867AB938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06" y="719865"/>
            <a:ext cx="7708490" cy="5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8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62DCE-C240-AEEF-A941-2977633869DE}"/>
              </a:ext>
            </a:extLst>
          </p:cNvPr>
          <p:cNvSpPr txBox="1"/>
          <p:nvPr/>
        </p:nvSpPr>
        <p:spPr>
          <a:xfrm>
            <a:off x="540773" y="186813"/>
            <a:ext cx="339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Mstrip_V2 Layout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AAF541-3873-CDC1-AAEB-298F3E1B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5" y="782288"/>
            <a:ext cx="10343158" cy="57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5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D1513-DF53-0ED9-47E0-440A242539FB}"/>
              </a:ext>
            </a:extLst>
          </p:cNvPr>
          <p:cNvSpPr txBox="1"/>
          <p:nvPr/>
        </p:nvSpPr>
        <p:spPr>
          <a:xfrm>
            <a:off x="806244" y="314632"/>
            <a:ext cx="186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Mstrip_V2 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A58C0-B7A1-1934-5733-3FA57786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33" y="102581"/>
            <a:ext cx="7852241" cy="6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82E09C-1353-EA33-8E27-CEF69B9FF6C6}"/>
              </a:ext>
            </a:extLst>
          </p:cNvPr>
          <p:cNvSpPr txBox="1"/>
          <p:nvPr/>
        </p:nvSpPr>
        <p:spPr>
          <a:xfrm>
            <a:off x="1299496" y="229106"/>
            <a:ext cx="293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 TRANSMISSION LINES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81B7AE6-A13E-DC0D-8EE4-9509EFE2E6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647845"/>
                  </p:ext>
                </p:extLst>
              </p:nvPr>
            </p:nvGraphicFramePr>
            <p:xfrm>
              <a:off x="108153" y="580767"/>
              <a:ext cx="609927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02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669883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2121992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29527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2952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       0.0000 &lt; -120.000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-125.618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2952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0.949</a:t>
                          </a:r>
                          <a:r>
                            <a:rPr lang="en-US" baseline="0" dirty="0"/>
                            <a:t> &lt; </a:t>
                          </a:r>
                          <a:r>
                            <a:rPr lang="en-US" dirty="0"/>
                            <a:t>150.000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-0.458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2952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0.316</a:t>
                          </a:r>
                          <a:r>
                            <a:rPr lang="en-US" baseline="0" dirty="0"/>
                            <a:t> &lt; </a:t>
                          </a:r>
                          <a:r>
                            <a:rPr lang="en-US" dirty="0"/>
                            <a:t>-120.000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- 10.000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29527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baseline="0" dirty="0"/>
                            <a:t>      0.0000 </a:t>
                          </a:r>
                          <a:r>
                            <a:rPr lang="en-IN" dirty="0"/>
                            <a:t>&lt; </a:t>
                          </a:r>
                          <a:r>
                            <a:rPr lang="en-IN" baseline="0" dirty="0"/>
                            <a:t> -30.0000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- 135.161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81B7AE6-A13E-DC0D-8EE4-9509EFE2E6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0647845"/>
                  </p:ext>
                </p:extLst>
              </p:nvPr>
            </p:nvGraphicFramePr>
            <p:xfrm>
              <a:off x="108153" y="580767"/>
              <a:ext cx="609927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02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669883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2121992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15" t="-108333" r="-80594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-125.618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15" t="-204918" r="-80594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-0.458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15" t="-310000" r="-8059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- 10.000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315" t="-410000" r="-8059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- 135.161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098FB2-B317-E3FA-7F79-1E353588C9E0}"/>
              </a:ext>
            </a:extLst>
          </p:cNvPr>
          <p:cNvSpPr txBox="1"/>
          <p:nvPr/>
        </p:nvSpPr>
        <p:spPr>
          <a:xfrm>
            <a:off x="1992671" y="4220882"/>
            <a:ext cx="19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Mstrip_V1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C77B6-C319-DB94-2718-8E8B34898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763980"/>
                  </p:ext>
                </p:extLst>
              </p:nvPr>
            </p:nvGraphicFramePr>
            <p:xfrm>
              <a:off x="252361" y="4615428"/>
              <a:ext cx="521437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720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282528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1814126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327851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3278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0.036</a:t>
                          </a:r>
                          <a:r>
                            <a:rPr lang="en-US" baseline="0" dirty="0"/>
                            <a:t>  &lt;  </a:t>
                          </a:r>
                          <a:r>
                            <a:rPr lang="en-US" dirty="0"/>
                            <a:t>149.745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-28.990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3278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0.938 </a:t>
                          </a:r>
                          <a:r>
                            <a:rPr lang="en-US" baseline="0" dirty="0"/>
                            <a:t> &lt; </a:t>
                          </a:r>
                          <a:r>
                            <a:rPr lang="en-US" dirty="0"/>
                            <a:t>149.873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-0.558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3278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0.310</a:t>
                          </a:r>
                          <a:r>
                            <a:rPr lang="en-US" baseline="0" dirty="0"/>
                            <a:t> &lt; </a:t>
                          </a:r>
                          <a:r>
                            <a:rPr lang="en-US" dirty="0"/>
                            <a:t>-120.081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-10.173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3278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 0.106</a:t>
                          </a:r>
                          <a:r>
                            <a:rPr lang="en-US" baseline="0" dirty="0"/>
                            <a:t> &lt; </a:t>
                          </a:r>
                          <a:r>
                            <a:rPr lang="en-US" dirty="0"/>
                            <a:t>59.890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-19.468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94C77B6-C319-DB94-2718-8E8B34898D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7763980"/>
                  </p:ext>
                </p:extLst>
              </p:nvPr>
            </p:nvGraphicFramePr>
            <p:xfrm>
              <a:off x="252361" y="4615428"/>
              <a:ext cx="521437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720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282528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1814126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67" t="-108333" r="-80533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-28.990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67" t="-204918" r="-80533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-0.558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67" t="-310000" r="-8053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-10.173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067" t="-410000" r="-8053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-19.468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D197806-921E-517A-4612-5B1274E2B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185262"/>
                  </p:ext>
                </p:extLst>
              </p:nvPr>
            </p:nvGraphicFramePr>
            <p:xfrm>
              <a:off x="5952203" y="2605164"/>
              <a:ext cx="6099278" cy="190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03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334388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2457487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345589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3455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0.063 &lt;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33.794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-23.954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403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0.944 &lt; 107.414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-0.496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3455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0.297 &lt;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-161.759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- 10.553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403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0.060 &lt;</a:t>
                          </a:r>
                          <a:r>
                            <a:rPr lang="en-US" baseline="0" dirty="0"/>
                            <a:t>  36.255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- 24.462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D197806-921E-517A-4612-5B1274E2BB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3185262"/>
                  </p:ext>
                </p:extLst>
              </p:nvPr>
            </p:nvGraphicFramePr>
            <p:xfrm>
              <a:off x="5952203" y="2605164"/>
              <a:ext cx="6099278" cy="19037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7403">
                      <a:extLst>
                        <a:ext uri="{9D8B030D-6E8A-4147-A177-3AD203B41FA5}">
                          <a16:colId xmlns:a16="http://schemas.microsoft.com/office/drawing/2014/main" val="4131845354"/>
                        </a:ext>
                      </a:extLst>
                    </a:gridCol>
                    <a:gridCol w="2334388">
                      <a:extLst>
                        <a:ext uri="{9D8B030D-6E8A-4147-A177-3AD203B41FA5}">
                          <a16:colId xmlns:a16="http://schemas.microsoft.com/office/drawing/2014/main" val="1424432269"/>
                        </a:ext>
                      </a:extLst>
                    </a:gridCol>
                    <a:gridCol w="2457487">
                      <a:extLst>
                        <a:ext uri="{9D8B030D-6E8A-4147-A177-3AD203B41FA5}">
                          <a16:colId xmlns:a16="http://schemas.microsoft.com/office/drawing/2014/main" val="6225317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1616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S11   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397" t="-108333" r="-106527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-23.954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6162391"/>
                      </a:ext>
                    </a:extLst>
                  </a:tr>
                  <a:tr h="403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397" t="-186567" r="-106527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-0.496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1131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S31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397" t="-320000" r="-10652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- 10.553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5401885"/>
                      </a:ext>
                    </a:extLst>
                  </a:tr>
                  <a:tr h="403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S41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6397" t="-381818" r="-106527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- 24.462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664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E3EE10-F232-2034-2D87-90885569C68D}"/>
              </a:ext>
            </a:extLst>
          </p:cNvPr>
          <p:cNvSpPr txBox="1"/>
          <p:nvPr/>
        </p:nvSpPr>
        <p:spPr>
          <a:xfrm>
            <a:off x="8350864" y="2224901"/>
            <a:ext cx="186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Mstrip_V2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769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350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Design Project 5  Single section coupled line Directional Coupler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S11 plot of MATLAB, MStrip_V1 and MStrip_V2, range of 0 to -200dB </vt:lpstr>
      <vt:lpstr>PowerPoint Presentation</vt:lpstr>
      <vt:lpstr>PowerPoint Presentation</vt:lpstr>
      <vt:lpstr>PowerPoint Presentation</vt:lpstr>
      <vt:lpstr>S11 plot of MATLAB, MStrip_V1 and MStrip_V2, range of 0 to -200dB 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5  Single section coupled line Directional Coupler</dc:title>
  <dc:creator>siva srinivas</dc:creator>
  <cp:lastModifiedBy>siva srinivas</cp:lastModifiedBy>
  <cp:revision>23</cp:revision>
  <dcterms:created xsi:type="dcterms:W3CDTF">2024-05-08T04:13:13Z</dcterms:created>
  <dcterms:modified xsi:type="dcterms:W3CDTF">2024-05-08T22:45:08Z</dcterms:modified>
</cp:coreProperties>
</file>