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76" r:id="rId5"/>
    <p:sldId id="262" r:id="rId6"/>
    <p:sldId id="257" r:id="rId7"/>
    <p:sldId id="258" r:id="rId8"/>
    <p:sldId id="259" r:id="rId9"/>
    <p:sldId id="264" r:id="rId10"/>
    <p:sldId id="263" r:id="rId11"/>
    <p:sldId id="265" r:id="rId12"/>
    <p:sldId id="266" r:id="rId13"/>
    <p:sldId id="267" r:id="rId14"/>
    <p:sldId id="268" r:id="rId15"/>
    <p:sldId id="269" r:id="rId16"/>
    <p:sldId id="270" r:id="rId17"/>
    <p:sldId id="277" r:id="rId18"/>
    <p:sldId id="278" r:id="rId19"/>
    <p:sldId id="273" r:id="rId20"/>
    <p:sldId id="274" r:id="rId21"/>
    <p:sldId id="271" r:id="rId22"/>
    <p:sldId id="272" r:id="rId23"/>
    <p:sldId id="27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4C797-6415-D499-3158-81BFC01912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6633D8-97BC-794D-90BC-1FFF0BE7EF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0594E-FA7A-7436-B09C-51E8A5C1E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281AF-649B-4246-9509-87891AE9CBA3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3E0BE-4E2D-87A7-9A11-1557E3FC3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3F0BA-44FC-EAAD-4C4A-1784090F1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E9B29-4AA2-4FFF-8B57-16D9305F7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0301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3E9DA-873E-066C-4E1E-1973BCCD4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AFB41C-D471-A374-E58F-62836E986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C8FBD-8EB2-C10C-4EE2-6D88CF3C0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281AF-649B-4246-9509-87891AE9CBA3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8A631-561D-E2AD-ECDA-2B458B545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B677EB-D590-CBC8-952D-C331A503D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E9B29-4AA2-4FFF-8B57-16D9305F7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5910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89BBFC-FAAF-2CB4-F7CB-76B9ED2F7B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BCF00F-CB0B-30E7-B43E-58C44603F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D20F4-6BCA-9C78-9A4E-72E372DF1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281AF-649B-4246-9509-87891AE9CBA3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ED90E-8F9E-C9DD-B270-F2A18E1BD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D149E-8494-25C8-3309-6BC1B058D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E9B29-4AA2-4FFF-8B57-16D9305F7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0671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5C147-655A-AC3C-4EA7-60723CE75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DF69F-AB2B-DC1E-8B9E-BCBC262702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97B6F-DF8B-1837-7F03-B716D2916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281AF-649B-4246-9509-87891AE9CBA3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C655C-11DD-01F0-2A5B-57DFAA1E5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177BF-F583-74C0-27D9-3748BE8BA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E9B29-4AA2-4FFF-8B57-16D9305F7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474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1E97E-CDF5-6BAB-C672-2007814A3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0197DD-787B-70B4-3908-D491B18C2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169CB-3B0A-6EF9-DF2A-191018816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281AF-649B-4246-9509-87891AE9CBA3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36F3C-C4EF-716A-94BE-2937B7DD6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13021-B6F2-91AF-C4A4-9C4973939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E9B29-4AA2-4FFF-8B57-16D9305F7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175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5F1ED-B558-FA89-A982-F34A909CB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81903-49A9-4DA4-D79B-EBEE54FCB4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28AC37-AD31-E9F2-F000-26F3B858A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498AA-4B00-3BC5-812C-22D2C4E3F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281AF-649B-4246-9509-87891AE9CBA3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B35B5-0354-C32E-D0D9-8E80B560E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95F38E-765E-69D9-FC6E-89D70E10F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E9B29-4AA2-4FFF-8B57-16D9305F7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662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E0E61-6ED9-7E27-959D-434E56F97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457A7-2B50-A896-F48E-1E35C1374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5A9B00-22E7-95CD-CFC0-1716A8195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7EA7AE-5389-F3AB-B4D0-FFE23CDA6B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348C4-4C45-72A2-7BA9-2259D332A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273D24-A1F7-58B7-8A6E-B0FF8417A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281AF-649B-4246-9509-87891AE9CBA3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3F0832-E0C0-C400-E6B3-B63885738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4842E1-8834-4F63-B097-79D6C3CCE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E9B29-4AA2-4FFF-8B57-16D9305F7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09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31237-64CC-B2EC-D336-6EF4744E9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31632F-C848-CA60-DD63-E8EC8F1F0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281AF-649B-4246-9509-87891AE9CBA3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DB3145-0B3D-A3C1-ED29-B3022A14A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1EC809-34CC-D06A-FBD6-45459A702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E9B29-4AA2-4FFF-8B57-16D9305F7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490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F2987DD-51A5-C711-7BD8-2938769F4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281AF-649B-4246-9509-87891AE9CBA3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FE985F-5FFD-E5CF-996F-C86D5EC66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80D0D7-85F3-4537-1729-11B279C36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E9B29-4AA2-4FFF-8B57-16D9305F7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226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05266-C3FB-18AD-5ED9-5BAE0A52E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FBA91-51FC-7869-2B03-243F43A40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B5CCC-08C2-DED6-1086-F53DEAD60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A5D84-49F8-9917-B55D-31CFE25C7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281AF-649B-4246-9509-87891AE9CBA3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D56A1-5183-A123-054D-59D740A8B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41F383-0505-431B-BE69-7DDFD3B48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E9B29-4AA2-4FFF-8B57-16D9305F7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386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66D4B-C3D1-4467-ED4B-D6E30B16F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AE69E3-ABE5-0BFB-85D6-6F6988B12F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8FD0B8-0F32-79A9-120D-10BA59D600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B1E509-A178-E6F7-E912-EDD0CC835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281AF-649B-4246-9509-87891AE9CBA3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4AABB6-5BCB-5874-47CE-7EA19A210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E556F1-A445-17D0-3373-6644F37F3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E9B29-4AA2-4FFF-8B57-16D9305F7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290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0073B7-A79F-06CE-D740-A02746D88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39900-4379-6916-D3F1-D22865E8C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9A0CD-DD56-27F8-A94C-D984287F3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281AF-649B-4246-9509-87891AE9CBA3}" type="datetimeFigureOut">
              <a:rPr lang="en-IN" smtClean="0"/>
              <a:t>05-05-2024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D9E145-89B8-FBEA-CB1B-2CA34676DE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DD1AA9-5A1B-9413-A041-2C1750C575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E9B29-4AA2-4FFF-8B57-16D9305F7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581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0D54B-38FF-5B6C-19CF-0C57C8BF2B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Design Project - 4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05C103-F495-DE63-2876-3FA5FEEA41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</a:t>
            </a:r>
            <a:r>
              <a:rPr lang="en-US" dirty="0" err="1"/>
              <a:t>Nittala</a:t>
            </a:r>
            <a:r>
              <a:rPr lang="en-US" dirty="0"/>
              <a:t> Satya Surya Lakshmi Vasuki Siva Srinivas</a:t>
            </a:r>
          </a:p>
          <a:p>
            <a:r>
              <a:rPr lang="en-US" dirty="0"/>
              <a:t>#Id – 620094</a:t>
            </a:r>
          </a:p>
          <a:p>
            <a:r>
              <a:rPr lang="en-US" dirty="0"/>
              <a:t>Email – sn620094@wne.edu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5758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FA48717-B954-9493-7C7C-F39AA01BA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764" y="806243"/>
            <a:ext cx="10428471" cy="5461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1648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09D96-28BA-31DB-6674-55575C7B7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885" y="256971"/>
            <a:ext cx="3134032" cy="509946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+mn-lt"/>
              </a:rPr>
              <a:t>ADS (Microstrip TRLs)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95B4AE-0ABD-17EA-B667-948C003DA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111045"/>
            <a:ext cx="11534916" cy="543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25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07A2F9F-E65A-AE66-B8C5-8AC5DCDBD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885" y="256971"/>
            <a:ext cx="3773128" cy="509946"/>
          </a:xfrm>
        </p:spPr>
        <p:txBody>
          <a:bodyPr>
            <a:normAutofit fontScale="90000"/>
          </a:bodyPr>
          <a:lstStyle/>
          <a:p>
            <a:r>
              <a:rPr lang="en-IN" sz="2400" b="1" dirty="0">
                <a:latin typeface="+mn-lt"/>
              </a:rPr>
              <a:t>ADS (Microstrip TRLs) Layout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B23BDF-5937-C86B-C39D-68C855269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17" y="2030609"/>
            <a:ext cx="10905165" cy="2659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0587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7ED574-E8F9-EB5A-CF4B-D8750FBBD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756" y="230414"/>
            <a:ext cx="7263359" cy="6370615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DB932EC-54A2-CEB1-1A07-A1E067277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885" y="256971"/>
            <a:ext cx="3134032" cy="509946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+mn-lt"/>
              </a:rPr>
              <a:t>ADS (Microstrip TRLs)</a:t>
            </a:r>
          </a:p>
        </p:txBody>
      </p:sp>
    </p:spTree>
    <p:extLst>
      <p:ext uri="{BB962C8B-B14F-4D97-AF65-F5344CB8AC3E}">
        <p14:creationId xmlns:p14="http://schemas.microsoft.com/office/powerpoint/2010/main" val="3702428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4F98C6B-21E0-5C58-8CD3-B8E931065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885" y="256971"/>
            <a:ext cx="3910780" cy="509946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+mn-lt"/>
              </a:rPr>
              <a:t>ADS -Microstrip TRLs(MSTEP)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CE3193-613C-CC3D-538A-325C27C5B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291" y="1189703"/>
            <a:ext cx="11566966" cy="53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6795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8EF1B75-35E1-00C2-6D1D-CC686472B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885" y="256971"/>
            <a:ext cx="4854676" cy="509946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+mn-lt"/>
              </a:rPr>
              <a:t>ADS -Microstrip TRLs(MSTEP) Layout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E02B70-4DD1-08BD-2489-DCF94401E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87" y="2179211"/>
            <a:ext cx="11149026" cy="2499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294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7C69AD0-85C3-F86E-CFA4-1868CD568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885" y="256971"/>
            <a:ext cx="3910780" cy="509946"/>
          </a:xfrm>
        </p:spPr>
        <p:txBody>
          <a:bodyPr>
            <a:normAutofit/>
          </a:bodyPr>
          <a:lstStyle/>
          <a:p>
            <a:r>
              <a:rPr lang="en-IN" sz="2400" b="1" dirty="0">
                <a:latin typeface="+mn-lt"/>
              </a:rPr>
              <a:t>ADS -Microstrip TRLs(MSTEP)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E5FCEB-70DF-63BE-C974-86D2F8003A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071" y="256971"/>
            <a:ext cx="6155449" cy="6204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782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B3DA242-142D-78CD-572C-0B9CD18ED059}"/>
              </a:ext>
            </a:extLst>
          </p:cNvPr>
          <p:cNvSpPr txBox="1"/>
          <p:nvPr/>
        </p:nvSpPr>
        <p:spPr>
          <a:xfrm>
            <a:off x="4581833" y="678426"/>
            <a:ext cx="169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BUTTERWORTH</a:t>
            </a:r>
            <a:endParaRPr lang="en-IN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CF0FF758-A581-A862-69B0-FA91022414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2719609"/>
                  </p:ext>
                </p:extLst>
              </p:nvPr>
            </p:nvGraphicFramePr>
            <p:xfrm>
              <a:off x="1501057" y="1211278"/>
              <a:ext cx="812799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2111076336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052730483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82321904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Values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  dB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26889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𝟏𝟏</m:t>
                                  </m:r>
                                </m:sub>
                              </m:sSub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-0.0000+j0.0006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-66.7879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51466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𝟐𝟏</m:t>
                                  </m:r>
                                </m:sub>
                              </m:sSub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0.0150-j0.9999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0.0000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03095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𝟏𝟐</m:t>
                                  </m:r>
                                </m:sub>
                              </m:sSub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0.0150-j0.9999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0.0000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46034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𝟐𝟐</m:t>
                                  </m:r>
                                </m:sub>
                              </m:sSub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0.0000-j0.0006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-66.7879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70932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CF0FF758-A581-A862-69B0-FA91022414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42719609"/>
                  </p:ext>
                </p:extLst>
              </p:nvPr>
            </p:nvGraphicFramePr>
            <p:xfrm>
              <a:off x="1501057" y="1211278"/>
              <a:ext cx="812799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2111076336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052730483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82321904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Values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  dB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26889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5" t="-108197" r="-20067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-0.0000+j0.0006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-66.7879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51466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5" t="-208197" r="-20067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0.0150-j0.9999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0.0000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03095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5" t="-308197" r="-20067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0.0150-j0.9999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0.0000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46034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5" t="-408197" r="-20067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0.0000-j0.0006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-66.7879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70932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F55FB3E-A692-FD3D-67CC-0352262DAF97}"/>
              </a:ext>
            </a:extLst>
          </p:cNvPr>
          <p:cNvSpPr txBox="1"/>
          <p:nvPr/>
        </p:nvSpPr>
        <p:spPr>
          <a:xfrm>
            <a:off x="4788306" y="3607857"/>
            <a:ext cx="1553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CHEBYSHEV</a:t>
            </a:r>
            <a:endParaRPr lang="en-IN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E067585C-DC30-99B8-1DB4-2CF9BD80B9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4476351"/>
                  </p:ext>
                </p:extLst>
              </p:nvPr>
            </p:nvGraphicFramePr>
            <p:xfrm>
              <a:off x="1501057" y="4185536"/>
              <a:ext cx="812799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2111076336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052730483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82321904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Values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  dB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26889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𝟏𝟏</m:t>
                                  </m:r>
                                </m:sub>
                              </m:sSub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0.0000+j0.0000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-166.9889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51466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𝟐𝟏</m:t>
                                  </m:r>
                                </m:sub>
                              </m:sSub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0.9999+j0.0242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0.0000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03095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𝟏𝟐</m:t>
                                  </m:r>
                                </m:sub>
                              </m:sSub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0.9999+j0.0242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0.0000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46034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𝟐𝟐</m:t>
                                  </m:r>
                                </m:sub>
                              </m:sSub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0.0000+j0.0000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-166.9889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70932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E067585C-DC30-99B8-1DB4-2CF9BD80B90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94476351"/>
                  </p:ext>
                </p:extLst>
              </p:nvPr>
            </p:nvGraphicFramePr>
            <p:xfrm>
              <a:off x="1501057" y="4185536"/>
              <a:ext cx="812799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2111076336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052730483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82321904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Values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  dB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26889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5" t="-108197" r="-200674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0.0000+j0.0000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-166.9889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51466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5" t="-208197" r="-200674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0.9999+j0.0242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0.0000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03095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5" t="-308197" r="-200674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0.9999+j0.0242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0.0000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46034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5" t="-408197" r="-200674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0.0000+j0.0000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-166.9889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709327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13115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EBD79B7-2833-5E0F-01F1-36941F33DAD2}"/>
              </a:ext>
            </a:extLst>
          </p:cNvPr>
          <p:cNvSpPr txBox="1"/>
          <p:nvPr/>
        </p:nvSpPr>
        <p:spPr>
          <a:xfrm>
            <a:off x="4581833" y="678426"/>
            <a:ext cx="16911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ADS Microstrip</a:t>
            </a:r>
            <a:endParaRPr lang="en-IN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A7500610-1B3E-406B-C0EE-A760A8F9ADF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967516"/>
                  </p:ext>
                </p:extLst>
              </p:nvPr>
            </p:nvGraphicFramePr>
            <p:xfrm>
              <a:off x="1589547" y="1157200"/>
              <a:ext cx="812799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2111076336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052730483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82321904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Values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  dB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26889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𝟏𝟏</m:t>
                                  </m:r>
                                </m:sub>
                              </m:sSub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0.0016-j0.0022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-50.5842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51466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𝟐𝟏</m:t>
                                  </m:r>
                                </m:sub>
                              </m:sSub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-0.0255-j0.9753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-0.2109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03095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𝟏𝟐</m:t>
                                  </m:r>
                                </m:sub>
                              </m:sSub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-0.0255-j0.9753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-0.2109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46034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𝟐𝟐</m:t>
                                  </m:r>
                                </m:sub>
                              </m:sSub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0.0032-j0.0008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-47.0322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70932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A7500610-1B3E-406B-C0EE-A760A8F9ADF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5967516"/>
                  </p:ext>
                </p:extLst>
              </p:nvPr>
            </p:nvGraphicFramePr>
            <p:xfrm>
              <a:off x="1589547" y="1157200"/>
              <a:ext cx="812799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2111076336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052730483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82321904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Values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  dB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26889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5" t="-108197" r="-20089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0.0016-j0.0022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-50.5842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51466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5" t="-208197" r="-20089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-0.0255-j0.9753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-0.2109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03095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5" t="-308197" r="-20089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-0.0255-j0.9753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-0.2109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46034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5" t="-408197" r="-20089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0.0032-j0.0008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-47.0322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709327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4DC1EEB-6EFA-4250-1B41-73BA546B9FC5}"/>
              </a:ext>
            </a:extLst>
          </p:cNvPr>
          <p:cNvSpPr txBox="1"/>
          <p:nvPr/>
        </p:nvSpPr>
        <p:spPr>
          <a:xfrm>
            <a:off x="4208207" y="3477269"/>
            <a:ext cx="30971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ADS Microstrip Stepped</a:t>
            </a:r>
            <a:endParaRPr lang="en-IN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C64D657F-6E5F-ABC6-D5C1-0196CA28DD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4688445"/>
                  </p:ext>
                </p:extLst>
              </p:nvPr>
            </p:nvGraphicFramePr>
            <p:xfrm>
              <a:off x="1589546" y="4325374"/>
              <a:ext cx="812799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2111076336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052730483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82321904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Values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  dB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26889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𝟏𝟏</m:t>
                                  </m:r>
                                </m:sub>
                              </m:sSub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0.0016-j0.0028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-48.4752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51466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𝟐𝟏</m:t>
                                  </m:r>
                                </m:sub>
                              </m:sSub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-0.0394-j0.9750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-0.2119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03095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𝟏𝟐</m:t>
                                  </m:r>
                                </m:sub>
                              </m:sSub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-0.0394-j0.9750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-0.2119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46034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𝟐𝟐</m:t>
                                  </m:r>
                                </m:sub>
                              </m:sSub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0.0035-j0.0003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-48.0703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709327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C64D657F-6E5F-ABC6-D5C1-0196CA28DDE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54688445"/>
                  </p:ext>
                </p:extLst>
              </p:nvPr>
            </p:nvGraphicFramePr>
            <p:xfrm>
              <a:off x="1589546" y="4325374"/>
              <a:ext cx="8127999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09333">
                      <a:extLst>
                        <a:ext uri="{9D8B030D-6E8A-4147-A177-3AD203B41FA5}">
                          <a16:colId xmlns:a16="http://schemas.microsoft.com/office/drawing/2014/main" val="2111076336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052730483"/>
                        </a:ext>
                      </a:extLst>
                    </a:gridCol>
                    <a:gridCol w="2709333">
                      <a:extLst>
                        <a:ext uri="{9D8B030D-6E8A-4147-A177-3AD203B41FA5}">
                          <a16:colId xmlns:a16="http://schemas.microsoft.com/office/drawing/2014/main" val="282321904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Values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  dB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0268899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5" t="-108197" r="-200899" b="-3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0.0016-j0.0028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-48.4752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51466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5" t="-208197" r="-200899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-0.0394-j0.9750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-0.2119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703095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5" t="-308197" r="-200899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-0.0394-j0.9750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-0.2119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5460341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25" t="-408197" r="-200899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0.0035-j0.0003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-48.0703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4709327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277285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E0ECEF-AF18-53D1-C678-E108FFA16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698" y="239511"/>
            <a:ext cx="7341740" cy="9010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5B6D80C-690E-A12C-E929-75056A045D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407" y="1298438"/>
            <a:ext cx="10058400" cy="543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225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CDF6C38-C87B-AC0A-660F-BF81C2C59FA8}"/>
              </a:ext>
            </a:extLst>
          </p:cNvPr>
          <p:cNvSpPr txBox="1"/>
          <p:nvPr/>
        </p:nvSpPr>
        <p:spPr>
          <a:xfrm>
            <a:off x="3048000" y="280434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/>
              <a:t>Butterworth Matching Network Design</a:t>
            </a:r>
          </a:p>
        </p:txBody>
      </p:sp>
    </p:spTree>
    <p:extLst>
      <p:ext uri="{BB962C8B-B14F-4D97-AF65-F5344CB8AC3E}">
        <p14:creationId xmlns:p14="http://schemas.microsoft.com/office/powerpoint/2010/main" val="13931999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43C028-30FB-D94A-E7B1-547F8406D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732" y="318169"/>
            <a:ext cx="6896959" cy="87153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D3D7B5-4AF5-8178-90D3-1EDA625B6D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4839" y="1268454"/>
            <a:ext cx="10294374" cy="535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0471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0C4964-9D06-FA3A-0925-2232CAAC6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424" y="1489694"/>
            <a:ext cx="10697497" cy="50799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B92AFC-A639-8107-70C6-4194954BF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686" y="214810"/>
            <a:ext cx="6654885" cy="7880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C7C660-3FE9-DF28-FEFF-2D4A278B8E03}"/>
                  </a:ext>
                </a:extLst>
              </p:cNvPr>
              <p:cNvSpPr txBox="1"/>
              <p:nvPr/>
            </p:nvSpPr>
            <p:spPr>
              <a:xfrm>
                <a:off x="8091949" y="9832"/>
                <a:ext cx="4375355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3600" b="0" i="0" dirty="0">
                    <a:solidFill>
                      <a:srgbClr val="FF0000"/>
                    </a:solidFill>
                    <a:effectLst/>
                    <a:highlight>
                      <a:srgbClr val="FFFFFF"/>
                    </a:highlight>
                    <a:latin typeface="Google Sans"/>
                  </a:rPr>
                  <a:t>—</a:t>
                </a:r>
                <a:r>
                  <a:rPr lang="en-US" b="0" i="0" dirty="0">
                    <a:solidFill>
                      <a:srgbClr val="FF0000"/>
                    </a:solidFill>
                    <a:effectLst/>
                    <a:highlight>
                      <a:srgbClr val="FFFFFF"/>
                    </a:highlight>
                    <a:latin typeface="Google Sans"/>
                  </a:rPr>
                  <a:t>  </a:t>
                </a:r>
                <a:r>
                  <a:rPr lang="en-US" b="1" dirty="0">
                    <a:highlight>
                      <a:srgbClr val="FFFFFF"/>
                    </a:highlight>
                  </a:rPr>
                  <a:t>MATLAB</a:t>
                </a:r>
              </a:p>
              <a:p>
                <a:r>
                  <a:rPr lang="en-IN" sz="3600" b="1" i="0" dirty="0">
                    <a:solidFill>
                      <a:schemeClr val="accent1"/>
                    </a:solidFill>
                    <a:effectLst/>
                    <a:highlight>
                      <a:srgbClr val="FFFFFF"/>
                    </a:highlight>
                  </a:rPr>
                  <a:t>—</a:t>
                </a:r>
                <a:r>
                  <a:rPr lang="en-US" b="0" i="0" dirty="0">
                    <a:solidFill>
                      <a:srgbClr val="FF0000"/>
                    </a:solidFill>
                    <a:effectLst/>
                    <a:highlight>
                      <a:srgbClr val="FFFFFF"/>
                    </a:highlight>
                    <a:latin typeface="Google San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𝟏𝟏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rgbClr val="FF0000"/>
                    </a:solidFill>
                  </a:rPr>
                  <a:t> </a:t>
                </a:r>
                <a:r>
                  <a:rPr lang="en-IN" b="1" dirty="0"/>
                  <a:t>Microstrip</a:t>
                </a:r>
              </a:p>
              <a:p>
                <a:r>
                  <a:rPr lang="en-IN" sz="3600" b="0" i="0" dirty="0">
                    <a:solidFill>
                      <a:schemeClr val="accent2"/>
                    </a:solidFill>
                    <a:effectLst/>
                    <a:highlight>
                      <a:srgbClr val="FFFFFF"/>
                    </a:highlight>
                    <a:latin typeface="Google Sans"/>
                  </a:rPr>
                  <a:t>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𝟏𝟏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rgbClr val="FF0000"/>
                    </a:solidFill>
                  </a:rPr>
                  <a:t> </a:t>
                </a:r>
                <a:r>
                  <a:rPr lang="en-IN" b="1" dirty="0"/>
                  <a:t>Microstrip Stepped(MSTEP)</a:t>
                </a:r>
              </a:p>
              <a:p>
                <a:endParaRPr lang="en-IN" sz="3600" b="1" dirty="0">
                  <a:solidFill>
                    <a:schemeClr val="accent2"/>
                  </a:solidFill>
                </a:endParaRPr>
              </a:p>
              <a:p>
                <a:endParaRPr lang="en-IN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C7C660-3FE9-DF28-FEFF-2D4A278B8E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1949" y="9832"/>
                <a:ext cx="4375355" cy="2585323"/>
              </a:xfrm>
              <a:prstGeom prst="rect">
                <a:avLst/>
              </a:prstGeom>
              <a:blipFill>
                <a:blip r:embed="rId4"/>
                <a:stretch>
                  <a:fillRect l="-4178" t="-377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2594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92F1BE8-13BC-A0D3-685B-778F5CAB9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29" y="162079"/>
            <a:ext cx="6234716" cy="91954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BCDFBA8-E7A4-C48F-48FB-9353DF4EEFBC}"/>
                  </a:ext>
                </a:extLst>
              </p:cNvPr>
              <p:cNvSpPr txBox="1"/>
              <p:nvPr/>
            </p:nvSpPr>
            <p:spPr>
              <a:xfrm>
                <a:off x="8091949" y="9832"/>
                <a:ext cx="4375355" cy="2585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sz="3600" b="0" i="0" dirty="0">
                    <a:solidFill>
                      <a:srgbClr val="FF0000"/>
                    </a:solidFill>
                    <a:effectLst/>
                    <a:highlight>
                      <a:srgbClr val="FFFFFF"/>
                    </a:highlight>
                    <a:latin typeface="Google Sans"/>
                  </a:rPr>
                  <a:t>—</a:t>
                </a:r>
                <a:r>
                  <a:rPr lang="en-US" b="0" i="0" dirty="0">
                    <a:solidFill>
                      <a:srgbClr val="FF0000"/>
                    </a:solidFill>
                    <a:effectLst/>
                    <a:highlight>
                      <a:srgbClr val="FFFFFF"/>
                    </a:highlight>
                    <a:latin typeface="Google Sans"/>
                  </a:rPr>
                  <a:t>  </a:t>
                </a:r>
                <a:r>
                  <a:rPr lang="en-US" b="1" dirty="0">
                    <a:highlight>
                      <a:srgbClr val="FFFFFF"/>
                    </a:highlight>
                  </a:rPr>
                  <a:t>MATLAB</a:t>
                </a:r>
              </a:p>
              <a:p>
                <a:r>
                  <a:rPr lang="en-IN" sz="3600" b="1" i="0" dirty="0">
                    <a:solidFill>
                      <a:schemeClr val="accent1"/>
                    </a:solidFill>
                    <a:effectLst/>
                    <a:highlight>
                      <a:srgbClr val="FFFFFF"/>
                    </a:highlight>
                  </a:rPr>
                  <a:t>—</a:t>
                </a:r>
                <a:r>
                  <a:rPr lang="en-US" b="0" i="0" dirty="0">
                    <a:solidFill>
                      <a:srgbClr val="FF0000"/>
                    </a:solidFill>
                    <a:effectLst/>
                    <a:highlight>
                      <a:srgbClr val="FFFFFF"/>
                    </a:highlight>
                    <a:latin typeface="Google Sans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𝟐𝟏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rgbClr val="FF0000"/>
                    </a:solidFill>
                  </a:rPr>
                  <a:t> </a:t>
                </a:r>
                <a:r>
                  <a:rPr lang="en-IN" b="1" dirty="0"/>
                  <a:t>Microstrip</a:t>
                </a:r>
              </a:p>
              <a:p>
                <a:r>
                  <a:rPr lang="en-IN" sz="3600" b="0" i="0" dirty="0">
                    <a:solidFill>
                      <a:schemeClr val="accent2"/>
                    </a:solidFill>
                    <a:effectLst/>
                    <a:highlight>
                      <a:srgbClr val="FFFFFF"/>
                    </a:highlight>
                    <a:latin typeface="Google Sans"/>
                  </a:rPr>
                  <a:t>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𝑺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𝟐𝟏</m:t>
                        </m:r>
                      </m:sub>
                    </m:sSub>
                  </m:oMath>
                </a14:m>
                <a:r>
                  <a:rPr lang="en-IN" dirty="0">
                    <a:solidFill>
                      <a:srgbClr val="FF0000"/>
                    </a:solidFill>
                  </a:rPr>
                  <a:t> </a:t>
                </a:r>
                <a:r>
                  <a:rPr lang="en-IN" b="1" dirty="0"/>
                  <a:t>Microstrip Stepped(MSTEP)</a:t>
                </a:r>
              </a:p>
              <a:p>
                <a:endParaRPr lang="en-IN" sz="3600" b="1" dirty="0">
                  <a:solidFill>
                    <a:schemeClr val="accent2"/>
                  </a:solidFill>
                </a:endParaRPr>
              </a:p>
              <a:p>
                <a:endParaRPr lang="en-IN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BCDFBA8-E7A4-C48F-48FB-9353DF4EE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1949" y="9832"/>
                <a:ext cx="4375355" cy="2585323"/>
              </a:xfrm>
              <a:prstGeom prst="rect">
                <a:avLst/>
              </a:prstGeom>
              <a:blipFill>
                <a:blip r:embed="rId3"/>
                <a:stretch>
                  <a:fillRect l="-4178" t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81B70CE7-E31B-8738-84F0-75DAF67C46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729" y="1701134"/>
            <a:ext cx="9984215" cy="4994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279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B393-720E-4DC4-0D26-1BE9763FD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884" y="2243086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The End</a:t>
            </a:r>
            <a:endParaRPr lang="en-IN" b="1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74248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23D714-08CC-04BE-D983-DA42A03C91D8}"/>
              </a:ext>
            </a:extLst>
          </p:cNvPr>
          <p:cNvSpPr txBox="1"/>
          <p:nvPr/>
        </p:nvSpPr>
        <p:spPr>
          <a:xfrm>
            <a:off x="3106993" y="257786"/>
            <a:ext cx="6135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Butterworth Matching Network Design MATLAB Calculations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986E37-A345-03C1-E614-70066CCE3A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854" y="904375"/>
            <a:ext cx="2781541" cy="18823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C096F4-ED17-4F41-937B-9FC9B88A57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5367" y="808415"/>
            <a:ext cx="2385267" cy="24462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DCE7B63-D648-EE7E-E6E1-50CA2543B8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1172" y="808415"/>
            <a:ext cx="2141406" cy="22099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EF5A9CE-A6B0-C910-E83F-EA6C89E23D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5163" y="1285407"/>
            <a:ext cx="2171888" cy="11202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788BE6E9-03A5-A173-A97A-338CAEDE4C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138148"/>
                  </p:ext>
                </p:extLst>
              </p:nvPr>
            </p:nvGraphicFramePr>
            <p:xfrm>
              <a:off x="0" y="4164826"/>
              <a:ext cx="12162503" cy="15684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94505">
                      <a:extLst>
                        <a:ext uri="{9D8B030D-6E8A-4147-A177-3AD203B41FA5}">
                          <a16:colId xmlns:a16="http://schemas.microsoft.com/office/drawing/2014/main" val="677788572"/>
                        </a:ext>
                      </a:extLst>
                    </a:gridCol>
                    <a:gridCol w="1543665">
                      <a:extLst>
                        <a:ext uri="{9D8B030D-6E8A-4147-A177-3AD203B41FA5}">
                          <a16:colId xmlns:a16="http://schemas.microsoft.com/office/drawing/2014/main" val="1658924877"/>
                        </a:ext>
                      </a:extLst>
                    </a:gridCol>
                    <a:gridCol w="1504335">
                      <a:extLst>
                        <a:ext uri="{9D8B030D-6E8A-4147-A177-3AD203B41FA5}">
                          <a16:colId xmlns:a16="http://schemas.microsoft.com/office/drawing/2014/main" val="3982174732"/>
                        </a:ext>
                      </a:extLst>
                    </a:gridCol>
                    <a:gridCol w="1670335">
                      <a:extLst>
                        <a:ext uri="{9D8B030D-6E8A-4147-A177-3AD203B41FA5}">
                          <a16:colId xmlns:a16="http://schemas.microsoft.com/office/drawing/2014/main" val="607786706"/>
                        </a:ext>
                      </a:extLst>
                    </a:gridCol>
                    <a:gridCol w="1682913">
                      <a:extLst>
                        <a:ext uri="{9D8B030D-6E8A-4147-A177-3AD203B41FA5}">
                          <a16:colId xmlns:a16="http://schemas.microsoft.com/office/drawing/2014/main" val="3282301020"/>
                        </a:ext>
                      </a:extLst>
                    </a:gridCol>
                    <a:gridCol w="1209369">
                      <a:extLst>
                        <a:ext uri="{9D8B030D-6E8A-4147-A177-3AD203B41FA5}">
                          <a16:colId xmlns:a16="http://schemas.microsoft.com/office/drawing/2014/main" val="1517183379"/>
                        </a:ext>
                      </a:extLst>
                    </a:gridCol>
                    <a:gridCol w="1268361">
                      <a:extLst>
                        <a:ext uri="{9D8B030D-6E8A-4147-A177-3AD203B41FA5}">
                          <a16:colId xmlns:a16="http://schemas.microsoft.com/office/drawing/2014/main" val="3480017944"/>
                        </a:ext>
                      </a:extLst>
                    </a:gridCol>
                    <a:gridCol w="1789020">
                      <a:extLst>
                        <a:ext uri="{9D8B030D-6E8A-4147-A177-3AD203B41FA5}">
                          <a16:colId xmlns:a16="http://schemas.microsoft.com/office/drawing/2014/main" val="1981520578"/>
                        </a:ext>
                      </a:extLst>
                    </a:gridCol>
                  </a:tblGrid>
                  <a:tr h="52280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k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4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5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6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5701973"/>
                      </a:ext>
                    </a:extLst>
                  </a:tr>
                  <a:tr h="52280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Z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50.0000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51.0949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56.9394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70.7107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87.8126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97.8572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100.0000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6212022"/>
                      </a:ext>
                    </a:extLst>
                  </a:tr>
                  <a:tr h="52280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1800" b="0" i="0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0.0108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0.0542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0.1083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0.1083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0.0542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0.0108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---------------------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636089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3" name="Table 12">
                <a:extLst>
                  <a:ext uri="{FF2B5EF4-FFF2-40B4-BE49-F238E27FC236}">
                    <a16:creationId xmlns:a16="http://schemas.microsoft.com/office/drawing/2014/main" id="{788BE6E9-03A5-A173-A97A-338CAEDE4C8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4138148"/>
                  </p:ext>
                </p:extLst>
              </p:nvPr>
            </p:nvGraphicFramePr>
            <p:xfrm>
              <a:off x="0" y="4164826"/>
              <a:ext cx="12162503" cy="156841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494505">
                      <a:extLst>
                        <a:ext uri="{9D8B030D-6E8A-4147-A177-3AD203B41FA5}">
                          <a16:colId xmlns:a16="http://schemas.microsoft.com/office/drawing/2014/main" val="677788572"/>
                        </a:ext>
                      </a:extLst>
                    </a:gridCol>
                    <a:gridCol w="1543665">
                      <a:extLst>
                        <a:ext uri="{9D8B030D-6E8A-4147-A177-3AD203B41FA5}">
                          <a16:colId xmlns:a16="http://schemas.microsoft.com/office/drawing/2014/main" val="1658924877"/>
                        </a:ext>
                      </a:extLst>
                    </a:gridCol>
                    <a:gridCol w="1504335">
                      <a:extLst>
                        <a:ext uri="{9D8B030D-6E8A-4147-A177-3AD203B41FA5}">
                          <a16:colId xmlns:a16="http://schemas.microsoft.com/office/drawing/2014/main" val="3982174732"/>
                        </a:ext>
                      </a:extLst>
                    </a:gridCol>
                    <a:gridCol w="1670335">
                      <a:extLst>
                        <a:ext uri="{9D8B030D-6E8A-4147-A177-3AD203B41FA5}">
                          <a16:colId xmlns:a16="http://schemas.microsoft.com/office/drawing/2014/main" val="607786706"/>
                        </a:ext>
                      </a:extLst>
                    </a:gridCol>
                    <a:gridCol w="1682913">
                      <a:extLst>
                        <a:ext uri="{9D8B030D-6E8A-4147-A177-3AD203B41FA5}">
                          <a16:colId xmlns:a16="http://schemas.microsoft.com/office/drawing/2014/main" val="3282301020"/>
                        </a:ext>
                      </a:extLst>
                    </a:gridCol>
                    <a:gridCol w="1209369">
                      <a:extLst>
                        <a:ext uri="{9D8B030D-6E8A-4147-A177-3AD203B41FA5}">
                          <a16:colId xmlns:a16="http://schemas.microsoft.com/office/drawing/2014/main" val="1517183379"/>
                        </a:ext>
                      </a:extLst>
                    </a:gridCol>
                    <a:gridCol w="1268361">
                      <a:extLst>
                        <a:ext uri="{9D8B030D-6E8A-4147-A177-3AD203B41FA5}">
                          <a16:colId xmlns:a16="http://schemas.microsoft.com/office/drawing/2014/main" val="3480017944"/>
                        </a:ext>
                      </a:extLst>
                    </a:gridCol>
                    <a:gridCol w="1789020">
                      <a:extLst>
                        <a:ext uri="{9D8B030D-6E8A-4147-A177-3AD203B41FA5}">
                          <a16:colId xmlns:a16="http://schemas.microsoft.com/office/drawing/2014/main" val="1981520578"/>
                        </a:ext>
                      </a:extLst>
                    </a:gridCol>
                  </a:tblGrid>
                  <a:tr h="52280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k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4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5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6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55701973"/>
                      </a:ext>
                    </a:extLst>
                  </a:tr>
                  <a:tr h="5228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816" t="-105814" r="-716327" b="-1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50.0000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51.0949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56.9394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70.7107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87.8126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97.8572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100.0000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6212022"/>
                      </a:ext>
                    </a:extLst>
                  </a:tr>
                  <a:tr h="52280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6"/>
                          <a:stretch>
                            <a:fillRect l="-816" t="-205814" r="-716327" b="-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0.0108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0.0542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0.1083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0.1083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0.0542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0.0108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---------------------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76360898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867998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12271B6-A9D1-FBAF-349D-2E95B6D9D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395" y="814223"/>
            <a:ext cx="10711210" cy="559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324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F2BFD63-0D63-9CA8-4C14-B88E6C9A2D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440" y="743199"/>
            <a:ext cx="11301120" cy="5726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456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A58030E-5CAC-040A-3803-B2EF0F4E4E4A}"/>
              </a:ext>
            </a:extLst>
          </p:cNvPr>
          <p:cNvSpPr txBox="1"/>
          <p:nvPr/>
        </p:nvSpPr>
        <p:spPr>
          <a:xfrm>
            <a:off x="3057831" y="3167390"/>
            <a:ext cx="6725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Chebyshev Matching Network Design</a:t>
            </a:r>
          </a:p>
        </p:txBody>
      </p:sp>
    </p:spTree>
    <p:extLst>
      <p:ext uri="{BB962C8B-B14F-4D97-AF65-F5344CB8AC3E}">
        <p14:creationId xmlns:p14="http://schemas.microsoft.com/office/powerpoint/2010/main" val="2065289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7DAD15-176D-4943-FC27-7738733142D6}"/>
              </a:ext>
            </a:extLst>
          </p:cNvPr>
          <p:cNvSpPr txBox="1"/>
          <p:nvPr/>
        </p:nvSpPr>
        <p:spPr>
          <a:xfrm>
            <a:off x="3048000" y="18896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1" dirty="0"/>
              <a:t>Chebyshev Matching Network Design </a:t>
            </a:r>
            <a:r>
              <a:rPr lang="en-US" b="1" dirty="0"/>
              <a:t>MATLAB</a:t>
            </a:r>
            <a:r>
              <a:rPr lang="en-US" sz="1800" b="1" dirty="0"/>
              <a:t> Calculations</a:t>
            </a:r>
            <a:endParaRPr lang="en-IN" sz="18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6F59E8C-A1EE-FA58-207A-44366068E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016" y="897531"/>
            <a:ext cx="2401938" cy="23809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75F75B-A4D3-34C5-3428-78F270C82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8796" y="3579511"/>
            <a:ext cx="1939437" cy="22171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D837661-BFBD-8054-BECA-43EE9D272F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6620" y="756974"/>
            <a:ext cx="1918759" cy="13514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C71F4A1-DDD3-F647-4BAE-ED000CC99F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6620" y="2181686"/>
            <a:ext cx="2401938" cy="164306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BD87F5A-BAEB-630C-0228-6832CCBBDE0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0044" y="3897985"/>
            <a:ext cx="1939437" cy="18987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806BA98-0152-092D-BF2F-C13F63B110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76346" y="756974"/>
            <a:ext cx="1813717" cy="137934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734C364-B835-E211-AC27-2B35185334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44000" y="3003217"/>
            <a:ext cx="1646063" cy="1394581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124A57F-7CB8-33FB-DBB6-039F6B0491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37868" y="5093676"/>
            <a:ext cx="2362405" cy="1104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562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F195BAF7-F738-6156-EBBA-788A77EC53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427192"/>
                  </p:ext>
                </p:extLst>
              </p:nvPr>
            </p:nvGraphicFramePr>
            <p:xfrm>
              <a:off x="1566607" y="601678"/>
              <a:ext cx="9239045" cy="20825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17213">
                      <a:extLst>
                        <a:ext uri="{9D8B030D-6E8A-4147-A177-3AD203B41FA5}">
                          <a16:colId xmlns:a16="http://schemas.microsoft.com/office/drawing/2014/main" val="3502420132"/>
                        </a:ext>
                      </a:extLst>
                    </a:gridCol>
                    <a:gridCol w="2117213">
                      <a:extLst>
                        <a:ext uri="{9D8B030D-6E8A-4147-A177-3AD203B41FA5}">
                          <a16:colId xmlns:a16="http://schemas.microsoft.com/office/drawing/2014/main" val="2342283207"/>
                        </a:ext>
                      </a:extLst>
                    </a:gridCol>
                    <a:gridCol w="2117213">
                      <a:extLst>
                        <a:ext uri="{9D8B030D-6E8A-4147-A177-3AD203B41FA5}">
                          <a16:colId xmlns:a16="http://schemas.microsoft.com/office/drawing/2014/main" val="3970683912"/>
                        </a:ext>
                      </a:extLst>
                    </a:gridCol>
                    <a:gridCol w="2887406">
                      <a:extLst>
                        <a:ext uri="{9D8B030D-6E8A-4147-A177-3AD203B41FA5}">
                          <a16:colId xmlns:a16="http://schemas.microsoft.com/office/drawing/2014/main" val="2155763005"/>
                        </a:ext>
                      </a:extLst>
                    </a:gridCol>
                  </a:tblGrid>
                  <a:tr h="52063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  </a:t>
                          </a:r>
                          <a:r>
                            <a:rPr lang="en-US" dirty="0" err="1"/>
                            <a:t>i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𝒖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𝒛𝒊</m:t>
                                  </m:r>
                                </m:sub>
                              </m:sSub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𝒛𝒊</m:t>
                                  </m:r>
                                </m:sub>
                              </m:sSub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𝒘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𝒛𝒊</m:t>
                                  </m:r>
                                </m:sub>
                              </m:sSub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7365302"/>
                      </a:ext>
                    </a:extLst>
                  </a:tr>
                  <a:tr h="52063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  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-0.8660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123.3067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(1.0000 &lt; +113.3866°)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79571327"/>
                      </a:ext>
                    </a:extLst>
                  </a:tr>
                  <a:tr h="52063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  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0.0000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90.0000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(1.0000 &lt; +180.0000°) 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5944614"/>
                      </a:ext>
                    </a:extLst>
                  </a:tr>
                  <a:tr h="52063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  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0.8660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56.6933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(1.0000 &lt; -113.3866°)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880341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F195BAF7-F738-6156-EBBA-788A77EC53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427192"/>
                  </p:ext>
                </p:extLst>
              </p:nvPr>
            </p:nvGraphicFramePr>
            <p:xfrm>
              <a:off x="1566607" y="601678"/>
              <a:ext cx="9239045" cy="208252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17213">
                      <a:extLst>
                        <a:ext uri="{9D8B030D-6E8A-4147-A177-3AD203B41FA5}">
                          <a16:colId xmlns:a16="http://schemas.microsoft.com/office/drawing/2014/main" val="3502420132"/>
                        </a:ext>
                      </a:extLst>
                    </a:gridCol>
                    <a:gridCol w="2117213">
                      <a:extLst>
                        <a:ext uri="{9D8B030D-6E8A-4147-A177-3AD203B41FA5}">
                          <a16:colId xmlns:a16="http://schemas.microsoft.com/office/drawing/2014/main" val="2342283207"/>
                        </a:ext>
                      </a:extLst>
                    </a:gridCol>
                    <a:gridCol w="2117213">
                      <a:extLst>
                        <a:ext uri="{9D8B030D-6E8A-4147-A177-3AD203B41FA5}">
                          <a16:colId xmlns:a16="http://schemas.microsoft.com/office/drawing/2014/main" val="3970683912"/>
                        </a:ext>
                      </a:extLst>
                    </a:gridCol>
                    <a:gridCol w="2887406">
                      <a:extLst>
                        <a:ext uri="{9D8B030D-6E8A-4147-A177-3AD203B41FA5}">
                          <a16:colId xmlns:a16="http://schemas.microsoft.com/office/drawing/2014/main" val="2155763005"/>
                        </a:ext>
                      </a:extLst>
                    </a:gridCol>
                  </a:tblGrid>
                  <a:tr h="52063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  </a:t>
                          </a:r>
                          <a:r>
                            <a:rPr lang="en-US" dirty="0" err="1"/>
                            <a:t>i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576" t="-5814" r="-238040" b="-3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5814" r="-137356" b="-3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20253" t="-5814" r="-844" b="-3011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77365302"/>
                      </a:ext>
                    </a:extLst>
                  </a:tr>
                  <a:tr h="52063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  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-0.8660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123.3067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(1.0000 &lt; +113.3866°)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79571327"/>
                      </a:ext>
                    </a:extLst>
                  </a:tr>
                  <a:tr h="52063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  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0.0000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90.0000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(1.0000 &lt; +180.0000°) 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5944614"/>
                      </a:ext>
                    </a:extLst>
                  </a:tr>
                  <a:tr h="520632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       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0.8660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56.6933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(1.0000 &lt; -113.3866°)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6880341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0303A789-31AE-E6BC-72CA-E6B942BBA9D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5232612"/>
                  </p:ext>
                </p:extLst>
              </p:nvPr>
            </p:nvGraphicFramePr>
            <p:xfrm>
              <a:off x="1153653" y="3718504"/>
              <a:ext cx="10064953" cy="19350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2505">
                      <a:extLst>
                        <a:ext uri="{9D8B030D-6E8A-4147-A177-3AD203B41FA5}">
                          <a16:colId xmlns:a16="http://schemas.microsoft.com/office/drawing/2014/main" val="126854034"/>
                        </a:ext>
                      </a:extLst>
                    </a:gridCol>
                    <a:gridCol w="1332505">
                      <a:extLst>
                        <a:ext uri="{9D8B030D-6E8A-4147-A177-3AD203B41FA5}">
                          <a16:colId xmlns:a16="http://schemas.microsoft.com/office/drawing/2014/main" val="2034210791"/>
                        </a:ext>
                      </a:extLst>
                    </a:gridCol>
                    <a:gridCol w="1598911">
                      <a:extLst>
                        <a:ext uri="{9D8B030D-6E8A-4147-A177-3AD203B41FA5}">
                          <a16:colId xmlns:a16="http://schemas.microsoft.com/office/drawing/2014/main" val="2122717196"/>
                        </a:ext>
                      </a:extLst>
                    </a:gridCol>
                    <a:gridCol w="1671484">
                      <a:extLst>
                        <a:ext uri="{9D8B030D-6E8A-4147-A177-3AD203B41FA5}">
                          <a16:colId xmlns:a16="http://schemas.microsoft.com/office/drawing/2014/main" val="92716789"/>
                        </a:ext>
                      </a:extLst>
                    </a:gridCol>
                    <a:gridCol w="1622322">
                      <a:extLst>
                        <a:ext uri="{9D8B030D-6E8A-4147-A177-3AD203B41FA5}">
                          <a16:colId xmlns:a16="http://schemas.microsoft.com/office/drawing/2014/main" val="189465720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1444543983"/>
                        </a:ext>
                      </a:extLst>
                    </a:gridCol>
                    <a:gridCol w="983226">
                      <a:extLst>
                        <a:ext uri="{9D8B030D-6E8A-4147-A177-3AD203B41FA5}">
                          <a16:colId xmlns:a16="http://schemas.microsoft.com/office/drawing/2014/main" val="3628252687"/>
                        </a:ext>
                      </a:extLst>
                    </a:gridCol>
                  </a:tblGrid>
                  <a:tr h="48376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k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4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1961299"/>
                      </a:ext>
                    </a:extLst>
                  </a:tr>
                  <a:tr h="48376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1.0000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1.7939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1.7939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1.0000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7480328"/>
                      </a:ext>
                    </a:extLst>
                  </a:tr>
                  <a:tr h="48376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l-GR" sz="1800" b="0" i="0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+mn-lt"/>
                                      <a:ea typeface="+mn-ea"/>
                                      <a:cs typeface="+mn-cs"/>
                                    </a:rPr>
                                    <m:t>Γ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0.0620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0.1113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0.1113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0.0620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---------------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2040134"/>
                      </a:ext>
                    </a:extLst>
                  </a:tr>
                  <a:tr h="48376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Z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𝒌</m:t>
                                  </m:r>
                                </m:sub>
                              </m:sSub>
                            </m:oMath>
                          </a14:m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50.0000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56.6125 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70.7874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88.5115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100.2171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Ohms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639849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0303A789-31AE-E6BC-72CA-E6B942BBA9D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75232612"/>
                  </p:ext>
                </p:extLst>
              </p:nvPr>
            </p:nvGraphicFramePr>
            <p:xfrm>
              <a:off x="1153653" y="3718504"/>
              <a:ext cx="10064953" cy="193504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32505">
                      <a:extLst>
                        <a:ext uri="{9D8B030D-6E8A-4147-A177-3AD203B41FA5}">
                          <a16:colId xmlns:a16="http://schemas.microsoft.com/office/drawing/2014/main" val="126854034"/>
                        </a:ext>
                      </a:extLst>
                    </a:gridCol>
                    <a:gridCol w="1332505">
                      <a:extLst>
                        <a:ext uri="{9D8B030D-6E8A-4147-A177-3AD203B41FA5}">
                          <a16:colId xmlns:a16="http://schemas.microsoft.com/office/drawing/2014/main" val="2034210791"/>
                        </a:ext>
                      </a:extLst>
                    </a:gridCol>
                    <a:gridCol w="1598911">
                      <a:extLst>
                        <a:ext uri="{9D8B030D-6E8A-4147-A177-3AD203B41FA5}">
                          <a16:colId xmlns:a16="http://schemas.microsoft.com/office/drawing/2014/main" val="2122717196"/>
                        </a:ext>
                      </a:extLst>
                    </a:gridCol>
                    <a:gridCol w="1671484">
                      <a:extLst>
                        <a:ext uri="{9D8B030D-6E8A-4147-A177-3AD203B41FA5}">
                          <a16:colId xmlns:a16="http://schemas.microsoft.com/office/drawing/2014/main" val="92716789"/>
                        </a:ext>
                      </a:extLst>
                    </a:gridCol>
                    <a:gridCol w="1622322">
                      <a:extLst>
                        <a:ext uri="{9D8B030D-6E8A-4147-A177-3AD203B41FA5}">
                          <a16:colId xmlns:a16="http://schemas.microsoft.com/office/drawing/2014/main" val="189465720"/>
                        </a:ext>
                      </a:extLst>
                    </a:gridCol>
                    <a:gridCol w="1524000">
                      <a:extLst>
                        <a:ext uri="{9D8B030D-6E8A-4147-A177-3AD203B41FA5}">
                          <a16:colId xmlns:a16="http://schemas.microsoft.com/office/drawing/2014/main" val="1444543983"/>
                        </a:ext>
                      </a:extLst>
                    </a:gridCol>
                    <a:gridCol w="983226">
                      <a:extLst>
                        <a:ext uri="{9D8B030D-6E8A-4147-A177-3AD203B41FA5}">
                          <a16:colId xmlns:a16="http://schemas.microsoft.com/office/drawing/2014/main" val="3628252687"/>
                        </a:ext>
                      </a:extLst>
                    </a:gridCol>
                  </a:tblGrid>
                  <a:tr h="483761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k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 2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   4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1961299"/>
                      </a:ext>
                    </a:extLst>
                  </a:tr>
                  <a:tr h="48376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57" t="-106250" r="-656164" b="-20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1.0000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1.7939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1.7939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1.0000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7480328"/>
                      </a:ext>
                    </a:extLst>
                  </a:tr>
                  <a:tr h="48376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57" t="-208861" r="-656164" b="-1037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0.0620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0.1113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0.1113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0.0620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---------------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IN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72040134"/>
                      </a:ext>
                    </a:extLst>
                  </a:tr>
                  <a:tr h="48376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57" t="-305000" r="-656164" b="-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50.0000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56.6125  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70.7874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     88.5115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 100.2171</a:t>
                          </a:r>
                          <a:endParaRPr lang="en-IN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Ohms</a:t>
                          </a:r>
                          <a:endParaRPr lang="en-IN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639849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429093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8F1F5E-03A4-3C0D-1792-89DDEBD95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46" y="698090"/>
            <a:ext cx="10918634" cy="5693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851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397</Words>
  <Application>Microsoft Office PowerPoint</Application>
  <PresentationFormat>Widescreen</PresentationFormat>
  <Paragraphs>145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Google Sans</vt:lpstr>
      <vt:lpstr>Office Theme</vt:lpstr>
      <vt:lpstr>Design Project - 4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ADS (Microstrip TRLs)</vt:lpstr>
      <vt:lpstr>ADS (Microstrip TRLs) Layout</vt:lpstr>
      <vt:lpstr>ADS (Microstrip TRLs)</vt:lpstr>
      <vt:lpstr>ADS -Microstrip TRLs(MSTEP)</vt:lpstr>
      <vt:lpstr>ADS -Microstrip TRLs(MSTEP) Layout</vt:lpstr>
      <vt:lpstr>ADS -Microstrip TRLs(MSTEP)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Project - 4</dc:title>
  <dc:creator>siva srinivas</dc:creator>
  <cp:lastModifiedBy>siva srinivas</cp:lastModifiedBy>
  <cp:revision>11</cp:revision>
  <dcterms:created xsi:type="dcterms:W3CDTF">2024-05-03T02:11:00Z</dcterms:created>
  <dcterms:modified xsi:type="dcterms:W3CDTF">2024-05-05T04:30:21Z</dcterms:modified>
</cp:coreProperties>
</file>