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29"/>
  </p:notesMasterIdLst>
  <p:handoutMasterIdLst>
    <p:handoutMasterId r:id="rId30"/>
  </p:handoutMasterIdLst>
  <p:sldIdLst>
    <p:sldId id="256" r:id="rId2"/>
    <p:sldId id="655" r:id="rId3"/>
    <p:sldId id="656" r:id="rId4"/>
    <p:sldId id="657" r:id="rId5"/>
    <p:sldId id="658" r:id="rId6"/>
    <p:sldId id="659" r:id="rId7"/>
    <p:sldId id="660" r:id="rId8"/>
    <p:sldId id="661" r:id="rId9"/>
    <p:sldId id="662" r:id="rId10"/>
    <p:sldId id="698" r:id="rId11"/>
    <p:sldId id="663" r:id="rId12"/>
    <p:sldId id="664" r:id="rId13"/>
    <p:sldId id="665" r:id="rId14"/>
    <p:sldId id="699" r:id="rId15"/>
    <p:sldId id="700" r:id="rId16"/>
    <p:sldId id="701" r:id="rId17"/>
    <p:sldId id="702" r:id="rId18"/>
    <p:sldId id="703" r:id="rId19"/>
    <p:sldId id="704" r:id="rId20"/>
    <p:sldId id="705" r:id="rId21"/>
    <p:sldId id="706" r:id="rId22"/>
    <p:sldId id="707" r:id="rId23"/>
    <p:sldId id="708" r:id="rId24"/>
    <p:sldId id="709" r:id="rId25"/>
    <p:sldId id="710" r:id="rId26"/>
    <p:sldId id="711" r:id="rId27"/>
    <p:sldId id="71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CC00CC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4" autoAdjust="0"/>
    <p:restoredTop sz="89358" autoAdjust="0"/>
  </p:normalViewPr>
  <p:slideViewPr>
    <p:cSldViewPr>
      <p:cViewPr varScale="1">
        <p:scale>
          <a:sx n="64" d="100"/>
          <a:sy n="64" d="100"/>
        </p:scale>
        <p:origin x="156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11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428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space complexity, can we write</a:t>
            </a:r>
            <a:r>
              <a:rPr lang="en-US" baseline="0" dirty="0"/>
              <a:t> it as O(|E|), since |V| = O(|E|)?</a:t>
            </a:r>
          </a:p>
          <a:p>
            <a:r>
              <a:rPr lang="en-US" baseline="0" dirty="0"/>
              <a:t>Answer: No. Since the graph could contain far fewer edges than nodes.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27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v1 -&gt; v2</a:t>
            </a:r>
          </a:p>
          <a:p>
            <a:r>
              <a:rPr lang="en-US" dirty="0"/>
              <a:t>v1</a:t>
            </a:r>
            <a:r>
              <a:rPr lang="en-US" baseline="0" dirty="0"/>
              <a:t> -&gt; v3</a:t>
            </a:r>
          </a:p>
          <a:p>
            <a:r>
              <a:rPr lang="en-US" baseline="0" dirty="0"/>
              <a:t>v2 -&gt; v1</a:t>
            </a:r>
          </a:p>
          <a:p>
            <a:r>
              <a:rPr lang="en-US" baseline="0" dirty="0"/>
              <a:t>v2 -&gt; v3</a:t>
            </a:r>
          </a:p>
          <a:p>
            <a:r>
              <a:rPr lang="en-US" baseline="0" dirty="0"/>
              <a:t>v3 -&gt; v1</a:t>
            </a:r>
          </a:p>
          <a:p>
            <a:r>
              <a:rPr lang="en-US" baseline="0" dirty="0"/>
              <a:t>v3 -&gt; v2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37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be verified</a:t>
            </a:r>
            <a:r>
              <a:rPr lang="en-US" baseline="0" dirty="0"/>
              <a:t> with this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02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97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DAG</a:t>
            </a:r>
            <a:r>
              <a:rPr lang="en-US" baseline="0" dirty="0"/>
              <a:t> is </a:t>
            </a:r>
            <a:r>
              <a:rPr lang="en-US" baseline="0"/>
              <a:t>very useful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85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22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58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24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</a:t>
            </a:r>
            <a:r>
              <a:rPr lang="en-US" baseline="0" dirty="0"/>
              <a:t> this is a directed graph, so it is not symmetric.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A17-0C61-46C9-8392-FE4461C55CE0}" type="datetime1">
              <a:rPr lang="en-US" smtClean="0"/>
              <a:t>12/10/2020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3771-30C0-4C61-9AAD-0AD62C496BE4}" type="datetime1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007-571D-4A65-88CA-60FB16C0B749}" type="datetime1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02-0650-4D91-B1BB-0C330A7911DC}" type="datetime1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EEE-3A5E-4A69-87D0-A9F0D567425D}" type="datetime1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7C07-78C3-4584-A3BA-DE1AFADAEB2C}" type="datetime1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A789-F980-44E3-9B14-081EEBDD54CE}" type="datetime1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EC7A-AC56-4FBB-9CD5-30BB91BA7397}" type="datetime1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0A76-DEE1-4BD2-8FBF-656D76FC7F10}" type="datetime1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A7E6-1D43-4292-BC34-789D3EDF7549}" type="datetime1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A776-B4AF-490E-965F-45D48C153797}" type="datetime1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A619D5-8270-4768-B601-4C4B125E1740}" type="datetime1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4384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Graphs</a:t>
            </a:r>
          </a:p>
          <a:p>
            <a:pPr algn="l"/>
            <a:r>
              <a:rPr lang="en-US" altLang="zh-CN" b="1" dirty="0"/>
              <a:t>Learning Objectives: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some basics about graph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how to represent graphs in computer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/>
              <a:t>VE281</a:t>
            </a:r>
            <a:br>
              <a:rPr dirty="0"/>
            </a:br>
            <a:r>
              <a:rPr sz="2200" dirty="0"/>
              <a:t>Data Structures and Algorithms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 Graphs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0000FF"/>
                </a:solidFill>
              </a:rPr>
              <a:t>connected graph </a:t>
            </a:r>
            <a:r>
              <a:rPr lang="en-US" dirty="0"/>
              <a:t>is a graph where a simple path exists between all pairs of nodes.</a:t>
            </a:r>
          </a:p>
          <a:p>
            <a:r>
              <a:rPr lang="en-US" dirty="0"/>
              <a:t>A directed graph is </a:t>
            </a:r>
            <a:r>
              <a:rPr lang="en-US" b="1" dirty="0">
                <a:solidFill>
                  <a:srgbClr val="C00000"/>
                </a:solidFill>
              </a:rPr>
              <a:t>strongly connected </a:t>
            </a:r>
            <a:r>
              <a:rPr lang="en-US" dirty="0"/>
              <a:t>if there is a simple </a:t>
            </a:r>
            <a:r>
              <a:rPr lang="en-US" b="1" dirty="0">
                <a:solidFill>
                  <a:srgbClr val="0000FF"/>
                </a:solidFill>
              </a:rPr>
              <a:t>directed path </a:t>
            </a:r>
            <a:r>
              <a:rPr lang="en-US" dirty="0"/>
              <a:t>between any pair of nodes.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477057" y="3870788"/>
            <a:ext cx="1524000" cy="1528465"/>
            <a:chOff x="4454769" y="3195935"/>
            <a:chExt cx="1524000" cy="1528465"/>
          </a:xfrm>
        </p:grpSpPr>
        <p:sp>
          <p:nvSpPr>
            <p:cNvPr id="7" name="Oval 6"/>
            <p:cNvSpPr/>
            <p:nvPr/>
          </p:nvSpPr>
          <p:spPr>
            <a:xfrm>
              <a:off x="4454769" y="32004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5369169" y="36576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stCxn id="7" idx="6"/>
              <a:endCxn id="9" idx="1"/>
            </p:cNvCxnSpPr>
            <p:nvPr/>
          </p:nvCxnSpPr>
          <p:spPr>
            <a:xfrm>
              <a:off x="5064369" y="3505200"/>
              <a:ext cx="394074" cy="241674"/>
            </a:xfrm>
            <a:prstGeom prst="line">
              <a:avLst/>
            </a:prstGeom>
            <a:ln w="28575">
              <a:solidFill>
                <a:srgbClr val="0000FF"/>
              </a:solidFill>
              <a:headEnd type="triangle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2" idx="6"/>
              <a:endCxn id="9" idx="3"/>
            </p:cNvCxnSpPr>
            <p:nvPr/>
          </p:nvCxnSpPr>
          <p:spPr>
            <a:xfrm flipV="1">
              <a:off x="5067887" y="4177926"/>
              <a:ext cx="390556" cy="241674"/>
            </a:xfrm>
            <a:prstGeom prst="line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458287" y="41148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>
              <a:stCxn id="12" idx="0"/>
              <a:endCxn id="7" idx="4"/>
            </p:cNvCxnSpPr>
            <p:nvPr/>
          </p:nvCxnSpPr>
          <p:spPr>
            <a:xfrm flipH="1" flipV="1">
              <a:off x="4759569" y="3810000"/>
              <a:ext cx="3518" cy="304800"/>
            </a:xfrm>
            <a:prstGeom prst="line">
              <a:avLst/>
            </a:prstGeom>
            <a:ln w="28575">
              <a:solidFill>
                <a:srgbClr val="0000FF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189304" y="3195935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3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74307" y="374205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181934" y="4229508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963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 Graphs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directed graph is </a:t>
            </a:r>
            <a:r>
              <a:rPr lang="en-US" b="1" dirty="0">
                <a:solidFill>
                  <a:srgbClr val="C00000"/>
                </a:solidFill>
              </a:rPr>
              <a:t>weakly connected</a:t>
            </a:r>
            <a:r>
              <a:rPr lang="en-US" dirty="0"/>
              <a:t> if there is a simple path between any pair of nodes in the underlying undirected graph.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66566" y="3043535"/>
            <a:ext cx="2625969" cy="1528465"/>
            <a:chOff x="3352800" y="3195935"/>
            <a:chExt cx="2625969" cy="1528465"/>
          </a:xfrm>
        </p:grpSpPr>
        <p:sp>
          <p:nvSpPr>
            <p:cNvPr id="6" name="Oval 5"/>
            <p:cNvSpPr/>
            <p:nvPr/>
          </p:nvSpPr>
          <p:spPr>
            <a:xfrm>
              <a:off x="3352800" y="32004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454769" y="32004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cxnSp>
          <p:nvCxnSpPr>
            <p:cNvPr id="8" name="Straight Connector 7"/>
            <p:cNvCxnSpPr>
              <a:stCxn id="6" idx="6"/>
              <a:endCxn id="7" idx="2"/>
            </p:cNvCxnSpPr>
            <p:nvPr/>
          </p:nvCxnSpPr>
          <p:spPr>
            <a:xfrm>
              <a:off x="3962400" y="3505200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5369169" y="36576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stCxn id="7" idx="6"/>
              <a:endCxn id="9" idx="1"/>
            </p:cNvCxnSpPr>
            <p:nvPr/>
          </p:nvCxnSpPr>
          <p:spPr>
            <a:xfrm>
              <a:off x="5064369" y="3505200"/>
              <a:ext cx="394074" cy="241674"/>
            </a:xfrm>
            <a:prstGeom prst="line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2" idx="6"/>
              <a:endCxn id="9" idx="3"/>
            </p:cNvCxnSpPr>
            <p:nvPr/>
          </p:nvCxnSpPr>
          <p:spPr>
            <a:xfrm flipV="1">
              <a:off x="5067887" y="4177926"/>
              <a:ext cx="390556" cy="241674"/>
            </a:xfrm>
            <a:prstGeom prst="line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458287" y="41148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4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>
              <a:stCxn id="12" idx="0"/>
              <a:endCxn id="7" idx="4"/>
            </p:cNvCxnSpPr>
            <p:nvPr/>
          </p:nvCxnSpPr>
          <p:spPr>
            <a:xfrm flipH="1" flipV="1">
              <a:off x="4759569" y="3810000"/>
              <a:ext cx="3518" cy="304800"/>
            </a:xfrm>
            <a:prstGeom prst="line">
              <a:avLst/>
            </a:prstGeom>
            <a:ln w="28575">
              <a:solidFill>
                <a:srgbClr val="0000FF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189304" y="3195935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62400" y="3493478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74307" y="374205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181934" y="4229508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4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260453" y="3249628"/>
            <a:ext cx="3363998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The directed graph is weakly</a:t>
            </a:r>
            <a:br>
              <a:rPr lang="en-US" sz="2400" dirty="0"/>
            </a:br>
            <a:r>
              <a:rPr lang="en-US" sz="2400" dirty="0"/>
              <a:t>connected, but not strongly</a:t>
            </a:r>
            <a:br>
              <a:rPr lang="en-US" sz="2400" dirty="0"/>
            </a:br>
            <a:r>
              <a:rPr lang="en-US" sz="2400" dirty="0"/>
              <a:t>connected.</a:t>
            </a:r>
          </a:p>
        </p:txBody>
      </p:sp>
    </p:spTree>
    <p:extLst>
      <p:ext uri="{BB962C8B-B14F-4D97-AF65-F5344CB8AC3E}">
        <p14:creationId xmlns:p14="http://schemas.microsoft.com/office/powerpoint/2010/main" val="215224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Degree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0000FF"/>
                </a:solidFill>
              </a:rPr>
              <a:t>degree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of a node is the number of edges incident to the node, e.g., degree(v</a:t>
            </a:r>
            <a:r>
              <a:rPr lang="en-US" baseline="-25000" dirty="0"/>
              <a:t>2</a:t>
            </a:r>
            <a:r>
              <a:rPr lang="en-US" dirty="0"/>
              <a:t>) = 3, degree(v</a:t>
            </a:r>
            <a:r>
              <a:rPr lang="en-US" baseline="-25000" dirty="0"/>
              <a:t>3</a:t>
            </a:r>
            <a:r>
              <a:rPr lang="en-US" dirty="0"/>
              <a:t>) = 2.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the relationship between the sum of degrees of all nodes and the number of edges?</a:t>
            </a:r>
          </a:p>
          <a:p>
            <a:pPr lvl="1"/>
            <a:r>
              <a:rPr lang="en-US" dirty="0"/>
              <a:t>Sum(degrees) = 2 * Number(edges)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026895" y="2530592"/>
            <a:ext cx="2625969" cy="1528465"/>
            <a:chOff x="3352800" y="3195935"/>
            <a:chExt cx="2625969" cy="1528465"/>
          </a:xfrm>
        </p:grpSpPr>
        <p:sp>
          <p:nvSpPr>
            <p:cNvPr id="6" name="Oval 5"/>
            <p:cNvSpPr/>
            <p:nvPr/>
          </p:nvSpPr>
          <p:spPr>
            <a:xfrm>
              <a:off x="3352800" y="32004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454769" y="32004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cxnSp>
          <p:nvCxnSpPr>
            <p:cNvPr id="8" name="Straight Connector 7"/>
            <p:cNvCxnSpPr>
              <a:stCxn id="6" idx="6"/>
              <a:endCxn id="7" idx="2"/>
            </p:cNvCxnSpPr>
            <p:nvPr/>
          </p:nvCxnSpPr>
          <p:spPr>
            <a:xfrm>
              <a:off x="3962400" y="3505200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5369169" y="36576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stCxn id="7" idx="6"/>
              <a:endCxn id="9" idx="1"/>
            </p:cNvCxnSpPr>
            <p:nvPr/>
          </p:nvCxnSpPr>
          <p:spPr>
            <a:xfrm>
              <a:off x="5064369" y="3505200"/>
              <a:ext cx="394074" cy="24167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2" idx="6"/>
              <a:endCxn id="9" idx="3"/>
            </p:cNvCxnSpPr>
            <p:nvPr/>
          </p:nvCxnSpPr>
          <p:spPr>
            <a:xfrm flipV="1">
              <a:off x="5067887" y="4177926"/>
              <a:ext cx="390556" cy="24167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458287" y="41148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4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>
              <a:stCxn id="12" idx="0"/>
              <a:endCxn id="7" idx="4"/>
            </p:cNvCxnSpPr>
            <p:nvPr/>
          </p:nvCxnSpPr>
          <p:spPr>
            <a:xfrm flipH="1" flipV="1">
              <a:off x="4759569" y="3810000"/>
              <a:ext cx="3518" cy="30480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189304" y="3195935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62400" y="3493478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74307" y="374205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181934" y="4229508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503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Degree for Directed Graphs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directed graphs, we differentiate between </a:t>
            </a:r>
            <a:r>
              <a:rPr lang="en-US" b="1" dirty="0">
                <a:solidFill>
                  <a:srgbClr val="0000FF"/>
                </a:solidFill>
              </a:rPr>
              <a:t>incoming </a:t>
            </a:r>
            <a:r>
              <a:rPr lang="en-US" dirty="0"/>
              <a:t>edges and </a:t>
            </a:r>
            <a:r>
              <a:rPr lang="en-US" b="1" dirty="0">
                <a:solidFill>
                  <a:srgbClr val="0000FF"/>
                </a:solidFill>
              </a:rPr>
              <a:t>outgoing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edges of a node. Thus we differentiate between a node’s </a:t>
            </a:r>
            <a:r>
              <a:rPr lang="en-US" b="1" dirty="0">
                <a:solidFill>
                  <a:srgbClr val="C00000"/>
                </a:solidFill>
              </a:rPr>
              <a:t>in-degree</a:t>
            </a:r>
            <a:r>
              <a:rPr lang="en-US" dirty="0"/>
              <a:t> and its </a:t>
            </a:r>
            <a:r>
              <a:rPr lang="en-US" b="1" dirty="0">
                <a:solidFill>
                  <a:srgbClr val="C00000"/>
                </a:solidFill>
              </a:rPr>
              <a:t>out-degree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in-degree: number of incoming edges of a node</a:t>
            </a:r>
          </a:p>
          <a:p>
            <a:pPr lvl="1"/>
            <a:r>
              <a:rPr lang="en-US" dirty="0"/>
              <a:t>out-degree: number of outgoing edges of a node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Nodes with zero in-degree are </a:t>
            </a:r>
            <a:r>
              <a:rPr lang="en-US" b="1" dirty="0">
                <a:solidFill>
                  <a:srgbClr val="C00000"/>
                </a:solidFill>
              </a:rPr>
              <a:t>source</a:t>
            </a:r>
            <a:r>
              <a:rPr lang="en-US" dirty="0"/>
              <a:t> nodes, e.g., v</a:t>
            </a:r>
            <a:r>
              <a:rPr lang="en-US" baseline="-25000" dirty="0"/>
              <a:t>1</a:t>
            </a:r>
            <a:r>
              <a:rPr lang="en-US" dirty="0"/>
              <a:t>.</a:t>
            </a:r>
          </a:p>
          <a:p>
            <a:r>
              <a:rPr lang="en-US" dirty="0"/>
              <a:t>Nodes with zero out-degree are </a:t>
            </a:r>
            <a:r>
              <a:rPr lang="en-US" b="1" dirty="0">
                <a:solidFill>
                  <a:srgbClr val="0000FF"/>
                </a:solidFill>
              </a:rPr>
              <a:t>sink</a:t>
            </a:r>
            <a:r>
              <a:rPr lang="en-US" dirty="0"/>
              <a:t> nodes, e.g., v</a:t>
            </a:r>
            <a:r>
              <a:rPr lang="en-US" baseline="-25000" dirty="0"/>
              <a:t>3</a:t>
            </a:r>
            <a:r>
              <a:rPr lang="en-US" dirty="0"/>
              <a:t>.</a:t>
            </a:r>
          </a:p>
          <a:p>
            <a:r>
              <a:rPr lang="en-US" dirty="0"/>
              <a:t>What is the sum of in-degrees/out-degrees of all nodes?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066750" y="3500735"/>
            <a:ext cx="2625969" cy="1528465"/>
            <a:chOff x="3352800" y="3195935"/>
            <a:chExt cx="2625969" cy="1528465"/>
          </a:xfrm>
        </p:grpSpPr>
        <p:sp>
          <p:nvSpPr>
            <p:cNvPr id="6" name="Oval 5"/>
            <p:cNvSpPr/>
            <p:nvPr/>
          </p:nvSpPr>
          <p:spPr>
            <a:xfrm>
              <a:off x="3352800" y="32004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454769" y="32004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cxnSp>
          <p:nvCxnSpPr>
            <p:cNvPr id="8" name="Straight Connector 7"/>
            <p:cNvCxnSpPr>
              <a:stCxn id="6" idx="6"/>
              <a:endCxn id="7" idx="2"/>
            </p:cNvCxnSpPr>
            <p:nvPr/>
          </p:nvCxnSpPr>
          <p:spPr>
            <a:xfrm>
              <a:off x="3962400" y="3505200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5369169" y="36576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stCxn id="7" idx="6"/>
              <a:endCxn id="9" idx="1"/>
            </p:cNvCxnSpPr>
            <p:nvPr/>
          </p:nvCxnSpPr>
          <p:spPr>
            <a:xfrm>
              <a:off x="5064369" y="3505200"/>
              <a:ext cx="394074" cy="241674"/>
            </a:xfrm>
            <a:prstGeom prst="line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2" idx="6"/>
              <a:endCxn id="9" idx="3"/>
            </p:cNvCxnSpPr>
            <p:nvPr/>
          </p:nvCxnSpPr>
          <p:spPr>
            <a:xfrm flipV="1">
              <a:off x="5067887" y="4177926"/>
              <a:ext cx="390556" cy="241674"/>
            </a:xfrm>
            <a:prstGeom prst="line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458287" y="41148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4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>
              <a:stCxn id="12" idx="0"/>
              <a:endCxn id="7" idx="4"/>
            </p:cNvCxnSpPr>
            <p:nvPr/>
          </p:nvCxnSpPr>
          <p:spPr>
            <a:xfrm flipH="1" flipV="1">
              <a:off x="4759569" y="3810000"/>
              <a:ext cx="3518" cy="304800"/>
            </a:xfrm>
            <a:prstGeom prst="line">
              <a:avLst/>
            </a:prstGeom>
            <a:ln w="28575">
              <a:solidFill>
                <a:srgbClr val="0000FF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189304" y="3195935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62400" y="3493478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74307" y="374205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181934" y="4229508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4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400800" y="3699301"/>
            <a:ext cx="2305375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in-degree(v</a:t>
            </a:r>
            <a:r>
              <a:rPr lang="en-US" sz="2400" baseline="-25000" dirty="0"/>
              <a:t>2</a:t>
            </a:r>
            <a:r>
              <a:rPr lang="en-US" sz="2400" dirty="0"/>
              <a:t>) = 1</a:t>
            </a:r>
            <a:br>
              <a:rPr lang="en-US" sz="2400" dirty="0"/>
            </a:br>
            <a:r>
              <a:rPr lang="en-US" sz="2400" dirty="0"/>
              <a:t>out-degree(v</a:t>
            </a:r>
            <a:r>
              <a:rPr lang="en-US" sz="2400" baseline="-25000" dirty="0"/>
              <a:t>2</a:t>
            </a:r>
            <a:r>
              <a:rPr lang="en-US" sz="2400" dirty="0"/>
              <a:t>) = 2</a:t>
            </a:r>
          </a:p>
        </p:txBody>
      </p:sp>
    </p:spTree>
    <p:extLst>
      <p:ext uri="{BB962C8B-B14F-4D97-AF65-F5344CB8AC3E}">
        <p14:creationId xmlns:p14="http://schemas.microsoft.com/office/powerpoint/2010/main" val="250862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Cycles and Directed Acyclic Graphs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0000FF"/>
                </a:solidFill>
              </a:rPr>
              <a:t>cycle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is a path starting and finishing at the same node.</a:t>
            </a:r>
          </a:p>
          <a:p>
            <a:pPr lvl="1"/>
            <a:r>
              <a:rPr lang="en-US" dirty="0"/>
              <a:t>A self-loop is a cycle of length 1.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rgbClr val="0000FF"/>
                </a:solidFill>
              </a:rPr>
              <a:t>simple cycle</a:t>
            </a:r>
            <a:r>
              <a:rPr lang="en-US" dirty="0"/>
              <a:t> has no repeated nodes, except the first and the last node, e.g., 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, v</a:t>
            </a:r>
            <a:r>
              <a:rPr lang="en-US" baseline="-25000" dirty="0"/>
              <a:t>3</a:t>
            </a:r>
            <a:r>
              <a:rPr lang="en-US" dirty="0"/>
              <a:t>, v</a:t>
            </a:r>
            <a:r>
              <a:rPr lang="en-US" baseline="-25000" dirty="0"/>
              <a:t>1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A graph with no cycle is called an </a:t>
            </a:r>
            <a:r>
              <a:rPr lang="en-US" b="1" dirty="0">
                <a:solidFill>
                  <a:srgbClr val="C00000"/>
                </a:solidFill>
              </a:rPr>
              <a:t>acyclic graph</a:t>
            </a:r>
            <a:r>
              <a:rPr lang="en-US" dirty="0"/>
              <a:t>.</a:t>
            </a:r>
          </a:p>
          <a:p>
            <a:r>
              <a:rPr lang="en-US" dirty="0"/>
              <a:t>A directed graph with no cycles is called a </a:t>
            </a:r>
            <a:r>
              <a:rPr lang="en-US" b="1" dirty="0">
                <a:solidFill>
                  <a:srgbClr val="C00000"/>
                </a:solidFill>
              </a:rPr>
              <a:t>directed acyclic graph</a:t>
            </a:r>
            <a:r>
              <a:rPr lang="en-US" dirty="0"/>
              <a:t>, or </a:t>
            </a:r>
            <a:r>
              <a:rPr lang="en-US" b="1" dirty="0">
                <a:solidFill>
                  <a:srgbClr val="0000FF"/>
                </a:solidFill>
              </a:rPr>
              <a:t>DAG</a:t>
            </a:r>
            <a:r>
              <a:rPr lang="en-US" dirty="0"/>
              <a:t> for short.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702711" y="2940584"/>
            <a:ext cx="2634177" cy="1326616"/>
            <a:chOff x="3385623" y="2940584"/>
            <a:chExt cx="2634177" cy="1326616"/>
          </a:xfrm>
        </p:grpSpPr>
        <p:sp>
          <p:nvSpPr>
            <p:cNvPr id="6" name="Oval 5"/>
            <p:cNvSpPr/>
            <p:nvPr/>
          </p:nvSpPr>
          <p:spPr>
            <a:xfrm>
              <a:off x="3385623" y="308941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487592" y="308941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cxnSp>
          <p:nvCxnSpPr>
            <p:cNvPr id="8" name="Straight Connector 7"/>
            <p:cNvCxnSpPr>
              <a:stCxn id="6" idx="6"/>
              <a:endCxn id="7" idx="2"/>
            </p:cNvCxnSpPr>
            <p:nvPr/>
          </p:nvCxnSpPr>
          <p:spPr>
            <a:xfrm>
              <a:off x="3995223" y="3394217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5410200" y="36576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stCxn id="7" idx="6"/>
              <a:endCxn id="9" idx="1"/>
            </p:cNvCxnSpPr>
            <p:nvPr/>
          </p:nvCxnSpPr>
          <p:spPr>
            <a:xfrm>
              <a:off x="5097192" y="3394217"/>
              <a:ext cx="402282" cy="352657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222127" y="308495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95223" y="2940584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1</a:t>
              </a:r>
            </a:p>
          </p:txBody>
        </p:sp>
        <p:cxnSp>
          <p:nvCxnSpPr>
            <p:cNvPr id="14" name="Straight Connector 13"/>
            <p:cNvCxnSpPr>
              <a:stCxn id="6" idx="5"/>
              <a:endCxn id="9" idx="2"/>
            </p:cNvCxnSpPr>
            <p:nvPr/>
          </p:nvCxnSpPr>
          <p:spPr>
            <a:xfrm>
              <a:off x="3905949" y="3609743"/>
              <a:ext cx="1504251" cy="352657"/>
            </a:xfrm>
            <a:prstGeom prst="line">
              <a:avLst/>
            </a:prstGeom>
            <a:ln w="28575">
              <a:solidFill>
                <a:srgbClr val="0000FF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399501" y="3786071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146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Acyclic Graphs (DAG)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Are the following graphs DAGs?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055994" y="2470021"/>
            <a:ext cx="1715087" cy="2278889"/>
            <a:chOff x="1522232" y="2813652"/>
            <a:chExt cx="1715087" cy="2278889"/>
          </a:xfrm>
        </p:grpSpPr>
        <p:sp>
          <p:nvSpPr>
            <p:cNvPr id="6" name="Oval 5"/>
            <p:cNvSpPr/>
            <p:nvPr/>
          </p:nvSpPr>
          <p:spPr>
            <a:xfrm>
              <a:off x="1522232" y="2813652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624201" y="2813652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cxnSp>
          <p:nvCxnSpPr>
            <p:cNvPr id="8" name="Straight Connector 7"/>
            <p:cNvCxnSpPr>
              <a:stCxn id="6" idx="6"/>
              <a:endCxn id="7" idx="2"/>
            </p:cNvCxnSpPr>
            <p:nvPr/>
          </p:nvCxnSpPr>
          <p:spPr>
            <a:xfrm>
              <a:off x="2131832" y="3118452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523725" y="3720941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stCxn id="6" idx="4"/>
              <a:endCxn id="9" idx="0"/>
            </p:cNvCxnSpPr>
            <p:nvPr/>
          </p:nvCxnSpPr>
          <p:spPr>
            <a:xfrm>
              <a:off x="1827032" y="3423252"/>
              <a:ext cx="1493" cy="297689"/>
            </a:xfrm>
            <a:prstGeom prst="line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2" idx="2"/>
              <a:endCxn id="9" idx="6"/>
            </p:cNvCxnSpPr>
            <p:nvPr/>
          </p:nvCxnSpPr>
          <p:spPr>
            <a:xfrm flipH="1">
              <a:off x="2133325" y="4025741"/>
              <a:ext cx="494394" cy="0"/>
            </a:xfrm>
            <a:prstGeom prst="line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2627719" y="3720941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4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>
              <a:stCxn id="12" idx="0"/>
              <a:endCxn id="7" idx="4"/>
            </p:cNvCxnSpPr>
            <p:nvPr/>
          </p:nvCxnSpPr>
          <p:spPr>
            <a:xfrm flipH="1" flipV="1">
              <a:off x="2929001" y="3423252"/>
              <a:ext cx="3518" cy="297689"/>
            </a:xfrm>
            <a:prstGeom prst="line">
              <a:avLst/>
            </a:prstGeom>
            <a:ln w="28575">
              <a:solidFill>
                <a:srgbClr val="0000FF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075722" y="4482941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5</a:t>
              </a:r>
              <a:endParaRPr lang="en-US" baseline="-25000" dirty="0"/>
            </a:p>
          </p:txBody>
        </p:sp>
        <p:cxnSp>
          <p:nvCxnSpPr>
            <p:cNvPr id="15" name="Straight Connector 14"/>
            <p:cNvCxnSpPr>
              <a:stCxn id="12" idx="4"/>
              <a:endCxn id="14" idx="7"/>
            </p:cNvCxnSpPr>
            <p:nvPr/>
          </p:nvCxnSpPr>
          <p:spPr>
            <a:xfrm flipH="1">
              <a:off x="2596048" y="4330541"/>
              <a:ext cx="336471" cy="241674"/>
            </a:xfrm>
            <a:prstGeom prst="line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451572" y="2532373"/>
            <a:ext cx="3774947" cy="2030944"/>
            <a:chOff x="2244853" y="3118713"/>
            <a:chExt cx="3774947" cy="2030944"/>
          </a:xfrm>
        </p:grpSpPr>
        <p:sp>
          <p:nvSpPr>
            <p:cNvPr id="22" name="Oval 21"/>
            <p:cNvSpPr/>
            <p:nvPr/>
          </p:nvSpPr>
          <p:spPr>
            <a:xfrm>
              <a:off x="2311280" y="3118715"/>
              <a:ext cx="457200" cy="466815"/>
            </a:xfrm>
            <a:prstGeom prst="ellipse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US" baseline="-2500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555423" y="3118713"/>
              <a:ext cx="457200" cy="466815"/>
            </a:xfrm>
            <a:prstGeom prst="ellipse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US" baseline="-25000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4800600" y="3118715"/>
              <a:ext cx="457200" cy="466815"/>
            </a:xfrm>
            <a:prstGeom prst="ellipse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  <a:endParaRPr lang="en-US" baseline="-25000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2935858" y="3962400"/>
              <a:ext cx="457200" cy="466815"/>
            </a:xfrm>
            <a:prstGeom prst="ellipse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  <a:endParaRPr lang="en-US" baseline="-25000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4191000" y="3962400"/>
              <a:ext cx="457200" cy="466815"/>
            </a:xfrm>
            <a:prstGeom prst="ellipse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  <a:endParaRPr lang="en-US" baseline="-25000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5562600" y="3962399"/>
              <a:ext cx="457200" cy="466815"/>
            </a:xfrm>
            <a:prstGeom prst="ellipse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</a:t>
              </a:r>
              <a:endParaRPr lang="en-US" baseline="-25000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2244853" y="4682842"/>
              <a:ext cx="457200" cy="466815"/>
            </a:xfrm>
            <a:prstGeom prst="ellipse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G</a:t>
              </a:r>
              <a:endParaRPr lang="en-US" baseline="-25000" dirty="0"/>
            </a:p>
          </p:txBody>
        </p:sp>
        <p:cxnSp>
          <p:nvCxnSpPr>
            <p:cNvPr id="29" name="Straight Arrow Connector 28"/>
            <p:cNvCxnSpPr>
              <a:stCxn id="22" idx="6"/>
              <a:endCxn id="23" idx="2"/>
            </p:cNvCxnSpPr>
            <p:nvPr/>
          </p:nvCxnSpPr>
          <p:spPr>
            <a:xfrm flipV="1">
              <a:off x="2768480" y="3352121"/>
              <a:ext cx="786943" cy="2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3" idx="6"/>
              <a:endCxn id="24" idx="2"/>
            </p:cNvCxnSpPr>
            <p:nvPr/>
          </p:nvCxnSpPr>
          <p:spPr>
            <a:xfrm>
              <a:off x="4012623" y="3352121"/>
              <a:ext cx="787977" cy="2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2" idx="5"/>
              <a:endCxn id="25" idx="1"/>
            </p:cNvCxnSpPr>
            <p:nvPr/>
          </p:nvCxnSpPr>
          <p:spPr>
            <a:xfrm>
              <a:off x="2701525" y="3517167"/>
              <a:ext cx="301288" cy="513596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5" idx="6"/>
              <a:endCxn id="26" idx="2"/>
            </p:cNvCxnSpPr>
            <p:nvPr/>
          </p:nvCxnSpPr>
          <p:spPr>
            <a:xfrm>
              <a:off x="3393058" y="4195808"/>
              <a:ext cx="797942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6" idx="6"/>
              <a:endCxn id="27" idx="2"/>
            </p:cNvCxnSpPr>
            <p:nvPr/>
          </p:nvCxnSpPr>
          <p:spPr>
            <a:xfrm flipV="1">
              <a:off x="4648200" y="4195807"/>
              <a:ext cx="914400" cy="1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3" idx="5"/>
              <a:endCxn id="26" idx="1"/>
            </p:cNvCxnSpPr>
            <p:nvPr/>
          </p:nvCxnSpPr>
          <p:spPr>
            <a:xfrm>
              <a:off x="3945668" y="3517165"/>
              <a:ext cx="312287" cy="513598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6" idx="7"/>
              <a:endCxn id="24" idx="4"/>
            </p:cNvCxnSpPr>
            <p:nvPr/>
          </p:nvCxnSpPr>
          <p:spPr>
            <a:xfrm flipV="1">
              <a:off x="4581245" y="3585530"/>
              <a:ext cx="447955" cy="445233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8" idx="7"/>
              <a:endCxn id="25" idx="3"/>
            </p:cNvCxnSpPr>
            <p:nvPr/>
          </p:nvCxnSpPr>
          <p:spPr>
            <a:xfrm flipV="1">
              <a:off x="2635098" y="4360852"/>
              <a:ext cx="367715" cy="390353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9766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Graphs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Weighted graph: edges of a graph may have different costs or weights.</a:t>
            </a:r>
          </a:p>
          <a:p>
            <a:pPr lvl="1"/>
            <a:r>
              <a:rPr lang="en-US" dirty="0"/>
              <a:t>For example, the weights on edges represent the distance between two nodes.</a:t>
            </a:r>
          </a:p>
          <a:p>
            <a:pPr lvl="1"/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3331695" y="3371730"/>
            <a:ext cx="2625969" cy="1759298"/>
            <a:chOff x="3331695" y="3371730"/>
            <a:chExt cx="2625969" cy="1759298"/>
          </a:xfrm>
        </p:grpSpPr>
        <p:sp>
          <p:nvSpPr>
            <p:cNvPr id="6" name="Oval 5"/>
            <p:cNvSpPr/>
            <p:nvPr/>
          </p:nvSpPr>
          <p:spPr>
            <a:xfrm>
              <a:off x="3331695" y="3607028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433664" y="3607028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cxnSp>
          <p:nvCxnSpPr>
            <p:cNvPr id="8" name="Straight Connector 7"/>
            <p:cNvCxnSpPr>
              <a:stCxn id="6" idx="6"/>
              <a:endCxn id="7" idx="2"/>
            </p:cNvCxnSpPr>
            <p:nvPr/>
          </p:nvCxnSpPr>
          <p:spPr>
            <a:xfrm>
              <a:off x="3941295" y="3911828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5348064" y="4064228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stCxn id="7" idx="6"/>
              <a:endCxn id="9" idx="1"/>
            </p:cNvCxnSpPr>
            <p:nvPr/>
          </p:nvCxnSpPr>
          <p:spPr>
            <a:xfrm>
              <a:off x="5043264" y="3911828"/>
              <a:ext cx="394074" cy="24167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2" idx="6"/>
              <a:endCxn id="9" idx="3"/>
            </p:cNvCxnSpPr>
            <p:nvPr/>
          </p:nvCxnSpPr>
          <p:spPr>
            <a:xfrm flipV="1">
              <a:off x="5046782" y="4584554"/>
              <a:ext cx="390556" cy="24167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437182" y="4521428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4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>
              <a:stCxn id="12" idx="0"/>
              <a:endCxn id="7" idx="4"/>
            </p:cNvCxnSpPr>
            <p:nvPr/>
          </p:nvCxnSpPr>
          <p:spPr>
            <a:xfrm flipH="1" flipV="1">
              <a:off x="4738464" y="4216628"/>
              <a:ext cx="3518" cy="30480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168199" y="3602563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41295" y="3900106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53202" y="4148680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29200" y="4636136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4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80569" y="337173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17312" y="3450163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6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22470" y="419100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7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437338" y="464820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2812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Size and Complexity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size of a graph and the complexity of a graph algorithms are usually defined in terms of</a:t>
                </a:r>
              </a:p>
              <a:p>
                <a:pPr lvl="1"/>
                <a:r>
                  <a:rPr lang="en-US" dirty="0"/>
                  <a:t>number of edges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number of vertices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or both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Sparse</a:t>
                </a:r>
                <a:r>
                  <a:rPr lang="en-US" dirty="0"/>
                  <a:t> graph: a graph with few edges.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|≪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𝑉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|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|≈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Example: tree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Dense</a:t>
                </a:r>
                <a:r>
                  <a:rPr lang="en-US" dirty="0">
                    <a:solidFill>
                      <a:srgbClr val="0000FF"/>
                    </a:solidFill>
                  </a:rPr>
                  <a:t> </a:t>
                </a:r>
                <a:r>
                  <a:rPr lang="en-US" dirty="0"/>
                  <a:t>graph: a graph with many edges.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|</m:t>
                    </m:r>
                    <m:r>
                      <a:rPr lang="en-US" i="1">
                        <a:latin typeface="Cambria Math"/>
                      </a:rPr>
                      <m:t>𝐸</m:t>
                    </m:r>
                    <m:r>
                      <a:rPr lang="en-US" i="1">
                        <a:latin typeface="Cambria Math"/>
                      </a:rPr>
                      <m:t>|≈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𝑉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Example: complete graph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06" t="-1733" r="-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265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Lists, Trees, and Graphs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05086"/>
            <a:ext cx="704850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862" y="1952698"/>
            <a:ext cx="3057525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"/>
          <a:stretch/>
        </p:blipFill>
        <p:spPr bwMode="auto">
          <a:xfrm>
            <a:off x="5570806" y="1898113"/>
            <a:ext cx="3038622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96913" y="4876800"/>
            <a:ext cx="10922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FF"/>
                </a:solidFill>
              </a:rPr>
              <a:t>Linked</a:t>
            </a:r>
            <a:br>
              <a:rPr lang="en-US" sz="2400" b="1" dirty="0">
                <a:solidFill>
                  <a:srgbClr val="0000FF"/>
                </a:solidFill>
              </a:rPr>
            </a:br>
            <a:r>
              <a:rPr lang="en-US" sz="2400" b="1" dirty="0">
                <a:solidFill>
                  <a:srgbClr val="0000FF"/>
                </a:solidFill>
              </a:rPr>
              <a:t>List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38253" y="4897902"/>
            <a:ext cx="746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FF"/>
                </a:solidFill>
              </a:rPr>
              <a:t>Tree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37442" y="4897902"/>
            <a:ext cx="1000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FF"/>
                </a:solidFill>
              </a:rPr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394855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Lists, Trees, and Graphs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201551" y="3200400"/>
            <a:ext cx="2656449" cy="812409"/>
          </a:xfrm>
          <a:prstGeom prst="ellipse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Linked List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185160" y="2822038"/>
            <a:ext cx="3825240" cy="1559462"/>
            <a:chOff x="1676400" y="2209800"/>
            <a:chExt cx="3825240" cy="1559462"/>
          </a:xfrm>
        </p:grpSpPr>
        <p:sp>
          <p:nvSpPr>
            <p:cNvPr id="6" name="Oval 5"/>
            <p:cNvSpPr/>
            <p:nvPr/>
          </p:nvSpPr>
          <p:spPr>
            <a:xfrm>
              <a:off x="1676400" y="2209800"/>
              <a:ext cx="3825240" cy="1559462"/>
            </a:xfrm>
            <a:prstGeom prst="ellipse">
              <a:avLst/>
            </a:prstGeom>
            <a:noFill/>
            <a:ln w="28575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5437" y="2758336"/>
              <a:ext cx="6891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Tree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042160" y="2280396"/>
            <a:ext cx="5349240" cy="2626625"/>
            <a:chOff x="1676400" y="1676400"/>
            <a:chExt cx="5349240" cy="2626625"/>
          </a:xfrm>
        </p:grpSpPr>
        <p:sp>
          <p:nvSpPr>
            <p:cNvPr id="10" name="Oval 9"/>
            <p:cNvSpPr/>
            <p:nvPr/>
          </p:nvSpPr>
          <p:spPr>
            <a:xfrm>
              <a:off x="1676400" y="1676400"/>
              <a:ext cx="5349240" cy="2626625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25437" y="2758336"/>
              <a:ext cx="8803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Graph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480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006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</a:t>
                </a:r>
                <a:r>
                  <a:rPr lang="en-US" b="1" dirty="0">
                    <a:solidFill>
                      <a:srgbClr val="C00000"/>
                    </a:solidFill>
                  </a:rPr>
                  <a:t>graph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is a set of </a:t>
                </a:r>
                <a:r>
                  <a:rPr lang="en-US" b="1" dirty="0">
                    <a:solidFill>
                      <a:srgbClr val="0000FF"/>
                    </a:solidFill>
                  </a:rPr>
                  <a:t>nodes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/>
                  <a:t> and </a:t>
                </a:r>
                <a:r>
                  <a:rPr lang="en-US" b="1" dirty="0">
                    <a:solidFill>
                      <a:srgbClr val="0000FF"/>
                    </a:solidFill>
                  </a:rPr>
                  <a:t>edges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/>
                  <a:t> that connects pairs of nodes.</a:t>
                </a:r>
              </a:p>
              <a:p>
                <a:pPr lvl="1"/>
                <a:r>
                  <a:rPr lang="en-US" dirty="0"/>
                  <a:t>Nodes also known as </a:t>
                </a:r>
                <a:r>
                  <a:rPr lang="en-US" b="1" dirty="0">
                    <a:solidFill>
                      <a:srgbClr val="C00000"/>
                    </a:solidFill>
                  </a:rPr>
                  <a:t>vertices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Edges also known as </a:t>
                </a:r>
                <a:r>
                  <a:rPr lang="en-US" b="1" dirty="0">
                    <a:solidFill>
                      <a:srgbClr val="C00000"/>
                    </a:solidFill>
                  </a:rPr>
                  <a:t>arcs</a:t>
                </a:r>
                <a:r>
                  <a:rPr lang="en-US" dirty="0"/>
                  <a:t>.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Two nodes are </a:t>
                </a:r>
                <a:r>
                  <a:rPr lang="en-US" b="1" dirty="0">
                    <a:solidFill>
                      <a:srgbClr val="0000FF"/>
                    </a:solidFill>
                  </a:rPr>
                  <a:t>directly connected</a:t>
                </a:r>
                <a:r>
                  <a:rPr lang="en-US" dirty="0"/>
                  <a:t> if there is an edge connecting them, e.g., v</a:t>
                </a:r>
                <a:r>
                  <a:rPr lang="en-US" baseline="-25000" dirty="0"/>
                  <a:t>1</a:t>
                </a:r>
                <a:r>
                  <a:rPr lang="en-US" dirty="0"/>
                  <a:t> and v</a:t>
                </a:r>
                <a:r>
                  <a:rPr lang="en-US" baseline="-25000" dirty="0"/>
                  <a:t>2</a:t>
                </a:r>
                <a:r>
                  <a:rPr lang="en-US" dirty="0"/>
                  <a:t> are directly connected, but not v</a:t>
                </a:r>
                <a:r>
                  <a:rPr lang="en-US" baseline="-25000" dirty="0"/>
                  <a:t>1</a:t>
                </a:r>
                <a:r>
                  <a:rPr lang="en-US" dirty="0"/>
                  <a:t> and v</a:t>
                </a:r>
                <a:r>
                  <a:rPr lang="en-US" baseline="-25000" dirty="0"/>
                  <a:t>3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00600"/>
              </a:xfrm>
              <a:blipFill rotWithShape="1">
                <a:blip r:embed="rId2"/>
                <a:stretch>
                  <a:fillRect l="-706" t="-889" r="-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3352800" y="3119735"/>
            <a:ext cx="2625969" cy="1528465"/>
            <a:chOff x="3352800" y="3195935"/>
            <a:chExt cx="2625969" cy="1528465"/>
          </a:xfrm>
        </p:grpSpPr>
        <p:sp>
          <p:nvSpPr>
            <p:cNvPr id="5" name="Oval 4"/>
            <p:cNvSpPr/>
            <p:nvPr/>
          </p:nvSpPr>
          <p:spPr>
            <a:xfrm>
              <a:off x="3352800" y="32004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454769" y="32004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cxnSp>
          <p:nvCxnSpPr>
            <p:cNvPr id="8" name="Straight Connector 7"/>
            <p:cNvCxnSpPr>
              <a:stCxn id="5" idx="6"/>
              <a:endCxn id="6" idx="2"/>
            </p:cNvCxnSpPr>
            <p:nvPr/>
          </p:nvCxnSpPr>
          <p:spPr>
            <a:xfrm>
              <a:off x="3962400" y="3505200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5369169" y="36576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cxnSp>
          <p:nvCxnSpPr>
            <p:cNvPr id="11" name="Straight Connector 10"/>
            <p:cNvCxnSpPr>
              <a:stCxn id="6" idx="6"/>
              <a:endCxn id="9" idx="1"/>
            </p:cNvCxnSpPr>
            <p:nvPr/>
          </p:nvCxnSpPr>
          <p:spPr>
            <a:xfrm>
              <a:off x="5064369" y="3505200"/>
              <a:ext cx="394074" cy="24167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5" idx="6"/>
              <a:endCxn id="9" idx="3"/>
            </p:cNvCxnSpPr>
            <p:nvPr/>
          </p:nvCxnSpPr>
          <p:spPr>
            <a:xfrm flipV="1">
              <a:off x="5067887" y="4177926"/>
              <a:ext cx="390556" cy="24167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458287" y="41148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4</a:t>
              </a:r>
              <a:endParaRPr lang="en-US" baseline="-25000" dirty="0"/>
            </a:p>
          </p:txBody>
        </p:sp>
        <p:cxnSp>
          <p:nvCxnSpPr>
            <p:cNvPr id="18" name="Straight Connector 17"/>
            <p:cNvCxnSpPr>
              <a:stCxn id="15" idx="0"/>
              <a:endCxn id="6" idx="4"/>
            </p:cNvCxnSpPr>
            <p:nvPr/>
          </p:nvCxnSpPr>
          <p:spPr>
            <a:xfrm flipH="1" flipV="1">
              <a:off x="4759569" y="3810000"/>
              <a:ext cx="3518" cy="30480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189304" y="3195935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62400" y="3493478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1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74307" y="374205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3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81934" y="4229508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773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 Representation</a:t>
            </a:r>
            <a:br>
              <a:rPr lang="en-US" dirty="0"/>
            </a:br>
            <a:r>
              <a:rPr lang="en-US" sz="2700" dirty="0"/>
              <a:t>Adjacency Matrix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Adjacency matrix: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|×|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|</m:t>
                    </m:r>
                  </m:oMath>
                </a14:m>
                <a:r>
                  <a:rPr lang="en-US" dirty="0"/>
                  <a:t> matrix representation of a graph.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err="1" smtClean="0">
                        <a:latin typeface="Cambria Math"/>
                      </a:rPr>
                      <m:t>𝑖</m:t>
                    </m:r>
                    <m:r>
                      <a:rPr lang="en-US" i="1" dirty="0" err="1" smtClean="0">
                        <a:latin typeface="Cambria Math"/>
                      </a:rPr>
                      <m:t>,</m:t>
                    </m:r>
                    <m:r>
                      <a:rPr lang="en-US" i="1" dirty="0" err="1" smtClean="0">
                        <a:latin typeface="Cambria Math"/>
                      </a:rPr>
                      <m:t>𝑗</m:t>
                    </m:r>
                    <m:r>
                      <a:rPr lang="en-US" i="1" dirty="0" smtClean="0">
                        <a:latin typeface="Cambria Math"/>
                      </a:rPr>
                      <m:t>)=1</m:t>
                    </m:r>
                  </m:oMath>
                </a14:m>
                <a:r>
                  <a:rPr lang="en-US" dirty="0"/>
                  <a:t>,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an edge; otherwise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err="1" smtClean="0">
                        <a:latin typeface="Cambria Math"/>
                      </a:rPr>
                      <m:t>𝑖</m:t>
                    </m:r>
                    <m:r>
                      <a:rPr lang="en-US" i="1" dirty="0" err="1" smtClean="0">
                        <a:latin typeface="Cambria Math"/>
                      </a:rPr>
                      <m:t>,</m:t>
                    </m:r>
                    <m:r>
                      <a:rPr lang="en-US" i="1" dirty="0" err="1" smtClean="0">
                        <a:latin typeface="Cambria Math"/>
                      </a:rPr>
                      <m:t>𝑗</m:t>
                    </m:r>
                    <m:r>
                      <a:rPr lang="en-US" i="1" dirty="0" smtClean="0">
                        <a:latin typeface="Cambria Math"/>
                      </a:rPr>
                      <m:t>)=0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/>
          <p:cNvGrpSpPr/>
          <p:nvPr/>
        </p:nvGrpSpPr>
        <p:grpSpPr>
          <a:xfrm>
            <a:off x="1830550" y="3351382"/>
            <a:ext cx="1715087" cy="2278889"/>
            <a:chOff x="1281325" y="3742108"/>
            <a:chExt cx="1715087" cy="2278889"/>
          </a:xfrm>
        </p:grpSpPr>
        <p:sp>
          <p:nvSpPr>
            <p:cNvPr id="6" name="Oval 5"/>
            <p:cNvSpPr/>
            <p:nvPr/>
          </p:nvSpPr>
          <p:spPr>
            <a:xfrm>
              <a:off x="1281325" y="3742108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383294" y="3742108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cxnSp>
          <p:nvCxnSpPr>
            <p:cNvPr id="8" name="Straight Connector 7"/>
            <p:cNvCxnSpPr>
              <a:stCxn id="6" idx="6"/>
              <a:endCxn id="7" idx="2"/>
            </p:cNvCxnSpPr>
            <p:nvPr/>
          </p:nvCxnSpPr>
          <p:spPr>
            <a:xfrm>
              <a:off x="1890925" y="4046908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282818" y="464939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stCxn id="6" idx="4"/>
              <a:endCxn id="9" idx="0"/>
            </p:cNvCxnSpPr>
            <p:nvPr/>
          </p:nvCxnSpPr>
          <p:spPr>
            <a:xfrm>
              <a:off x="1586125" y="4351708"/>
              <a:ext cx="1493" cy="29768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2" idx="2"/>
              <a:endCxn id="9" idx="6"/>
            </p:cNvCxnSpPr>
            <p:nvPr/>
          </p:nvCxnSpPr>
          <p:spPr>
            <a:xfrm flipH="1">
              <a:off x="1892418" y="4954197"/>
              <a:ext cx="494394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2386812" y="464939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4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>
              <a:stCxn id="12" idx="0"/>
              <a:endCxn id="7" idx="4"/>
            </p:cNvCxnSpPr>
            <p:nvPr/>
          </p:nvCxnSpPr>
          <p:spPr>
            <a:xfrm flipH="1" flipV="1">
              <a:off x="2688094" y="4351708"/>
              <a:ext cx="3518" cy="29768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1834815" y="541139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5</a:t>
              </a:r>
              <a:endParaRPr lang="en-US" baseline="-25000" dirty="0"/>
            </a:p>
          </p:txBody>
        </p:sp>
        <p:cxnSp>
          <p:nvCxnSpPr>
            <p:cNvPr id="29" name="Straight Connector 28"/>
            <p:cNvCxnSpPr>
              <a:stCxn id="12" idx="4"/>
              <a:endCxn id="28" idx="7"/>
            </p:cNvCxnSpPr>
            <p:nvPr/>
          </p:nvCxnSpPr>
          <p:spPr>
            <a:xfrm flipH="1">
              <a:off x="2355141" y="5258997"/>
              <a:ext cx="336471" cy="24167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4419600" y="2973852"/>
            <a:ext cx="2735447" cy="2667183"/>
            <a:chOff x="4445844" y="3268720"/>
            <a:chExt cx="2735447" cy="2667183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4572000" y="3742108"/>
              <a:ext cx="26092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105400" y="3296668"/>
              <a:ext cx="0" cy="2639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337517" y="3268720"/>
              <a:ext cx="18437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1 2 3 4 5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445844" y="3810000"/>
              <a:ext cx="591380" cy="2125903"/>
            </a:xfrm>
            <a:prstGeom prst="rect">
              <a:avLst/>
            </a:prstGeom>
            <a:noFill/>
          </p:spPr>
          <p:txBody>
            <a:bodyPr vert="wordArtVert" wrap="none" rtlCol="0">
              <a:spAutoFit/>
            </a:bodyPr>
            <a:lstStyle/>
            <a:p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12345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334000" y="3816075"/>
              <a:ext cx="18437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0 1 1 0 0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334000" y="4259995"/>
              <a:ext cx="18437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1 0 0 1 0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37517" y="4648200"/>
              <a:ext cx="18437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1 0 0 1 0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337517" y="5100935"/>
              <a:ext cx="18437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0 1 1 0 1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326513" y="5474238"/>
              <a:ext cx="18437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0 0 0 1 0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7805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Adjacency Matrix for Weighted Graph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an edge and its weight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𝐴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 err="1">
                        <a:latin typeface="Cambria Math"/>
                      </a:rPr>
                      <m:t>𝑖</m:t>
                    </m:r>
                    <m:r>
                      <a:rPr lang="en-US" i="1" dirty="0" err="1">
                        <a:latin typeface="Cambria Math"/>
                      </a:rPr>
                      <m:t>,</m:t>
                    </m:r>
                    <m:r>
                      <a:rPr lang="en-US" i="1" dirty="0" err="1">
                        <a:latin typeface="Cambria Math"/>
                      </a:rPr>
                      <m:t>𝑗</m:t>
                    </m:r>
                    <m:r>
                      <a:rPr lang="en-US" i="1" dirty="0">
                        <a:latin typeface="Cambria Math"/>
                      </a:rPr>
                      <m:t>)=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; otherwise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𝐴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 err="1">
                        <a:latin typeface="Cambria Math"/>
                      </a:rPr>
                      <m:t>𝑖</m:t>
                    </m:r>
                    <m:r>
                      <a:rPr lang="en-US" i="1" dirty="0" err="1">
                        <a:latin typeface="Cambria Math"/>
                      </a:rPr>
                      <m:t>,</m:t>
                    </m:r>
                    <m:r>
                      <a:rPr lang="en-US" i="1" dirty="0" err="1">
                        <a:latin typeface="Cambria Math"/>
                      </a:rPr>
                      <m:t>𝑗</m:t>
                    </m:r>
                    <m:r>
                      <a:rPr lang="en-US" i="1" dirty="0">
                        <a:latin typeface="Cambria Math"/>
                      </a:rPr>
                      <m:t>)=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06" t="-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1360860" y="2662535"/>
            <a:ext cx="2035806" cy="2430006"/>
            <a:chOff x="1360860" y="2662535"/>
            <a:chExt cx="2035806" cy="2430006"/>
          </a:xfrm>
        </p:grpSpPr>
        <p:sp>
          <p:nvSpPr>
            <p:cNvPr id="6" name="Oval 5"/>
            <p:cNvSpPr/>
            <p:nvPr/>
          </p:nvSpPr>
          <p:spPr>
            <a:xfrm>
              <a:off x="1522232" y="2813652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624201" y="2813652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cxnSp>
          <p:nvCxnSpPr>
            <p:cNvPr id="8" name="Straight Connector 7"/>
            <p:cNvCxnSpPr>
              <a:stCxn id="6" idx="6"/>
              <a:endCxn id="7" idx="2"/>
            </p:cNvCxnSpPr>
            <p:nvPr/>
          </p:nvCxnSpPr>
          <p:spPr>
            <a:xfrm>
              <a:off x="2131832" y="3118452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523725" y="3720941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stCxn id="6" idx="4"/>
              <a:endCxn id="9" idx="0"/>
            </p:cNvCxnSpPr>
            <p:nvPr/>
          </p:nvCxnSpPr>
          <p:spPr>
            <a:xfrm>
              <a:off x="1827032" y="3423252"/>
              <a:ext cx="1493" cy="297689"/>
            </a:xfrm>
            <a:prstGeom prst="line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2" idx="2"/>
              <a:endCxn id="9" idx="6"/>
            </p:cNvCxnSpPr>
            <p:nvPr/>
          </p:nvCxnSpPr>
          <p:spPr>
            <a:xfrm flipH="1">
              <a:off x="2133325" y="4025741"/>
              <a:ext cx="494394" cy="0"/>
            </a:xfrm>
            <a:prstGeom prst="line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2627719" y="3720941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4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>
              <a:stCxn id="12" idx="0"/>
              <a:endCxn id="7" idx="4"/>
            </p:cNvCxnSpPr>
            <p:nvPr/>
          </p:nvCxnSpPr>
          <p:spPr>
            <a:xfrm flipH="1" flipV="1">
              <a:off x="2929001" y="3423252"/>
              <a:ext cx="3518" cy="297689"/>
            </a:xfrm>
            <a:prstGeom prst="line">
              <a:avLst/>
            </a:prstGeom>
            <a:ln w="28575">
              <a:solidFill>
                <a:srgbClr val="0000FF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075722" y="4482941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5</a:t>
              </a:r>
              <a:endParaRPr lang="en-US" baseline="-25000" dirty="0"/>
            </a:p>
          </p:txBody>
        </p:sp>
        <p:cxnSp>
          <p:nvCxnSpPr>
            <p:cNvPr id="15" name="Straight Connector 14"/>
            <p:cNvCxnSpPr>
              <a:stCxn id="12" idx="4"/>
              <a:endCxn id="14" idx="7"/>
            </p:cNvCxnSpPr>
            <p:nvPr/>
          </p:nvCxnSpPr>
          <p:spPr>
            <a:xfrm flipH="1">
              <a:off x="2596048" y="4330541"/>
              <a:ext cx="336471" cy="241674"/>
            </a:xfrm>
            <a:prstGeom prst="line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258951" y="266253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70936" y="3376471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60860" y="337647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98471" y="3614373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7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76601" y="439879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3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447735" y="2387349"/>
            <a:ext cx="2735447" cy="2667183"/>
            <a:chOff x="4445844" y="3268720"/>
            <a:chExt cx="2735447" cy="2667183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4572000" y="3742108"/>
              <a:ext cx="26092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105400" y="3296668"/>
              <a:ext cx="0" cy="2639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337517" y="3268720"/>
              <a:ext cx="18437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1 2 3 4 5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445844" y="3810000"/>
              <a:ext cx="591380" cy="2125903"/>
            </a:xfrm>
            <a:prstGeom prst="rect">
              <a:avLst/>
            </a:prstGeom>
            <a:noFill/>
          </p:spPr>
          <p:txBody>
            <a:bodyPr vert="wordArtVert" wrap="none" rtlCol="0">
              <a:spAutoFit/>
            </a:bodyPr>
            <a:lstStyle/>
            <a:p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12345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34000" y="3816075"/>
              <a:ext cx="18437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∞ 4 2 ∞ ∞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34000" y="4259995"/>
              <a:ext cx="18437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∞ ∞ ∞ 5 ∞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337517" y="4648200"/>
              <a:ext cx="18437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∞ ∞ ∞ ∞ ∞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337517" y="5100935"/>
              <a:ext cx="18437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∞ ∞ 7 ∞ 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326513" y="5474238"/>
              <a:ext cx="18437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∞ ∞ ∞ ∞ ∞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828800" y="5486400"/>
            <a:ext cx="6076856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Question: why not use 0 to represent a missing edge?</a:t>
            </a:r>
          </a:p>
        </p:txBody>
      </p:sp>
    </p:spTree>
    <p:extLst>
      <p:ext uri="{BB962C8B-B14F-4D97-AF65-F5344CB8AC3E}">
        <p14:creationId xmlns:p14="http://schemas.microsoft.com/office/powerpoint/2010/main" val="238556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Adjacency Matrix</a:t>
            </a:r>
            <a:br>
              <a:rPr lang="en-US" dirty="0"/>
            </a:br>
            <a:r>
              <a:rPr lang="en-US" sz="2700" dirty="0"/>
              <a:t>Properties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Space complexity: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|</m:t>
                        </m:r>
                        <m:r>
                          <a:rPr lang="en-US" i="1">
                            <a:latin typeface="Cambria Math"/>
                          </a:rPr>
                          <m:t>𝑉</m:t>
                        </m:r>
                        <m:r>
                          <a:rPr lang="en-US" i="1">
                            <a:latin typeface="Cambria Math"/>
                          </a:rPr>
                          <m:t>|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units</a:t>
                </a:r>
              </a:p>
              <a:p>
                <a:pPr lvl="1"/>
                <a:r>
                  <a:rPr lang="en-US" dirty="0"/>
                  <a:t>For an undirected graph, may store only the lower or upper triangle. Thus,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  <m:r>
                          <a:rPr lang="en-US" b="0" i="1" smtClean="0">
                            <a:latin typeface="Cambria Math"/>
                          </a:rPr>
                          <m:t>|−1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|/2</m:t>
                    </m:r>
                  </m:oMath>
                </a14:m>
                <a:r>
                  <a:rPr lang="en-US" dirty="0"/>
                  <a:t> units.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What is the time complexity for finding if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adjacent to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(1)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What is the time complexity for finding </a:t>
                </a:r>
                <a:r>
                  <a:rPr lang="en-US" b="1" u="sng" dirty="0"/>
                  <a:t>all</a:t>
                </a:r>
                <a:r>
                  <a:rPr lang="en-US" dirty="0"/>
                  <a:t> nodes adjacent to a given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</a:rPr>
                      <m:t>(|</m:t>
                    </m:r>
                    <m:r>
                      <a:rPr lang="en-US" i="1" dirty="0">
                        <a:latin typeface="Cambria Math"/>
                      </a:rPr>
                      <m:t>𝑉</m:t>
                    </m:r>
                    <m:r>
                      <a:rPr lang="en-US" i="1" dirty="0">
                        <a:latin typeface="Cambria Math"/>
                      </a:rPr>
                      <m:t>|)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84" t="-1067" r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25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 Representation</a:t>
            </a:r>
            <a:br>
              <a:rPr lang="en-US" dirty="0"/>
            </a:br>
            <a:r>
              <a:rPr lang="en-US" sz="2700" dirty="0"/>
              <a:t>Adjacency List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Adjacency list: an array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|</m:t>
                    </m:r>
                    <m:r>
                      <a:rPr lang="en-US" i="1" dirty="0" smtClean="0">
                        <a:latin typeface="Cambria Math"/>
                      </a:rPr>
                      <m:t>𝑉</m:t>
                    </m:r>
                    <m:r>
                      <a:rPr lang="en-US" i="1" dirty="0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dirty="0"/>
                  <a:t> linked lists.</a:t>
                </a:r>
              </a:p>
              <a:p>
                <a:pPr lvl="1"/>
                <a:r>
                  <a:rPr lang="en-US" dirty="0"/>
                  <a:t>Each array element represents a node and its linked list represents the node’s neighbors.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1276957" y="3106927"/>
            <a:ext cx="1715087" cy="2278889"/>
            <a:chOff x="1281325" y="3742108"/>
            <a:chExt cx="1715087" cy="2278889"/>
          </a:xfrm>
        </p:grpSpPr>
        <p:sp>
          <p:nvSpPr>
            <p:cNvPr id="6" name="Oval 5"/>
            <p:cNvSpPr/>
            <p:nvPr/>
          </p:nvSpPr>
          <p:spPr>
            <a:xfrm>
              <a:off x="1281325" y="3742108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383294" y="3742108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cxnSp>
          <p:nvCxnSpPr>
            <p:cNvPr id="8" name="Straight Connector 7"/>
            <p:cNvCxnSpPr>
              <a:stCxn id="6" idx="6"/>
              <a:endCxn id="7" idx="2"/>
            </p:cNvCxnSpPr>
            <p:nvPr/>
          </p:nvCxnSpPr>
          <p:spPr>
            <a:xfrm>
              <a:off x="1890925" y="4046908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282818" y="464939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stCxn id="6" idx="4"/>
              <a:endCxn id="9" idx="0"/>
            </p:cNvCxnSpPr>
            <p:nvPr/>
          </p:nvCxnSpPr>
          <p:spPr>
            <a:xfrm>
              <a:off x="1586125" y="4351708"/>
              <a:ext cx="1493" cy="29768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2" idx="2"/>
              <a:endCxn id="9" idx="6"/>
            </p:cNvCxnSpPr>
            <p:nvPr/>
          </p:nvCxnSpPr>
          <p:spPr>
            <a:xfrm flipH="1">
              <a:off x="1892418" y="4954197"/>
              <a:ext cx="494394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2386812" y="464939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4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>
              <a:stCxn id="12" idx="0"/>
              <a:endCxn id="7" idx="4"/>
            </p:cNvCxnSpPr>
            <p:nvPr/>
          </p:nvCxnSpPr>
          <p:spPr>
            <a:xfrm flipH="1" flipV="1">
              <a:off x="2688094" y="4351708"/>
              <a:ext cx="3518" cy="29768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1834815" y="541139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5</a:t>
              </a:r>
              <a:endParaRPr lang="en-US" baseline="-25000" dirty="0"/>
            </a:p>
          </p:txBody>
        </p:sp>
        <p:cxnSp>
          <p:nvCxnSpPr>
            <p:cNvPr id="15" name="Straight Connector 14"/>
            <p:cNvCxnSpPr>
              <a:stCxn id="12" idx="4"/>
              <a:endCxn id="14" idx="7"/>
            </p:cNvCxnSpPr>
            <p:nvPr/>
          </p:nvCxnSpPr>
          <p:spPr>
            <a:xfrm flipH="1">
              <a:off x="2355141" y="5258997"/>
              <a:ext cx="336471" cy="24167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3662134" y="3091319"/>
            <a:ext cx="4368365" cy="2232746"/>
            <a:chOff x="1280985" y="3281819"/>
            <a:chExt cx="4368365" cy="2232746"/>
          </a:xfrm>
        </p:grpSpPr>
        <p:sp>
          <p:nvSpPr>
            <p:cNvPr id="18" name="Rectangle 17"/>
            <p:cNvSpPr/>
            <p:nvPr/>
          </p:nvSpPr>
          <p:spPr>
            <a:xfrm>
              <a:off x="1876040" y="3313391"/>
              <a:ext cx="533400" cy="4366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920514" y="3805403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040497" y="3811470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915290" y="3325780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2158514" y="3997635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2153290" y="3550839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280985" y="3281819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[1]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280985" y="3722074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[2]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80985" y="4170042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[3]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289002" y="4613239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[4]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89002" y="5038759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[5]</a:t>
              </a: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3273222" y="3550839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4035273" y="3322152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3273222" y="4024763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2910015" y="4244640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029998" y="4250707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2148015" y="4436872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3262723" y="4464000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2920565" y="4681157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2158565" y="4906216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3278497" y="4906216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4040548" y="4677529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115950" y="4679316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4348675" y="4892609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1876040" y="3758337"/>
              <a:ext cx="533400" cy="4366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876040" y="4195022"/>
              <a:ext cx="533400" cy="4366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876040" y="4631707"/>
              <a:ext cx="533400" cy="4366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876040" y="5068392"/>
              <a:ext cx="533400" cy="4366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910015" y="5133565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2142740" y="5346858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721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696464"/>
                </a:solidFill>
              </a:rPr>
              <a:t>Graph Representation</a:t>
            </a:r>
            <a:br>
              <a:rPr lang="en-US" sz="3600" dirty="0">
                <a:solidFill>
                  <a:srgbClr val="696464"/>
                </a:solidFill>
              </a:rPr>
            </a:br>
            <a:r>
              <a:rPr lang="en-US" sz="2400" dirty="0">
                <a:solidFill>
                  <a:srgbClr val="696464"/>
                </a:solidFill>
              </a:rPr>
              <a:t>Adjacency List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Each edge in an undirected graph is represented twice.</a:t>
            </a:r>
          </a:p>
          <a:p>
            <a:pPr lvl="1"/>
            <a:r>
              <a:rPr lang="en-US" dirty="0"/>
              <a:t>Each edge is treated as </a:t>
            </a:r>
            <a:r>
              <a:rPr lang="en-US" b="1" dirty="0">
                <a:solidFill>
                  <a:srgbClr val="C00000"/>
                </a:solidFill>
              </a:rPr>
              <a:t>bidirectional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Each edge in a directed graph is represented once.</a:t>
            </a:r>
          </a:p>
          <a:p>
            <a:r>
              <a:rPr lang="en-US" dirty="0"/>
              <a:t>Weighted graph stores edge weight in linked-list node.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286331" y="2521711"/>
            <a:ext cx="1715087" cy="2278889"/>
            <a:chOff x="1281325" y="3742108"/>
            <a:chExt cx="1715087" cy="2278889"/>
          </a:xfrm>
        </p:grpSpPr>
        <p:sp>
          <p:nvSpPr>
            <p:cNvPr id="6" name="Oval 5"/>
            <p:cNvSpPr/>
            <p:nvPr/>
          </p:nvSpPr>
          <p:spPr>
            <a:xfrm>
              <a:off x="1281325" y="3742108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383294" y="3742108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cxnSp>
          <p:nvCxnSpPr>
            <p:cNvPr id="8" name="Straight Connector 7"/>
            <p:cNvCxnSpPr>
              <a:stCxn id="6" idx="6"/>
              <a:endCxn id="7" idx="2"/>
            </p:cNvCxnSpPr>
            <p:nvPr/>
          </p:nvCxnSpPr>
          <p:spPr>
            <a:xfrm>
              <a:off x="1890925" y="4046908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282818" y="464939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stCxn id="6" idx="4"/>
              <a:endCxn id="9" idx="0"/>
            </p:cNvCxnSpPr>
            <p:nvPr/>
          </p:nvCxnSpPr>
          <p:spPr>
            <a:xfrm>
              <a:off x="1586125" y="4351708"/>
              <a:ext cx="1493" cy="29768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2" idx="2"/>
              <a:endCxn id="9" idx="6"/>
            </p:cNvCxnSpPr>
            <p:nvPr/>
          </p:nvCxnSpPr>
          <p:spPr>
            <a:xfrm flipH="1">
              <a:off x="1892418" y="4954197"/>
              <a:ext cx="494394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2386812" y="464939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4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>
              <a:stCxn id="12" idx="0"/>
              <a:endCxn id="7" idx="4"/>
            </p:cNvCxnSpPr>
            <p:nvPr/>
          </p:nvCxnSpPr>
          <p:spPr>
            <a:xfrm flipH="1" flipV="1">
              <a:off x="2688094" y="4351708"/>
              <a:ext cx="3518" cy="29768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1834815" y="541139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5</a:t>
              </a:r>
              <a:endParaRPr lang="en-US" baseline="-25000" dirty="0"/>
            </a:p>
          </p:txBody>
        </p:sp>
        <p:cxnSp>
          <p:nvCxnSpPr>
            <p:cNvPr id="15" name="Straight Connector 14"/>
            <p:cNvCxnSpPr>
              <a:stCxn id="12" idx="4"/>
              <a:endCxn id="14" idx="7"/>
            </p:cNvCxnSpPr>
            <p:nvPr/>
          </p:nvCxnSpPr>
          <p:spPr>
            <a:xfrm flipH="1">
              <a:off x="2355141" y="5258997"/>
              <a:ext cx="336471" cy="24167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374143" y="2416328"/>
            <a:ext cx="4368365" cy="2232746"/>
            <a:chOff x="1280985" y="3281819"/>
            <a:chExt cx="4368365" cy="2232746"/>
          </a:xfrm>
        </p:grpSpPr>
        <p:sp>
          <p:nvSpPr>
            <p:cNvPr id="17" name="Rectangle 16"/>
            <p:cNvSpPr/>
            <p:nvPr/>
          </p:nvSpPr>
          <p:spPr>
            <a:xfrm>
              <a:off x="1876040" y="3313391"/>
              <a:ext cx="533400" cy="4366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920514" y="3805403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040497" y="3811470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915290" y="3325780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2158514" y="3997635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153290" y="3550839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280985" y="3281819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[1]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80985" y="3722074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[2]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80985" y="4170042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[3]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289002" y="4613239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[4]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89002" y="5038759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[5]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3273222" y="3550839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4035273" y="3322152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3273222" y="4024763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2910015" y="4244640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029998" y="4250707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2148015" y="4436872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3262723" y="4464000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2920565" y="4681157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2158565" y="4906216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3278497" y="4906216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4040548" y="4677529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115950" y="4679316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4348675" y="4892609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1876040" y="3758337"/>
              <a:ext cx="533400" cy="4366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876040" y="4195022"/>
              <a:ext cx="533400" cy="4366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876040" y="4631707"/>
              <a:ext cx="533400" cy="4366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876040" y="5068392"/>
              <a:ext cx="533400" cy="4366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910015" y="5133565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2142740" y="5346858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237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Adjacency List</a:t>
            </a:r>
            <a:br>
              <a:rPr lang="en-US" dirty="0"/>
            </a:br>
            <a:r>
              <a:rPr lang="en-US" sz="2700" dirty="0"/>
              <a:t>Properties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00600"/>
              </a:xfrm>
            </p:spPr>
            <p:txBody>
              <a:bodyPr>
                <a:normAutofit lnSpcReduction="10000"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is the space complexity?</a:t>
                </a:r>
              </a:p>
              <a:p>
                <a:r>
                  <a:rPr lang="en-US" dirty="0"/>
                  <a:t>What is the </a:t>
                </a:r>
                <a:r>
                  <a:rPr lang="en-US" b="1" dirty="0">
                    <a:solidFill>
                      <a:srgbClr val="FF0000"/>
                    </a:solidFill>
                  </a:rPr>
                  <a:t>worst case</a:t>
                </a:r>
                <a:r>
                  <a:rPr lang="en-US" dirty="0"/>
                  <a:t> time complexity for checking if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adjacent to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What is the </a:t>
                </a:r>
                <a:r>
                  <a:rPr lang="en-US" b="1" dirty="0">
                    <a:solidFill>
                      <a:srgbClr val="FF0000"/>
                    </a:solidFill>
                  </a:rPr>
                  <a:t>worst case</a:t>
                </a:r>
                <a:r>
                  <a:rPr lang="en-US" dirty="0"/>
                  <a:t> time complexity for finding all nodes adjacent to a given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00600"/>
              </a:xfrm>
              <a:blipFill rotWithShape="1">
                <a:blip r:embed="rId3"/>
                <a:stretch>
                  <a:fillRect l="-706" b="-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1835556" y="1494233"/>
            <a:ext cx="1715087" cy="2278889"/>
            <a:chOff x="1281325" y="3742108"/>
            <a:chExt cx="1715087" cy="2278889"/>
          </a:xfrm>
        </p:grpSpPr>
        <p:sp>
          <p:nvSpPr>
            <p:cNvPr id="6" name="Oval 5"/>
            <p:cNvSpPr/>
            <p:nvPr/>
          </p:nvSpPr>
          <p:spPr>
            <a:xfrm>
              <a:off x="1281325" y="3742108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383294" y="3742108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cxnSp>
          <p:nvCxnSpPr>
            <p:cNvPr id="8" name="Straight Connector 7"/>
            <p:cNvCxnSpPr>
              <a:stCxn id="6" idx="6"/>
              <a:endCxn id="7" idx="2"/>
            </p:cNvCxnSpPr>
            <p:nvPr/>
          </p:nvCxnSpPr>
          <p:spPr>
            <a:xfrm>
              <a:off x="1890925" y="4046908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282818" y="464939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stCxn id="6" idx="4"/>
              <a:endCxn id="9" idx="0"/>
            </p:cNvCxnSpPr>
            <p:nvPr/>
          </p:nvCxnSpPr>
          <p:spPr>
            <a:xfrm>
              <a:off x="1586125" y="4351708"/>
              <a:ext cx="1493" cy="29768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2" idx="2"/>
              <a:endCxn id="9" idx="6"/>
            </p:cNvCxnSpPr>
            <p:nvPr/>
          </p:nvCxnSpPr>
          <p:spPr>
            <a:xfrm flipH="1">
              <a:off x="1892418" y="4954197"/>
              <a:ext cx="494394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2386812" y="464939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4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>
              <a:stCxn id="12" idx="0"/>
              <a:endCxn id="7" idx="4"/>
            </p:cNvCxnSpPr>
            <p:nvPr/>
          </p:nvCxnSpPr>
          <p:spPr>
            <a:xfrm flipH="1" flipV="1">
              <a:off x="2688094" y="4351708"/>
              <a:ext cx="3518" cy="29768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1834815" y="541139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5</a:t>
              </a:r>
              <a:endParaRPr lang="en-US" baseline="-25000" dirty="0"/>
            </a:p>
          </p:txBody>
        </p:sp>
        <p:cxnSp>
          <p:nvCxnSpPr>
            <p:cNvPr id="15" name="Straight Connector 14"/>
            <p:cNvCxnSpPr>
              <a:stCxn id="12" idx="4"/>
              <a:endCxn id="14" idx="7"/>
            </p:cNvCxnSpPr>
            <p:nvPr/>
          </p:nvCxnSpPr>
          <p:spPr>
            <a:xfrm flipH="1">
              <a:off x="2355141" y="5258997"/>
              <a:ext cx="336471" cy="24167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019002" y="1494233"/>
            <a:ext cx="4368365" cy="2232746"/>
            <a:chOff x="1280985" y="3281819"/>
            <a:chExt cx="4368365" cy="2232746"/>
          </a:xfrm>
        </p:grpSpPr>
        <p:sp>
          <p:nvSpPr>
            <p:cNvPr id="17" name="Rectangle 16"/>
            <p:cNvSpPr/>
            <p:nvPr/>
          </p:nvSpPr>
          <p:spPr>
            <a:xfrm>
              <a:off x="1876040" y="3313391"/>
              <a:ext cx="533400" cy="4366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920514" y="3805403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040497" y="3811470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915290" y="3325780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2158514" y="3997635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153290" y="3550839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280985" y="3281819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[1]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80985" y="3722074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[2]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80985" y="4170042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[3]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289002" y="4613239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[4]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89002" y="5038759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[5]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3273222" y="3550839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4035273" y="3322152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3273222" y="4024763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2910015" y="4244640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029998" y="4250707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2148015" y="4436872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3262723" y="4464000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2920565" y="4681157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2158565" y="4906216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3278497" y="4906216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4040548" y="4677529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115950" y="4679316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4348675" y="4892609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1876040" y="3758337"/>
              <a:ext cx="533400" cy="4366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876040" y="4195022"/>
              <a:ext cx="533400" cy="4366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876040" y="4631707"/>
              <a:ext cx="533400" cy="4366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876040" y="5068392"/>
              <a:ext cx="533400" cy="4366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910015" y="5133565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2142740" y="5346858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970274" y="4003954"/>
                <a:ext cx="1888915" cy="46166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𝑂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+|</m:t>
                      </m:r>
                      <m:r>
                        <a:rPr lang="en-US" sz="2400" b="0" i="1" smtClean="0">
                          <a:latin typeface="Cambria Math"/>
                        </a:rPr>
                        <m:t>𝑉</m:t>
                      </m:r>
                      <m:r>
                        <a:rPr lang="en-US" sz="2400" b="0" i="1" smtClean="0">
                          <a:latin typeface="Cambria Math"/>
                        </a:rPr>
                        <m:t>|)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274" y="4003954"/>
                <a:ext cx="1888915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505759" y="4876799"/>
                <a:ext cx="1123641" cy="46166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𝑂</m:t>
                      </m:r>
                      <m:r>
                        <a:rPr lang="en-US" sz="2400" b="0" i="1" smtClean="0">
                          <a:latin typeface="Cambria Math"/>
                        </a:rPr>
                        <m:t>(|</m:t>
                      </m:r>
                      <m:r>
                        <a:rPr lang="en-US" sz="2400" b="0" i="1" smtClean="0">
                          <a:latin typeface="Cambria Math"/>
                        </a:rPr>
                        <m:t>𝑉</m:t>
                      </m:r>
                      <m:r>
                        <a:rPr lang="en-US" sz="2400" b="0" i="1" smtClean="0">
                          <a:latin typeface="Cambria Math"/>
                        </a:rPr>
                        <m:t>|)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759" y="4876799"/>
                <a:ext cx="1123641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562600" y="5715000"/>
                <a:ext cx="1123641" cy="46166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𝑂</m:t>
                      </m:r>
                      <m:r>
                        <a:rPr lang="en-US" sz="2400" b="0" i="1" smtClean="0">
                          <a:latin typeface="Cambria Math"/>
                        </a:rPr>
                        <m:t>(|</m:t>
                      </m:r>
                      <m:r>
                        <a:rPr lang="en-US" sz="2400" b="0" i="1" smtClean="0">
                          <a:latin typeface="Cambria Math"/>
                        </a:rPr>
                        <m:t>𝑉</m:t>
                      </m:r>
                      <m:r>
                        <a:rPr lang="en-US" sz="2400" b="0" i="1" smtClean="0">
                          <a:latin typeface="Cambria Math"/>
                        </a:rPr>
                        <m:t>|)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5715000"/>
                <a:ext cx="1123641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883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 of Graph Representation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Worst case time complexity for two common operations: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Determine whether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adjacent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Adjacency matrix: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(1)</m:t>
                    </m:r>
                  </m:oMath>
                </a14:m>
                <a:r>
                  <a:rPr lang="en-US" dirty="0"/>
                  <a:t>; Adjacency list: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(|</m:t>
                    </m:r>
                    <m:r>
                      <a:rPr lang="en-US" i="1" dirty="0" smtClean="0">
                        <a:latin typeface="Cambria Math"/>
                      </a:rPr>
                      <m:t>𝑉</m:t>
                    </m:r>
                    <m:r>
                      <a:rPr lang="en-US" i="1" dirty="0" smtClean="0">
                        <a:latin typeface="Cambria Math"/>
                      </a:rPr>
                      <m:t>|)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Determine all the nodes adjacent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Both adjacency matrix and adjacency list: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</a:rPr>
                      <m:t>(|</m:t>
                    </m:r>
                    <m:r>
                      <a:rPr lang="en-US" i="1" dirty="0">
                        <a:latin typeface="Cambria Math"/>
                      </a:rPr>
                      <m:t>𝑉</m:t>
                    </m:r>
                    <m:r>
                      <a:rPr lang="en-US" i="1" dirty="0">
                        <a:latin typeface="Cambria Math"/>
                      </a:rPr>
                      <m:t>|)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Adjacency list often requires less space than adjacency matrix.</a:t>
                </a:r>
              </a:p>
              <a:p>
                <a:r>
                  <a:rPr lang="en-US" dirty="0"/>
                  <a:t>Dense graphs are more efficiently represented as adjacency matrices and sparse graphs as adjacency lists.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863" t="-1067" b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5437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Graph Problems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Path finding problems</a:t>
            </a:r>
          </a:p>
          <a:p>
            <a:pPr lvl="1"/>
            <a:r>
              <a:rPr lang="en-US" dirty="0"/>
              <a:t>Find if there exists a path between two given nodes.</a:t>
            </a:r>
          </a:p>
          <a:p>
            <a:pPr lvl="1"/>
            <a:r>
              <a:rPr lang="en-US" dirty="0"/>
              <a:t>Find the shortest path between two given nodes.</a:t>
            </a:r>
          </a:p>
          <a:p>
            <a:pPr lvl="1"/>
            <a:endParaRPr lang="en-US" dirty="0"/>
          </a:p>
          <a:p>
            <a:r>
              <a:rPr lang="en-US" dirty="0"/>
              <a:t>Connectedness problems</a:t>
            </a:r>
          </a:p>
          <a:p>
            <a:pPr lvl="1"/>
            <a:r>
              <a:rPr lang="en-US" dirty="0"/>
              <a:t>Find if the graph is a connected graph.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5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Directly connected nodes are </a:t>
            </a:r>
            <a:r>
              <a:rPr lang="en-US" b="1" dirty="0">
                <a:solidFill>
                  <a:srgbClr val="C00000"/>
                </a:solidFill>
              </a:rPr>
              <a:t>adjacent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each other (e.g., v</a:t>
            </a:r>
            <a:r>
              <a:rPr lang="en-US" baseline="-25000" dirty="0"/>
              <a:t>1</a:t>
            </a:r>
            <a:r>
              <a:rPr lang="en-US" dirty="0"/>
              <a:t> and v</a:t>
            </a:r>
            <a:r>
              <a:rPr lang="en-US" baseline="-25000" dirty="0"/>
              <a:t>2</a:t>
            </a:r>
            <a:r>
              <a:rPr lang="en-US" dirty="0"/>
              <a:t>), and one is the </a:t>
            </a:r>
            <a:r>
              <a:rPr lang="en-US" b="1" dirty="0">
                <a:solidFill>
                  <a:srgbClr val="0000FF"/>
                </a:solidFill>
              </a:rPr>
              <a:t>neighbor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of the other.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edge directly connecting two nodes are </a:t>
            </a:r>
            <a:r>
              <a:rPr lang="en-US" b="1" dirty="0">
                <a:solidFill>
                  <a:srgbClr val="C00000"/>
                </a:solidFill>
              </a:rPr>
              <a:t>incident </a:t>
            </a:r>
            <a:r>
              <a:rPr lang="en-US" dirty="0"/>
              <a:t>to the nodes, and the nodes </a:t>
            </a:r>
            <a:r>
              <a:rPr lang="en-US" b="1" dirty="0">
                <a:solidFill>
                  <a:srgbClr val="C00000"/>
                </a:solidFill>
              </a:rPr>
              <a:t>incident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the edge.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356317" y="2545962"/>
            <a:ext cx="2625969" cy="1528465"/>
            <a:chOff x="3352800" y="3195935"/>
            <a:chExt cx="2625969" cy="1528465"/>
          </a:xfrm>
        </p:grpSpPr>
        <p:sp>
          <p:nvSpPr>
            <p:cNvPr id="6" name="Oval 5"/>
            <p:cNvSpPr/>
            <p:nvPr/>
          </p:nvSpPr>
          <p:spPr>
            <a:xfrm>
              <a:off x="3352800" y="32004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454769" y="32004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cxnSp>
          <p:nvCxnSpPr>
            <p:cNvPr id="8" name="Straight Connector 7"/>
            <p:cNvCxnSpPr>
              <a:stCxn id="6" idx="6"/>
              <a:endCxn id="7" idx="2"/>
            </p:cNvCxnSpPr>
            <p:nvPr/>
          </p:nvCxnSpPr>
          <p:spPr>
            <a:xfrm>
              <a:off x="3962400" y="3505200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5369169" y="36576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stCxn id="7" idx="6"/>
              <a:endCxn id="9" idx="1"/>
            </p:cNvCxnSpPr>
            <p:nvPr/>
          </p:nvCxnSpPr>
          <p:spPr>
            <a:xfrm>
              <a:off x="5064369" y="3505200"/>
              <a:ext cx="394074" cy="24167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2" idx="6"/>
              <a:endCxn id="9" idx="3"/>
            </p:cNvCxnSpPr>
            <p:nvPr/>
          </p:nvCxnSpPr>
          <p:spPr>
            <a:xfrm flipV="1">
              <a:off x="5067887" y="4177926"/>
              <a:ext cx="390556" cy="24167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458287" y="41148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4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>
              <a:stCxn id="12" idx="0"/>
              <a:endCxn id="7" idx="4"/>
            </p:cNvCxnSpPr>
            <p:nvPr/>
          </p:nvCxnSpPr>
          <p:spPr>
            <a:xfrm flipH="1" flipV="1">
              <a:off x="4759569" y="3810000"/>
              <a:ext cx="3518" cy="30480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189304" y="3195935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62400" y="3493478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74307" y="374205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181934" y="4229508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3922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Graphs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Two nodes may be directly connected by more than one </a:t>
            </a:r>
            <a:r>
              <a:rPr lang="en-US" b="1" dirty="0">
                <a:solidFill>
                  <a:srgbClr val="C00000"/>
                </a:solidFill>
              </a:rPr>
              <a:t>parallel edges</a:t>
            </a:r>
            <a:r>
              <a:rPr lang="en-US" dirty="0"/>
              <a:t>, e.g., e</a:t>
            </a:r>
            <a:r>
              <a:rPr lang="en-US" baseline="-25000" dirty="0"/>
              <a:t>1</a:t>
            </a:r>
            <a:r>
              <a:rPr lang="en-US" dirty="0"/>
              <a:t> and e</a:t>
            </a:r>
            <a:r>
              <a:rPr lang="en-US" baseline="-25000" dirty="0"/>
              <a:t>2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 edge connecting a node to itself is called a </a:t>
            </a:r>
            <a:r>
              <a:rPr lang="en-US" b="1" dirty="0">
                <a:solidFill>
                  <a:srgbClr val="0000FF"/>
                </a:solidFill>
              </a:rPr>
              <a:t>self-loop</a:t>
            </a:r>
            <a:r>
              <a:rPr lang="en-US" dirty="0"/>
              <a:t>, e.g., e</a:t>
            </a:r>
            <a:r>
              <a:rPr lang="en-US" baseline="-25000" dirty="0"/>
              <a:t>4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simple graph</a:t>
            </a:r>
            <a:r>
              <a:rPr lang="en-US" dirty="0"/>
              <a:t> is a graph without parallel edges and self-loops.</a:t>
            </a:r>
          </a:p>
          <a:p>
            <a:pPr lvl="1"/>
            <a:r>
              <a:rPr lang="en-US" dirty="0"/>
              <a:t>Unless otherwise specified, we will work only with simple graphs in this course.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5146431" y="1777554"/>
            <a:ext cx="2625969" cy="1651446"/>
            <a:chOff x="5267854" y="1638050"/>
            <a:chExt cx="2625969" cy="1651446"/>
          </a:xfrm>
        </p:grpSpPr>
        <p:sp>
          <p:nvSpPr>
            <p:cNvPr id="6" name="Oval 5"/>
            <p:cNvSpPr/>
            <p:nvPr/>
          </p:nvSpPr>
          <p:spPr>
            <a:xfrm>
              <a:off x="5267854" y="2222696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6369823" y="2222696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cxnSp>
          <p:nvCxnSpPr>
            <p:cNvPr id="8" name="Straight Connector 7"/>
            <p:cNvCxnSpPr>
              <a:stCxn id="6" idx="5"/>
              <a:endCxn id="7" idx="3"/>
            </p:cNvCxnSpPr>
            <p:nvPr/>
          </p:nvCxnSpPr>
          <p:spPr>
            <a:xfrm>
              <a:off x="5788180" y="2743022"/>
              <a:ext cx="670917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7284223" y="2679896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stCxn id="7" idx="6"/>
              <a:endCxn id="9" idx="1"/>
            </p:cNvCxnSpPr>
            <p:nvPr/>
          </p:nvCxnSpPr>
          <p:spPr>
            <a:xfrm>
              <a:off x="6979423" y="2527496"/>
              <a:ext cx="394074" cy="24167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104358" y="2218231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3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10943" y="1828800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1</a:t>
              </a:r>
            </a:p>
          </p:txBody>
        </p:sp>
        <p:cxnSp>
          <p:nvCxnSpPr>
            <p:cNvPr id="24" name="Straight Connector 23"/>
            <p:cNvCxnSpPr>
              <a:stCxn id="6" idx="7"/>
              <a:endCxn id="7" idx="1"/>
            </p:cNvCxnSpPr>
            <p:nvPr/>
          </p:nvCxnSpPr>
          <p:spPr>
            <a:xfrm>
              <a:off x="5788180" y="2311970"/>
              <a:ext cx="670917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943600" y="2667000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28" name="Arc 27"/>
            <p:cNvSpPr/>
            <p:nvPr/>
          </p:nvSpPr>
          <p:spPr>
            <a:xfrm>
              <a:off x="6629400" y="1828800"/>
              <a:ext cx="474958" cy="541831"/>
            </a:xfrm>
            <a:prstGeom prst="arc">
              <a:avLst>
                <a:gd name="adj1" fmla="val 8888464"/>
                <a:gd name="adj2" fmla="val 4642152"/>
              </a:avLst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067443" y="1638050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734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Graphs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0000FF"/>
                </a:solidFill>
              </a:rPr>
              <a:t>complete graph</a:t>
            </a:r>
            <a:r>
              <a:rPr lang="en-US" dirty="0"/>
              <a:t> is a graph where every pair of nodes is directly connected.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many edges are there in a complete graph of </a:t>
            </a:r>
            <a:r>
              <a:rPr lang="en-US" i="1" dirty="0"/>
              <a:t>N</a:t>
            </a:r>
            <a:r>
              <a:rPr lang="en-US" dirty="0"/>
              <a:t> nodes?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>
            <a:off x="3695700" y="2509910"/>
            <a:ext cx="1600200" cy="1452489"/>
            <a:chOff x="3124200" y="2509911"/>
            <a:chExt cx="1600200" cy="1452489"/>
          </a:xfrm>
        </p:grpSpPr>
        <p:sp>
          <p:nvSpPr>
            <p:cNvPr id="33" name="Oval 32"/>
            <p:cNvSpPr/>
            <p:nvPr/>
          </p:nvSpPr>
          <p:spPr>
            <a:xfrm>
              <a:off x="3124200" y="2509911"/>
              <a:ext cx="457200" cy="45720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267200" y="2509911"/>
              <a:ext cx="457200" cy="45720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124200" y="3505200"/>
              <a:ext cx="457200" cy="45720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4267200" y="3505200"/>
              <a:ext cx="457200" cy="45720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>
              <a:stCxn id="33" idx="6"/>
              <a:endCxn id="37" idx="2"/>
            </p:cNvCxnSpPr>
            <p:nvPr/>
          </p:nvCxnSpPr>
          <p:spPr>
            <a:xfrm>
              <a:off x="3581400" y="2738511"/>
              <a:ext cx="685800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8" idx="6"/>
              <a:endCxn id="39" idx="2"/>
            </p:cNvCxnSpPr>
            <p:nvPr/>
          </p:nvCxnSpPr>
          <p:spPr>
            <a:xfrm>
              <a:off x="3581400" y="3733800"/>
              <a:ext cx="685800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3" idx="4"/>
              <a:endCxn id="38" idx="0"/>
            </p:cNvCxnSpPr>
            <p:nvPr/>
          </p:nvCxnSpPr>
          <p:spPr>
            <a:xfrm>
              <a:off x="3352800" y="2967111"/>
              <a:ext cx="0" cy="53808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37" idx="4"/>
              <a:endCxn id="39" idx="0"/>
            </p:cNvCxnSpPr>
            <p:nvPr/>
          </p:nvCxnSpPr>
          <p:spPr>
            <a:xfrm>
              <a:off x="4495800" y="2967111"/>
              <a:ext cx="0" cy="53808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33" idx="5"/>
              <a:endCxn id="39" idx="1"/>
            </p:cNvCxnSpPr>
            <p:nvPr/>
          </p:nvCxnSpPr>
          <p:spPr>
            <a:xfrm>
              <a:off x="3514445" y="2900156"/>
              <a:ext cx="819710" cy="67199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37" idx="3"/>
              <a:endCxn id="38" idx="7"/>
            </p:cNvCxnSpPr>
            <p:nvPr/>
          </p:nvCxnSpPr>
          <p:spPr>
            <a:xfrm flipH="1">
              <a:off x="3514445" y="2900156"/>
              <a:ext cx="819710" cy="67199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699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Graphs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Directed graph </a:t>
            </a:r>
            <a:r>
              <a:rPr lang="en-US" dirty="0"/>
              <a:t>(digraph): edges are directional.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Nodes incident to an edge form an </a:t>
            </a:r>
            <a:r>
              <a:rPr lang="en-US" b="1" dirty="0">
                <a:solidFill>
                  <a:srgbClr val="C00000"/>
                </a:solidFill>
              </a:rPr>
              <a:t>ordered</a:t>
            </a:r>
            <a:r>
              <a:rPr lang="en-US" dirty="0"/>
              <a:t> pair.</a:t>
            </a:r>
          </a:p>
          <a:p>
            <a:pPr lvl="1"/>
            <a:r>
              <a:rPr lang="en-US" dirty="0"/>
              <a:t>e =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) means there is an edge </a:t>
            </a:r>
            <a:r>
              <a:rPr lang="en-US" b="1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v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to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v</a:t>
            </a:r>
            <a:r>
              <a:rPr lang="en-US" baseline="-25000" dirty="0"/>
              <a:t>2</a:t>
            </a:r>
            <a:r>
              <a:rPr lang="en-US" dirty="0"/>
              <a:t>. However, there is no edge </a:t>
            </a:r>
            <a:r>
              <a:rPr lang="en-US" b="1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v</a:t>
            </a:r>
            <a:r>
              <a:rPr lang="en-US" baseline="-25000" dirty="0"/>
              <a:t>2 </a:t>
            </a:r>
            <a:r>
              <a:rPr lang="en-US" b="1" dirty="0">
                <a:solidFill>
                  <a:srgbClr val="0000FF"/>
                </a:solidFill>
              </a:rPr>
              <a:t>to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v</a:t>
            </a:r>
            <a:r>
              <a:rPr lang="en-US" baseline="-25000" dirty="0"/>
              <a:t>1</a:t>
            </a:r>
            <a:r>
              <a:rPr lang="en-US" dirty="0"/>
              <a:t>.</a:t>
            </a:r>
          </a:p>
          <a:p>
            <a:r>
              <a:rPr lang="en-US" dirty="0"/>
              <a:t>Examples: rivers and streams, one-way streets, provider-customer relationships.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268394" y="1985664"/>
            <a:ext cx="2625969" cy="1071265"/>
            <a:chOff x="3505200" y="3795612"/>
            <a:chExt cx="2625969" cy="1071265"/>
          </a:xfrm>
        </p:grpSpPr>
        <p:sp>
          <p:nvSpPr>
            <p:cNvPr id="6" name="Oval 5"/>
            <p:cNvSpPr/>
            <p:nvPr/>
          </p:nvSpPr>
          <p:spPr>
            <a:xfrm>
              <a:off x="3505200" y="380007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607169" y="380007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cxnSp>
          <p:nvCxnSpPr>
            <p:cNvPr id="8" name="Straight Connector 7"/>
            <p:cNvCxnSpPr>
              <a:stCxn id="6" idx="6"/>
              <a:endCxn id="7" idx="2"/>
            </p:cNvCxnSpPr>
            <p:nvPr/>
          </p:nvCxnSpPr>
          <p:spPr>
            <a:xfrm>
              <a:off x="4114800" y="4104877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5521569" y="425727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stCxn id="7" idx="6"/>
              <a:endCxn id="9" idx="1"/>
            </p:cNvCxnSpPr>
            <p:nvPr/>
          </p:nvCxnSpPr>
          <p:spPr>
            <a:xfrm>
              <a:off x="5216769" y="4104877"/>
              <a:ext cx="394074" cy="241674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341704" y="379561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14800" y="4093155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9270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Undirected Graphs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Undirected graph</a:t>
            </a:r>
            <a:r>
              <a:rPr lang="en-US" dirty="0"/>
              <a:t>: all edges have no orientation.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is no ordering of nodes on edges.</a:t>
            </a:r>
          </a:p>
          <a:p>
            <a:pPr lvl="1"/>
            <a:r>
              <a:rPr lang="en-US" dirty="0"/>
              <a:t>e =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) means there is an edge </a:t>
            </a:r>
            <a:r>
              <a:rPr lang="en-US" b="1" dirty="0">
                <a:solidFill>
                  <a:srgbClr val="0000FF"/>
                </a:solidFill>
              </a:rPr>
              <a:t>between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v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and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v</a:t>
            </a:r>
            <a:r>
              <a:rPr lang="en-US" baseline="-25000" dirty="0"/>
              <a:t>2</a:t>
            </a:r>
            <a:r>
              <a:rPr lang="en-US" dirty="0"/>
              <a:t>.</a:t>
            </a:r>
          </a:p>
          <a:p>
            <a:r>
              <a:rPr lang="en-US" dirty="0"/>
              <a:t>Examples: friendship and two-way roads.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68394" y="1985664"/>
            <a:ext cx="2625969" cy="1071265"/>
            <a:chOff x="3505200" y="3795612"/>
            <a:chExt cx="2625969" cy="1071265"/>
          </a:xfrm>
        </p:grpSpPr>
        <p:sp>
          <p:nvSpPr>
            <p:cNvPr id="6" name="Oval 5"/>
            <p:cNvSpPr/>
            <p:nvPr/>
          </p:nvSpPr>
          <p:spPr>
            <a:xfrm>
              <a:off x="3505200" y="380007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607169" y="380007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cxnSp>
          <p:nvCxnSpPr>
            <p:cNvPr id="8" name="Straight Connector 7"/>
            <p:cNvCxnSpPr>
              <a:stCxn id="6" idx="6"/>
              <a:endCxn id="7" idx="2"/>
            </p:cNvCxnSpPr>
            <p:nvPr/>
          </p:nvCxnSpPr>
          <p:spPr>
            <a:xfrm>
              <a:off x="4114800" y="4104877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5521569" y="425727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stCxn id="7" idx="6"/>
              <a:endCxn id="9" idx="1"/>
            </p:cNvCxnSpPr>
            <p:nvPr/>
          </p:nvCxnSpPr>
          <p:spPr>
            <a:xfrm>
              <a:off x="5216769" y="4104877"/>
              <a:ext cx="394074" cy="241674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341704" y="379561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14800" y="4093155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6588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0000FF"/>
                </a:solidFill>
              </a:rPr>
              <a:t>path</a:t>
            </a:r>
            <a:r>
              <a:rPr lang="en-US" dirty="0"/>
              <a:t> is a series of nodes v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dirty="0" err="1"/>
              <a:t>v</a:t>
            </a:r>
            <a:r>
              <a:rPr lang="en-US" baseline="-25000" dirty="0" err="1"/>
              <a:t>n</a:t>
            </a:r>
            <a:r>
              <a:rPr lang="en-US" dirty="0"/>
              <a:t> that are connected by edges.</a:t>
            </a:r>
          </a:p>
          <a:p>
            <a:pPr lvl="1"/>
            <a:r>
              <a:rPr lang="en-US" dirty="0"/>
              <a:t>For a directed graph, if v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dirty="0" err="1"/>
              <a:t>v</a:t>
            </a:r>
            <a:r>
              <a:rPr lang="en-US" baseline="-25000" dirty="0" err="1"/>
              <a:t>n</a:t>
            </a:r>
            <a:r>
              <a:rPr lang="en-US" dirty="0"/>
              <a:t> is a path, then there is an edge </a:t>
            </a:r>
            <a:r>
              <a:rPr lang="en-US" b="1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v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to</a:t>
            </a:r>
            <a:r>
              <a:rPr lang="en-US" dirty="0"/>
              <a:t> v</a:t>
            </a:r>
            <a:r>
              <a:rPr lang="en-US" baseline="-25000" dirty="0"/>
              <a:t>i+1</a:t>
            </a:r>
            <a:r>
              <a:rPr lang="en-US" dirty="0"/>
              <a:t> for each </a:t>
            </a:r>
            <a:r>
              <a:rPr lang="en-US" dirty="0" err="1"/>
              <a:t>i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For an undirected graph, if v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dirty="0" err="1"/>
              <a:t>v</a:t>
            </a:r>
            <a:r>
              <a:rPr lang="en-US" baseline="-25000" dirty="0" err="1"/>
              <a:t>n</a:t>
            </a:r>
            <a:r>
              <a:rPr lang="en-US" dirty="0"/>
              <a:t> is a path, then there is an edge </a:t>
            </a:r>
            <a:r>
              <a:rPr lang="en-US" b="1" dirty="0">
                <a:solidFill>
                  <a:srgbClr val="C00000"/>
                </a:solidFill>
              </a:rPr>
              <a:t>between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v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and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v</a:t>
            </a:r>
            <a:r>
              <a:rPr lang="en-US" baseline="-25000" dirty="0"/>
              <a:t>i+1</a:t>
            </a:r>
            <a:r>
              <a:rPr lang="en-US" dirty="0"/>
              <a:t> for each </a:t>
            </a:r>
            <a:r>
              <a:rPr lang="en-US" dirty="0" err="1"/>
              <a:t>i</a:t>
            </a:r>
            <a:r>
              <a:rPr lang="en-US" dirty="0"/>
              <a:t>.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960098" y="3195935"/>
            <a:ext cx="2625969" cy="1071265"/>
            <a:chOff x="3505200" y="3795612"/>
            <a:chExt cx="2625969" cy="1071265"/>
          </a:xfrm>
        </p:grpSpPr>
        <p:sp>
          <p:nvSpPr>
            <p:cNvPr id="19" name="Oval 18"/>
            <p:cNvSpPr/>
            <p:nvPr/>
          </p:nvSpPr>
          <p:spPr>
            <a:xfrm>
              <a:off x="3505200" y="380007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4607169" y="380007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cxnSp>
          <p:nvCxnSpPr>
            <p:cNvPr id="21" name="Straight Connector 20"/>
            <p:cNvCxnSpPr>
              <a:stCxn id="19" idx="6"/>
              <a:endCxn id="20" idx="2"/>
            </p:cNvCxnSpPr>
            <p:nvPr/>
          </p:nvCxnSpPr>
          <p:spPr>
            <a:xfrm>
              <a:off x="4114800" y="4104877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5521569" y="425727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cxnSp>
          <p:nvCxnSpPr>
            <p:cNvPr id="23" name="Straight Connector 22"/>
            <p:cNvCxnSpPr>
              <a:stCxn id="20" idx="6"/>
              <a:endCxn id="22" idx="1"/>
            </p:cNvCxnSpPr>
            <p:nvPr/>
          </p:nvCxnSpPr>
          <p:spPr>
            <a:xfrm>
              <a:off x="5216769" y="4104877"/>
              <a:ext cx="394074" cy="241674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341704" y="379561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14800" y="4093155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1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981200" y="5253335"/>
            <a:ext cx="2625969" cy="1071265"/>
            <a:chOff x="3505200" y="3795612"/>
            <a:chExt cx="2625969" cy="1071265"/>
          </a:xfrm>
        </p:grpSpPr>
        <p:sp>
          <p:nvSpPr>
            <p:cNvPr id="27" name="Oval 26"/>
            <p:cNvSpPr/>
            <p:nvPr/>
          </p:nvSpPr>
          <p:spPr>
            <a:xfrm>
              <a:off x="3505200" y="380007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4607169" y="380007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cxnSp>
          <p:nvCxnSpPr>
            <p:cNvPr id="29" name="Straight Connector 28"/>
            <p:cNvCxnSpPr>
              <a:stCxn id="27" idx="6"/>
              <a:endCxn id="28" idx="2"/>
            </p:cNvCxnSpPr>
            <p:nvPr/>
          </p:nvCxnSpPr>
          <p:spPr>
            <a:xfrm>
              <a:off x="4114800" y="4104877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5521569" y="425727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cxnSp>
          <p:nvCxnSpPr>
            <p:cNvPr id="31" name="Straight Connector 30"/>
            <p:cNvCxnSpPr>
              <a:stCxn id="28" idx="6"/>
              <a:endCxn id="30" idx="1"/>
            </p:cNvCxnSpPr>
            <p:nvPr/>
          </p:nvCxnSpPr>
          <p:spPr>
            <a:xfrm>
              <a:off x="5216769" y="4104877"/>
              <a:ext cx="394074" cy="241674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341704" y="379561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14800" y="4093155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1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105400" y="3308811"/>
            <a:ext cx="2710614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v</a:t>
            </a:r>
            <a:r>
              <a:rPr lang="en-US" sz="2400" baseline="-25000" dirty="0"/>
              <a:t>1</a:t>
            </a:r>
            <a:r>
              <a:rPr lang="en-US" sz="2400" dirty="0"/>
              <a:t>, v</a:t>
            </a:r>
            <a:r>
              <a:rPr lang="en-US" sz="2400" baseline="-25000" dirty="0"/>
              <a:t>2</a:t>
            </a:r>
            <a:r>
              <a:rPr lang="en-US" sz="2400" dirty="0"/>
              <a:t>, v</a:t>
            </a:r>
            <a:r>
              <a:rPr lang="en-US" sz="2400" baseline="-25000" dirty="0"/>
              <a:t>3</a:t>
            </a:r>
            <a:r>
              <a:rPr lang="en-US" sz="2400" dirty="0"/>
              <a:t> is a path.</a:t>
            </a:r>
          </a:p>
          <a:p>
            <a:r>
              <a:rPr lang="en-US" sz="2400" dirty="0"/>
              <a:t>v</a:t>
            </a:r>
            <a:r>
              <a:rPr lang="en-US" sz="2400" baseline="-25000" dirty="0"/>
              <a:t>3</a:t>
            </a:r>
            <a:r>
              <a:rPr lang="en-US" sz="2400" dirty="0"/>
              <a:t>, v</a:t>
            </a:r>
            <a:r>
              <a:rPr lang="en-US" sz="2400" baseline="-25000" dirty="0"/>
              <a:t>2</a:t>
            </a:r>
            <a:r>
              <a:rPr lang="en-US" sz="2400" dirty="0"/>
              <a:t>, v</a:t>
            </a:r>
            <a:r>
              <a:rPr lang="en-US" sz="2400" baseline="-25000" dirty="0"/>
              <a:t>1</a:t>
            </a:r>
            <a:r>
              <a:rPr lang="en-US" sz="2400" dirty="0"/>
              <a:t> is </a:t>
            </a:r>
            <a:r>
              <a:rPr lang="en-US" sz="2400" b="1" dirty="0">
                <a:solidFill>
                  <a:srgbClr val="C00000"/>
                </a:solidFill>
              </a:rPr>
              <a:t>not</a:t>
            </a:r>
            <a:r>
              <a:rPr lang="en-US" sz="2400" dirty="0"/>
              <a:t> a path.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105400" y="5253335"/>
            <a:ext cx="2774734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v</a:t>
            </a:r>
            <a:r>
              <a:rPr lang="en-US" sz="2400" baseline="-25000" dirty="0"/>
              <a:t>1</a:t>
            </a:r>
            <a:r>
              <a:rPr lang="en-US" sz="2400" dirty="0"/>
              <a:t>, v</a:t>
            </a:r>
            <a:r>
              <a:rPr lang="en-US" sz="2400" baseline="-25000" dirty="0"/>
              <a:t>2</a:t>
            </a:r>
            <a:r>
              <a:rPr lang="en-US" sz="2400" dirty="0"/>
              <a:t>, v</a:t>
            </a:r>
            <a:r>
              <a:rPr lang="en-US" sz="2400" baseline="-25000" dirty="0"/>
              <a:t>3</a:t>
            </a:r>
            <a:r>
              <a:rPr lang="en-US" sz="2400" dirty="0"/>
              <a:t> is a path.</a:t>
            </a:r>
          </a:p>
          <a:p>
            <a:r>
              <a:rPr lang="en-US" sz="2400" dirty="0"/>
              <a:t>v</a:t>
            </a:r>
            <a:r>
              <a:rPr lang="en-US" sz="2400" baseline="-25000" dirty="0"/>
              <a:t>3</a:t>
            </a:r>
            <a:r>
              <a:rPr lang="en-US" sz="2400" dirty="0"/>
              <a:t>, v</a:t>
            </a:r>
            <a:r>
              <a:rPr lang="en-US" sz="2400" baseline="-25000" dirty="0"/>
              <a:t>2</a:t>
            </a:r>
            <a:r>
              <a:rPr lang="en-US" sz="2400" dirty="0"/>
              <a:t>, v</a:t>
            </a:r>
            <a:r>
              <a:rPr lang="en-US" sz="2400" baseline="-25000" dirty="0"/>
              <a:t>1</a:t>
            </a:r>
            <a:r>
              <a:rPr lang="en-US" sz="2400" dirty="0"/>
              <a:t> is </a:t>
            </a:r>
            <a:r>
              <a:rPr lang="en-US" sz="2400" b="1" dirty="0">
                <a:solidFill>
                  <a:srgbClr val="0000FF"/>
                </a:solidFill>
              </a:rPr>
              <a:t>also</a:t>
            </a:r>
            <a:r>
              <a:rPr lang="en-US" sz="2400" dirty="0"/>
              <a:t> a path.</a:t>
            </a:r>
          </a:p>
        </p:txBody>
      </p:sp>
    </p:spTree>
    <p:extLst>
      <p:ext uri="{BB962C8B-B14F-4D97-AF65-F5344CB8AC3E}">
        <p14:creationId xmlns:p14="http://schemas.microsoft.com/office/powerpoint/2010/main" val="330973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Paths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0000FF"/>
                </a:solidFill>
              </a:rPr>
              <a:t>simple path </a:t>
            </a:r>
            <a:r>
              <a:rPr lang="en-US" dirty="0"/>
              <a:t>is a path with no node appearing twice</a:t>
            </a:r>
          </a:p>
          <a:p>
            <a:pPr lvl="1"/>
            <a:r>
              <a:rPr lang="en-US" dirty="0"/>
              <a:t>e.g., 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, v</a:t>
            </a:r>
            <a:r>
              <a:rPr lang="en-US" baseline="-25000" dirty="0"/>
              <a:t>3</a:t>
            </a:r>
            <a:r>
              <a:rPr lang="en-US" dirty="0"/>
              <a:t> is a simple path; v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v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r>
              <a:rPr lang="en-US" dirty="0"/>
              <a:t>, v</a:t>
            </a:r>
            <a:r>
              <a:rPr lang="en-US" baseline="-25000" dirty="0"/>
              <a:t>3</a:t>
            </a:r>
            <a:r>
              <a:rPr lang="en-US" dirty="0"/>
              <a:t>, v</a:t>
            </a:r>
            <a:r>
              <a:rPr lang="en-US" baseline="-25000" dirty="0"/>
              <a:t>4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v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r>
              <a:rPr lang="en-US" dirty="0"/>
              <a:t> is not.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026895" y="2799932"/>
            <a:ext cx="2625969" cy="1528465"/>
            <a:chOff x="3352800" y="3195935"/>
            <a:chExt cx="2625969" cy="1528465"/>
          </a:xfrm>
        </p:grpSpPr>
        <p:sp>
          <p:nvSpPr>
            <p:cNvPr id="6" name="Oval 5"/>
            <p:cNvSpPr/>
            <p:nvPr/>
          </p:nvSpPr>
          <p:spPr>
            <a:xfrm>
              <a:off x="3352800" y="32004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454769" y="32004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cxnSp>
          <p:nvCxnSpPr>
            <p:cNvPr id="8" name="Straight Connector 7"/>
            <p:cNvCxnSpPr>
              <a:stCxn id="6" idx="6"/>
              <a:endCxn id="7" idx="2"/>
            </p:cNvCxnSpPr>
            <p:nvPr/>
          </p:nvCxnSpPr>
          <p:spPr>
            <a:xfrm>
              <a:off x="3962400" y="3505200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5369169" y="36576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stCxn id="7" idx="6"/>
              <a:endCxn id="9" idx="1"/>
            </p:cNvCxnSpPr>
            <p:nvPr/>
          </p:nvCxnSpPr>
          <p:spPr>
            <a:xfrm>
              <a:off x="5064369" y="3505200"/>
              <a:ext cx="394074" cy="24167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2" idx="6"/>
              <a:endCxn id="9" idx="3"/>
            </p:cNvCxnSpPr>
            <p:nvPr/>
          </p:nvCxnSpPr>
          <p:spPr>
            <a:xfrm flipV="1">
              <a:off x="5067887" y="4177926"/>
              <a:ext cx="390556" cy="24167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458287" y="41148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4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>
              <a:stCxn id="12" idx="0"/>
              <a:endCxn id="7" idx="4"/>
            </p:cNvCxnSpPr>
            <p:nvPr/>
          </p:nvCxnSpPr>
          <p:spPr>
            <a:xfrm flipH="1" flipV="1">
              <a:off x="4759569" y="3810000"/>
              <a:ext cx="3518" cy="30480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189304" y="3195935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62400" y="3493478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74307" y="374205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181934" y="4229508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59420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34873</TotalTime>
  <Words>1785</Words>
  <Application>Microsoft Office PowerPoint</Application>
  <PresentationFormat>全屏显示(4:3)</PresentationFormat>
  <Paragraphs>436</Paragraphs>
  <Slides>27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Arial</vt:lpstr>
      <vt:lpstr>Calibri</vt:lpstr>
      <vt:lpstr>Cambria Math</vt:lpstr>
      <vt:lpstr>Courier New</vt:lpstr>
      <vt:lpstr>Franklin Gothic Book</vt:lpstr>
      <vt:lpstr>Perpetua</vt:lpstr>
      <vt:lpstr>Wingdings 2</vt:lpstr>
      <vt:lpstr>Equity</vt:lpstr>
      <vt:lpstr>VE281 Data Structures and Algorithms</vt:lpstr>
      <vt:lpstr>Graphs</vt:lpstr>
      <vt:lpstr>Graphs</vt:lpstr>
      <vt:lpstr>Simple Graphs</vt:lpstr>
      <vt:lpstr>Complete Graphs</vt:lpstr>
      <vt:lpstr>Directed Graphs</vt:lpstr>
      <vt:lpstr>Undirected Graphs</vt:lpstr>
      <vt:lpstr>Paths</vt:lpstr>
      <vt:lpstr>Simple Paths</vt:lpstr>
      <vt:lpstr>Connected Graphs</vt:lpstr>
      <vt:lpstr>Connected Graphs</vt:lpstr>
      <vt:lpstr>Node Degree</vt:lpstr>
      <vt:lpstr>Node Degree for Directed Graphs</vt:lpstr>
      <vt:lpstr>Cycles and Directed Acyclic Graphs</vt:lpstr>
      <vt:lpstr>Directed Acyclic Graphs (DAG)</vt:lpstr>
      <vt:lpstr>Weighted Graphs</vt:lpstr>
      <vt:lpstr>Graph Size and Complexity</vt:lpstr>
      <vt:lpstr>Linked Lists, Trees, and Graphs</vt:lpstr>
      <vt:lpstr>Linked Lists, Trees, and Graphs</vt:lpstr>
      <vt:lpstr>Graph Representation Adjacency Matrix</vt:lpstr>
      <vt:lpstr>Adjacency Matrix for Weighted Graph</vt:lpstr>
      <vt:lpstr>Adjacency Matrix Properties</vt:lpstr>
      <vt:lpstr>Graph Representation Adjacency List</vt:lpstr>
      <vt:lpstr>Graph Representation Adjacency List</vt:lpstr>
      <vt:lpstr>Adjacency List Properties</vt:lpstr>
      <vt:lpstr>Comparison of Graph Representation</vt:lpstr>
      <vt:lpstr>Sample Graph Problems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周 维凯</cp:lastModifiedBy>
  <cp:revision>2606</cp:revision>
  <dcterms:created xsi:type="dcterms:W3CDTF">2008-09-02T17:19:50Z</dcterms:created>
  <dcterms:modified xsi:type="dcterms:W3CDTF">2020-12-10T12:43:31Z</dcterms:modified>
</cp:coreProperties>
</file>