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8"/>
  </p:notesMasterIdLst>
  <p:handoutMasterIdLst>
    <p:handoutMasterId r:id="rId49"/>
  </p:handoutMasterIdLst>
  <p:sldIdLst>
    <p:sldId id="256" r:id="rId2"/>
    <p:sldId id="493" r:id="rId3"/>
    <p:sldId id="451" r:id="rId4"/>
    <p:sldId id="429" r:id="rId5"/>
    <p:sldId id="471" r:id="rId6"/>
    <p:sldId id="430" r:id="rId7"/>
    <p:sldId id="431" r:id="rId8"/>
    <p:sldId id="454" r:id="rId9"/>
    <p:sldId id="455" r:id="rId10"/>
    <p:sldId id="456" r:id="rId11"/>
    <p:sldId id="457" r:id="rId12"/>
    <p:sldId id="491" r:id="rId13"/>
    <p:sldId id="458" r:id="rId14"/>
    <p:sldId id="496" r:id="rId15"/>
    <p:sldId id="459" r:id="rId16"/>
    <p:sldId id="492" r:id="rId17"/>
    <p:sldId id="488" r:id="rId18"/>
    <p:sldId id="439" r:id="rId19"/>
    <p:sldId id="440" r:id="rId20"/>
    <p:sldId id="441" r:id="rId21"/>
    <p:sldId id="465" r:id="rId22"/>
    <p:sldId id="447" r:id="rId23"/>
    <p:sldId id="468" r:id="rId24"/>
    <p:sldId id="466" r:id="rId25"/>
    <p:sldId id="462" r:id="rId26"/>
    <p:sldId id="467" r:id="rId27"/>
    <p:sldId id="449" r:id="rId28"/>
    <p:sldId id="464" r:id="rId29"/>
    <p:sldId id="494" r:id="rId30"/>
    <p:sldId id="489"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90" r:id="rId44"/>
    <p:sldId id="486" r:id="rId45"/>
    <p:sldId id="487" r:id="rId46"/>
    <p:sldId id="49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75047" autoAdjust="0"/>
  </p:normalViewPr>
  <p:slideViewPr>
    <p:cSldViewPr>
      <p:cViewPr varScale="1">
        <p:scale>
          <a:sx n="54" d="100"/>
          <a:sy n="54" d="100"/>
        </p:scale>
        <p:origin x="1866" y="60"/>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2</a:t>
            </a:fld>
            <a:endParaRPr lang="en-US"/>
          </a:p>
        </p:txBody>
      </p:sp>
    </p:spTree>
    <p:extLst>
      <p:ext uri="{BB962C8B-B14F-4D97-AF65-F5344CB8AC3E}">
        <p14:creationId xmlns:p14="http://schemas.microsoft.com/office/powerpoint/2010/main" val="4287241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en-US" altLang="zh-CN" baseline="0" dirty="0"/>
          </a:p>
          <a:p>
            <a:endParaRPr lang="en-US" altLang="zh-CN" baseline="0" dirty="0"/>
          </a:p>
          <a:p>
            <a:r>
              <a:rPr lang="en-US" altLang="zh-CN" dirty="0"/>
              <a:t>C:</a:t>
            </a:r>
            <a:r>
              <a:rPr lang="en-US" altLang="zh-CN" baseline="0" dirty="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D: not stable. </a:t>
            </a:r>
            <a:r>
              <a:rPr lang="en-US" altLang="zh-CN" dirty="0"/>
              <a:t>Suppose when there are multiple smallest items, we</a:t>
            </a:r>
            <a:r>
              <a:rPr lang="en-US" altLang="zh-CN" baseline="0" dirty="0"/>
              <a:t> pick the first one as min. (In implementation, it is like &lt;=) Consider input as (3, e), (3, b), (2, a). After selection sort, it is (2, a), (3, b), (3,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Suppose when </a:t>
            </a:r>
            <a:r>
              <a:rPr lang="en-US" altLang="zh-CN" dirty="0"/>
              <a:t>there are multiple smallest items, we</a:t>
            </a:r>
            <a:r>
              <a:rPr lang="en-US" altLang="zh-CN" baseline="0" dirty="0"/>
              <a:t> pick the last one as min. (In implementation, it is like &lt;=) Consider input as (3, e), (3, b). After selection sort, it is (3, b), (3,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1716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sz="1200" kern="1200" baseline="0" dirty="0">
                <a:solidFill>
                  <a:schemeClr val="tx1"/>
                </a:solidFill>
                <a:effectLst/>
                <a:latin typeface="+mn-lt"/>
                <a:ea typeface="+mn-ea"/>
                <a:cs typeface="+mn-cs"/>
              </a:rPr>
              <a:t>3, 6, 5, 1, 4, 2</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 learn only one piece of information per comparison:</a:t>
            </a:r>
            <a:r>
              <a:rPr lang="en-US" altLang="zh-CN" baseline="0" dirty="0"/>
              <a:t> the relative order between the two elements.</a:t>
            </a:r>
          </a:p>
          <a:p>
            <a:endParaRPr lang="en-US" altLang="zh-CN" baseline="0" dirty="0"/>
          </a:p>
          <a:p>
            <a:r>
              <a:rPr lang="en-US" altLang="zh-CN" baseline="0" dirty="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case the array has odd number of elements, the middle element can be put either in the left sub-array or in the right sub-array.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call is</a:t>
            </a:r>
            <a:r>
              <a:rPr lang="en-US" baseline="0" dirty="0"/>
              <a:t> </a:t>
            </a:r>
            <a:r>
              <a:rPr lang="en-US" baseline="0" dirty="0" err="1"/>
              <a:t>mergesort</a:t>
            </a:r>
            <a:r>
              <a:rPr lang="en-US" baseline="0" dirty="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a:t>
            </a:r>
            <a:r>
              <a:rPr lang="en-US" baseline="0" dirty="0"/>
              <a:t> in terms of </a:t>
            </a:r>
            <a:r>
              <a:rPr lang="en-US" baseline="0" dirty="0" err="1"/>
              <a:t>sizeA</a:t>
            </a:r>
            <a:r>
              <a:rPr lang="en-US" baseline="0" dirty="0"/>
              <a:t> and </a:t>
            </a:r>
            <a:r>
              <a:rPr lang="en-US" baseline="0" dirty="0" err="1"/>
              <a:t>sizeB</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21</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solve</a:t>
            </a:r>
            <a:r>
              <a:rPr lang="en-US" baseline="0" dirty="0"/>
              <a:t> the original problem, you split it into a tasks, each with the size n/b. The additional combination step needs O(</a:t>
            </a:r>
            <a:r>
              <a:rPr lang="en-US" baseline="0" dirty="0" err="1"/>
              <a:t>n^d</a:t>
            </a:r>
            <a:r>
              <a:rPr lang="en-US" baseline="0" dirty="0"/>
              <a:t>) complexity.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As a result, the complexity</a:t>
            </a:r>
            <a:r>
              <a:rPr lang="en-US" baseline="0" dirty="0"/>
              <a:t> of binary search is O(log 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C00000"/>
                </a:solidFill>
              </a:rPr>
              <a:t>maintains</a:t>
            </a:r>
            <a:r>
              <a:rPr lang="en-US" altLang="zh-CN" dirty="0">
                <a:solidFill>
                  <a:srgbClr val="C00000"/>
                </a:solidFill>
              </a:rPr>
              <a:t> </a:t>
            </a:r>
            <a:r>
              <a:rPr lang="en-US" altLang="zh-CN" dirty="0"/>
              <a:t>the relative order of equal keys: if there are two</a:t>
            </a:r>
            <a:r>
              <a:rPr lang="en-US" altLang="zh-CN" baseline="0" dirty="0"/>
              <a:t> 3’s in the left sub-array and four 3’s in the right sub-array, then </a:t>
            </a:r>
            <a:r>
              <a:rPr lang="en-US" altLang="zh-CN" baseline="0"/>
              <a:t>the two </a:t>
            </a:r>
            <a:r>
              <a:rPr lang="en-US" altLang="zh-CN" baseline="0" dirty="0"/>
              <a:t>3’s in the left sub-array </a:t>
            </a:r>
            <a:r>
              <a:rPr lang="en-US" altLang="zh-CN" baseline="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a:t>
            </a:r>
            <a:r>
              <a:rPr lang="en-US" baseline="0" dirty="0"/>
              <a:t> function: </a:t>
            </a:r>
          </a:p>
          <a:p>
            <a:r>
              <a:rPr lang="en-US" baseline="0" dirty="0"/>
              <a:t>  For integer/double</a:t>
            </a:r>
          </a:p>
          <a:p>
            <a:r>
              <a:rPr lang="en-US" baseline="0" dirty="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actually do the partition without an extra array.</a:t>
            </a:r>
          </a:p>
          <a:p>
            <a:endParaRPr lang="en-US" baseline="0" dirty="0"/>
          </a:p>
          <a:p>
            <a:r>
              <a:rPr lang="en-US" baseline="0" dirty="0"/>
              <a:t>Observation #1: A[</a:t>
            </a:r>
            <a:r>
              <a:rPr lang="en-US" baseline="0" dirty="0" err="1"/>
              <a:t>i</a:t>
            </a:r>
            <a:r>
              <a:rPr lang="en-US" baseline="0" dirty="0"/>
              <a:t>] got in step 3 should be put on the right of A[j] got in step 4, so we swap them</a:t>
            </a:r>
          </a:p>
          <a:p>
            <a:r>
              <a:rPr lang="en-US" baseline="0" dirty="0"/>
              <a:t>Observation #2: If </a:t>
            </a:r>
            <a:r>
              <a:rPr lang="en-US" baseline="0" dirty="0" err="1"/>
              <a:t>i</a:t>
            </a:r>
            <a:r>
              <a:rPr lang="en-US" baseline="0" dirty="0"/>
              <a:t> &gt; j, then all the elements &lt;= j are smaller than the pivot and all the elements &gt; j are greater than or equal to the pivot.</a:t>
            </a:r>
          </a:p>
          <a:p>
            <a:endParaRPr lang="en-US" baseline="0" dirty="0"/>
          </a:p>
          <a:p>
            <a:r>
              <a:rPr lang="en-US" baseline="0" dirty="0"/>
              <a:t>Step 5: </a:t>
            </a:r>
            <a:r>
              <a:rPr lang="en-US" baseline="0" dirty="0" err="1"/>
              <a:t>i</a:t>
            </a:r>
            <a:r>
              <a:rPr lang="en-US" baseline="0" dirty="0"/>
              <a:t> is the previous </a:t>
            </a:r>
            <a:r>
              <a:rPr lang="en-US" baseline="0" dirty="0" err="1"/>
              <a:t>i</a:t>
            </a:r>
            <a:r>
              <a:rPr lang="en-US" baseline="0" dirty="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 we apply master theorem to solve the recurrence?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a:p>
        </p:txBody>
      </p:sp>
    </p:spTree>
    <p:extLst>
      <p:ext uri="{BB962C8B-B14F-4D97-AF65-F5344CB8AC3E}">
        <p14:creationId xmlns:p14="http://schemas.microsoft.com/office/powerpoint/2010/main" val="3552010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the worst case happens when the partition</a:t>
            </a:r>
            <a:r>
              <a:rPr lang="en-US" baseline="0" dirty="0"/>
              <a:t> is extremely unbalanced. This corresponds to </a:t>
            </a:r>
            <a:r>
              <a:rPr lang="en-US" dirty="0"/>
              <a:t>the pivot is the smallest item or the largest item.</a:t>
            </a:r>
          </a:p>
          <a:p>
            <a:endParaRPr lang="en-US" dirty="0"/>
          </a:p>
          <a:p>
            <a:r>
              <a:rPr lang="en-US" dirty="0"/>
              <a:t>T(N-1) \le T(N-2) + T(0) + d(N-1)</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what the average case time complexity is.</a:t>
            </a:r>
            <a:r>
              <a:rPr lang="en-US" baseline="0" dirty="0"/>
              <a:t> Is it close to the worst case time complexity O(n^2) or the best case time complexity O(n </a:t>
            </a:r>
            <a:r>
              <a:rPr lang="en-US" baseline="0" dirty="0" err="1"/>
              <a:t>logn</a:t>
            </a:r>
            <a:r>
              <a:rPr lang="en-US" baseline="0" dirty="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stable:</a:t>
            </a:r>
            <a:r>
              <a:rPr lang="en-US" altLang="zh-CN" baseline="0" dirty="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a:t>
            </a:r>
            <a:r>
              <a:rPr lang="en-US" baseline="0" dirty="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Non-comparison</a:t>
            </a:r>
            <a:r>
              <a:rPr lang="en-US" baseline="0" dirty="0"/>
              <a:t> sort example: sort 100 numbers which are with limited choices {1, 2, 3, 4, 5}</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Exchange-based: exchange</a:t>
            </a:r>
            <a:r>
              <a:rPr lang="en-US" baseline="0" dirty="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Sort </a:t>
            </a:r>
            <a:r>
              <a:rPr lang="en-US" baseline="0" dirty="0"/>
              <a:t>3, 6, 5, 1, 4, 2</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Each inner</a:t>
            </a:r>
            <a:r>
              <a:rPr lang="en-US" altLang="zh-CN" baseline="0" dirty="0"/>
              <a:t> loop takes c x </a:t>
            </a:r>
            <a:r>
              <a:rPr lang="en-US" altLang="zh-CN" baseline="0" dirty="0" err="1"/>
              <a:t>i</a:t>
            </a:r>
            <a:r>
              <a:rPr lang="en-US" altLang="zh-CN" baseline="0" dirty="0"/>
              <a:t> operations, due to shift operations.</a:t>
            </a:r>
            <a:endParaRPr lang="en-US" altLang="zh-C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Worst case: reverse order 6, 5, 4, 3, 2, 1</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Stability</a:t>
            </a:r>
            <a:r>
              <a:rPr lang="en-US" baseline="0" dirty="0"/>
              <a:t> Example: </a:t>
            </a:r>
            <a:r>
              <a:rPr lang="en-US" sz="1200" dirty="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b</a:t>
            </a:r>
            <a:r>
              <a:rPr lang="en-US" sz="1200" dirty="0"/>
              <a:t>)</a:t>
            </a:r>
            <a:r>
              <a:rPr lang="en-US" sz="1200" baseline="0" dirty="0"/>
              <a:t>;    </a:t>
            </a:r>
            <a:r>
              <a:rPr lang="en-US" sz="1200" dirty="0"/>
              <a:t>(3,</a:t>
            </a:r>
            <a:r>
              <a:rPr lang="en-US" sz="1200" baseline="0" dirty="0"/>
              <a:t> e</a:t>
            </a:r>
            <a:r>
              <a:rPr lang="en-US" sz="1200" dirty="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Insertion</a:t>
            </a:r>
            <a:r>
              <a:rPr lang="en-US" baseline="0" dirty="0"/>
              <a:t> sort is used in merge/quick sort once the array size is sufficiently small, because the constant for merge </a:t>
            </a:r>
            <a:r>
              <a:rPr lang="en-US" baseline="0"/>
              <a:t>sort could be large.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find</a:t>
            </a:r>
            <a:r>
              <a:rPr lang="en-US" baseline="0" dirty="0"/>
              <a:t> the smallest and put at the beginning!! (but can also find the largest and put at the end.) Selection sort needs pairwise comparison.</a:t>
            </a:r>
            <a:endParaRPr lang="en-US" dirty="0"/>
          </a:p>
          <a:p>
            <a:endParaRPr lang="en-US" dirty="0"/>
          </a:p>
          <a:p>
            <a:pPr rtl="0" eaLnBrk="1" latinLnBrk="0" hangingPunct="1"/>
            <a:r>
              <a:rPr lang="en-US" dirty="0"/>
              <a:t>Example: </a:t>
            </a:r>
            <a:r>
              <a:rPr lang="en-US" sz="1200" kern="1200" baseline="0" dirty="0">
                <a:solidFill>
                  <a:schemeClr val="tx1"/>
                </a:solidFill>
                <a:effectLst/>
                <a:latin typeface="+mn-lt"/>
                <a:ea typeface="+mn-ea"/>
                <a:cs typeface="+mn-cs"/>
              </a:rPr>
              <a:t>3, 6, 5, 1, 4, 2</a:t>
            </a:r>
            <a:endParaRPr lang="en-US" dirty="0">
              <a:effectLst/>
            </a:endParaRPr>
          </a:p>
          <a:p>
            <a:r>
              <a:rPr lang="en-US" dirty="0"/>
              <a:t>1, 6, 5, 3, 4, 2</a:t>
            </a:r>
          </a:p>
          <a:p>
            <a:r>
              <a:rPr lang="en-US" dirty="0"/>
              <a:t>1, 2, 5, 3,</a:t>
            </a:r>
            <a:r>
              <a:rPr lang="en-US" baseline="0" dirty="0"/>
              <a:t> 4, 6</a:t>
            </a:r>
          </a:p>
          <a:p>
            <a:r>
              <a:rPr lang="en-US" baseline="0" dirty="0"/>
              <a:t>1, 2, 3, 5, 4, 6</a:t>
            </a:r>
          </a:p>
          <a:p>
            <a:r>
              <a:rPr lang="en-US" baseline="0" dirty="0"/>
              <a:t>1, 2, 3, 4, 5, 6</a:t>
            </a:r>
            <a:endParaRPr lang="en-US" dirty="0"/>
          </a:p>
          <a:p>
            <a:r>
              <a:rPr lang="en-US" dirty="0"/>
              <a:t>1, 2, 3, 4, 5, 6</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58073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9/20/2020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9/20/2020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9/20/2020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9/20/2020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a:solidFill>
                  <a:schemeClr val="tx1"/>
                </a:solidFill>
              </a:rPr>
              <a:t>Comparison Sort</a:t>
            </a:r>
          </a:p>
          <a:p>
            <a:pPr algn="l"/>
            <a:r>
              <a:rPr lang="en-US" b="1" dirty="0"/>
              <a:t>Learning Objectives:</a:t>
            </a:r>
          </a:p>
          <a:p>
            <a:pPr marL="457200" indent="-457200" algn="l">
              <a:buFont typeface="Arial" panose="020B0604020202020204" pitchFamily="34" charset="0"/>
              <a:buChar char="•"/>
            </a:pPr>
            <a:r>
              <a:rPr lang="en-US" dirty="0"/>
              <a:t>Know the difference between comparison sort and non-comparison sort</a:t>
            </a:r>
          </a:p>
          <a:p>
            <a:pPr marL="457200" indent="-457200" algn="l">
              <a:buFont typeface="Arial" panose="020B0604020202020204" pitchFamily="34" charset="0"/>
              <a:buChar char="•"/>
            </a:pPr>
            <a:r>
              <a:rPr lang="en-US" altLang="zh-CN" dirty="0"/>
              <a:t>Know the procedures of merge sort and quick sort</a:t>
            </a:r>
          </a:p>
          <a:p>
            <a:pPr marL="457200" indent="-457200" algn="l">
              <a:buFont typeface="Arial" panose="020B0604020202020204" pitchFamily="34" charset="0"/>
              <a:buChar char="•"/>
            </a:pPr>
            <a:r>
              <a:rPr lang="en-US" altLang="zh-CN" dirty="0"/>
              <a:t>Know the master theorem</a:t>
            </a:r>
          </a:p>
          <a:p>
            <a:pPr marL="457200" indent="-457200" algn="l">
              <a:buFont typeface="Arial" panose="020B0604020202020204" pitchFamily="34" charset="0"/>
              <a:buChar char="•"/>
            </a:pPr>
            <a:r>
              <a:rPr lang="en-US" altLang="zh-CN" dirty="0"/>
              <a:t>Know different characteristics of sorting algorithms, such as time complexity, stability, etc.</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Sort</a:t>
            </a:r>
            <a:br>
              <a:rPr lang="en-US" dirty="0"/>
            </a:br>
            <a:r>
              <a:rPr lang="en-US" sz="2700" dirty="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endParaRPr lang="en-US" dirty="0"/>
              </a:p>
              <a:p>
                <a:r>
                  <a:rPr lang="en-US" dirty="0"/>
                  <a:t>The </a:t>
                </a:r>
                <a:r>
                  <a:rPr lang="en-US" b="1" dirty="0">
                    <a:solidFill>
                      <a:srgbClr val="C00000"/>
                    </a:solidFill>
                  </a:rPr>
                  <a:t>best case </a:t>
                </a:r>
                <a:r>
                  <a:rPr lang="en-US" dirty="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a:t>
                </a:r>
              </a:p>
              <a:p>
                <a:pPr lvl="1"/>
                <a:r>
                  <a:rPr lang="en-US" dirty="0"/>
                  <a:t>It happens when the array is already sorted.</a:t>
                </a:r>
              </a:p>
              <a:p>
                <a:pPr lvl="1"/>
                <a:r>
                  <a:rPr lang="en-US" dirty="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dirty="0"/>
          </a:p>
        </p:txBody>
      </p:sp>
      <p:sp>
        <p:nvSpPr>
          <p:cNvPr id="4" name="Content Placeholder 3"/>
          <p:cNvSpPr>
            <a:spLocks noGrp="1"/>
          </p:cNvSpPr>
          <p:nvPr>
            <p:ph sz="quarter" idx="1"/>
          </p:nvPr>
        </p:nvSpPr>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a:t>
            </a:r>
            <a:r>
              <a:rPr lang="en-US" dirty="0"/>
              <a:t> to </a:t>
            </a:r>
            <a:r>
              <a:rPr lang="en-US" b="1" dirty="0">
                <a:latin typeface="Courier New" pitchFamily="49" charset="0"/>
                <a:cs typeface="Courier New" pitchFamily="49" charset="0"/>
              </a:rPr>
              <a:t>N-2</a:t>
            </a:r>
          </a:p>
          <a:p>
            <a:pPr lvl="1"/>
            <a:r>
              <a:rPr lang="en-US" dirty="0"/>
              <a:t>Find the smallest item in the array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A[N-1]</a:t>
            </a:r>
            <a:r>
              <a:rPr lang="en-US" dirty="0"/>
              <a:t>. Then, swap that item with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a:t>
            </a:r>
          </a:p>
          <a:p>
            <a:endParaRPr lang="en-US" dirty="0"/>
          </a:p>
          <a:p>
            <a:r>
              <a:rPr lang="en-US" dirty="0"/>
              <a:t>Finding the smallest item requires </a:t>
            </a:r>
            <a:r>
              <a:rPr lang="en-US" b="1" dirty="0">
                <a:solidFill>
                  <a:srgbClr val="0000FF"/>
                </a:solidFill>
              </a:rPr>
              <a:t>linear scan</a:t>
            </a:r>
            <a:r>
              <a:rPr lang="en-US" dirty="0"/>
              <a:t>.</a:t>
            </a:r>
          </a:p>
        </p:txBody>
      </p:sp>
    </p:spTree>
    <p:extLst>
      <p:ext uri="{BB962C8B-B14F-4D97-AF65-F5344CB8AC3E}">
        <p14:creationId xmlns:p14="http://schemas.microsoft.com/office/powerpoint/2010/main" val="371776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Statements Are Correct for Selection 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a:p>
              <a:p>
                <a:r>
                  <a:rPr lang="en-US" altLang="zh-CN" b="1" dirty="0"/>
                  <a:t>A.</a:t>
                </a:r>
                <a:r>
                  <a:rPr lang="en-US" altLang="zh-CN" dirty="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en-US" altLang="zh-CN" b="1" dirty="0"/>
                  <a:t>B.</a:t>
                </a:r>
                <a:r>
                  <a:rPr lang="en-US" altLang="zh-CN" dirty="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b="1" dirty="0"/>
                  <a:t>C.</a:t>
                </a:r>
                <a:r>
                  <a:rPr lang="en-US" altLang="zh-CN" dirty="0"/>
                  <a:t> It is not in-place</a:t>
                </a:r>
              </a:p>
              <a:p>
                <a:r>
                  <a:rPr lang="en-US" altLang="zh-CN" b="1" dirty="0"/>
                  <a:t>D.</a:t>
                </a:r>
                <a:r>
                  <a:rPr lang="en-US" altLang="zh-CN" dirty="0"/>
                  <a:t> It is stable</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118092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=N-2 </a:t>
            </a:r>
            <a:r>
              <a:rPr lang="en-US" sz="2400" b="1" dirty="0" err="1">
                <a:solidFill>
                  <a:srgbClr val="C00000"/>
                </a:solidFill>
                <a:latin typeface="Courier New" pitchFamily="49" charset="0"/>
                <a:cs typeface="Courier New" pitchFamily="49" charset="0"/>
              </a:rPr>
              <a:t>downto</a:t>
            </a:r>
            <a:r>
              <a:rPr lang="en-US" sz="2400" b="1" dirty="0">
                <a:solidFill>
                  <a:srgbClr val="C00000"/>
                </a:solidFill>
                <a:latin typeface="Courier New" pitchFamily="49" charset="0"/>
                <a:cs typeface="Courier New" pitchFamily="49" charset="0"/>
              </a:rPr>
              <a:t> </a:t>
            </a:r>
            <a:r>
              <a:rPr lang="en-US" sz="2400" b="1" dirty="0">
                <a:latin typeface="Courier New" pitchFamily="49" charset="0"/>
                <a:cs typeface="Courier New" pitchFamily="49" charset="0"/>
              </a:rPr>
              <a:t>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For j=0 to i</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A[j]&gt;A[j+1] swap A[j] and A[j+1]</a:t>
            </a:r>
          </a:p>
          <a:p>
            <a:r>
              <a:rPr lang="en-US" dirty="0"/>
              <a:t>Compares two adjacent items and swap them to keep them in ascending order.</a:t>
            </a:r>
          </a:p>
          <a:p>
            <a:pPr lvl="1"/>
            <a:r>
              <a:rPr lang="en-US" dirty="0"/>
              <a:t>From the beginning to the end. The last item will be the largest.</a:t>
            </a:r>
          </a:p>
          <a:p>
            <a:endParaRPr lang="en-US" dirty="0"/>
          </a:p>
          <a:p>
            <a:r>
              <a:rPr lang="en-US" dirty="0"/>
              <a:t>Time complexity?</a:t>
            </a:r>
          </a:p>
          <a:p>
            <a:r>
              <a:rPr lang="en-US" dirty="0"/>
              <a:t>In place?</a:t>
            </a:r>
          </a:p>
          <a:p>
            <a:r>
              <a:rPr lang="en-US" dirty="0"/>
              <a:t>Stable?</a:t>
            </a:r>
          </a:p>
          <a:p>
            <a:pPr marL="548640" lvl="2" indent="-274320">
              <a:spcBef>
                <a:spcPts val="580"/>
              </a:spcBef>
              <a:buClr>
                <a:schemeClr val="accent1"/>
              </a:buClr>
            </a:pPr>
            <a:r>
              <a:rPr lang="en-US" sz="2400" dirty="0"/>
              <a:t>Yes, because equal elements will not be swapped.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34290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4290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98FAB-7EDB-4DD9-868F-1D77DC86AA03}"/>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AEFCF002-D322-4E78-9910-45D5342B8114}"/>
              </a:ext>
            </a:extLst>
          </p:cNvPr>
          <p:cNvSpPr>
            <a:spLocks noGrp="1"/>
          </p:cNvSpPr>
          <p:nvPr>
            <p:ph type="sldNum" sz="quarter" idx="12"/>
          </p:nvPr>
        </p:nvSpPr>
        <p:spPr/>
        <p:txBody>
          <a:bodyPr/>
          <a:lstStyle/>
          <a:p>
            <a:fld id="{6E2E4A66-FC3E-4C0B-B5A2-3AC9BF2C6C04}" type="slidenum">
              <a:rPr lang="en-US" smtClean="0"/>
              <a:pPr/>
              <a:t>14</a:t>
            </a:fld>
            <a:endParaRPr lang="en-US"/>
          </a:p>
        </p:txBody>
      </p:sp>
      <p:sp>
        <p:nvSpPr>
          <p:cNvPr id="4" name="内容占位符 3">
            <a:extLst>
              <a:ext uri="{FF2B5EF4-FFF2-40B4-BE49-F238E27FC236}">
                <a16:creationId xmlns:a16="http://schemas.microsoft.com/office/drawing/2014/main" id="{767ACCFD-8966-4D43-8DA8-13E65D319807}"/>
              </a:ext>
            </a:extLst>
          </p:cNvPr>
          <p:cNvSpPr>
            <a:spLocks noGrp="1"/>
          </p:cNvSpPr>
          <p:nvPr>
            <p:ph sz="quarter" idx="1"/>
          </p:nvPr>
        </p:nvSpPr>
        <p:spPr/>
        <p:txBody>
          <a:bodyPr/>
          <a:lstStyle/>
          <a:p>
            <a:endParaRPr lang="zh-CN" altLang="en-US"/>
          </a:p>
        </p:txBody>
      </p:sp>
      <p:pic>
        <p:nvPicPr>
          <p:cNvPr id="5" name="Picture 4">
            <a:extLst>
              <a:ext uri="{FF2B5EF4-FFF2-40B4-BE49-F238E27FC236}">
                <a16:creationId xmlns:a16="http://schemas.microsoft.com/office/drawing/2014/main" id="{289433C7-646F-4E49-AC1E-A58F50EE47D7}"/>
              </a:ext>
            </a:extLst>
          </p:cNvPr>
          <p:cNvPicPr>
            <a:picLocks noChangeAspect="1"/>
          </p:cNvPicPr>
          <p:nvPr/>
        </p:nvPicPr>
        <p:blipFill>
          <a:blip r:embed="rId2"/>
          <a:stretch>
            <a:fillRect/>
          </a:stretch>
        </p:blipFill>
        <p:spPr>
          <a:xfrm>
            <a:off x="-13447" y="660570"/>
            <a:ext cx="9144000" cy="5283030"/>
          </a:xfrm>
          <a:prstGeom prst="rect">
            <a:avLst/>
          </a:prstGeom>
        </p:spPr>
      </p:pic>
    </p:spTree>
    <p:extLst>
      <p:ext uri="{BB962C8B-B14F-4D97-AF65-F5344CB8AC3E}">
        <p14:creationId xmlns:p14="http://schemas.microsoft.com/office/powerpoint/2010/main" val="11872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learn only one piece of information per comparison and hence might compare every pair of elements.</a:t>
            </a:r>
          </a:p>
          <a:p>
            <a:pPr lvl="1"/>
            <a:r>
              <a:rPr lang="en-US" dirty="0"/>
              <a:t>Contrast with binary search: learns N/2 pieces of information with first comparison.</a:t>
            </a:r>
          </a:p>
          <a:p>
            <a:r>
              <a:rPr lang="en-US" dirty="0"/>
              <a:t>They often move elements one place at a time (bubble sort and insertion sort), even if the element is “far” from its </a:t>
            </a:r>
            <a:r>
              <a:rPr lang="en-US" b="1" dirty="0">
                <a:solidFill>
                  <a:srgbClr val="C00000"/>
                </a:solidFill>
              </a:rPr>
              <a:t>final</a:t>
            </a:r>
            <a:r>
              <a:rPr lang="en-US" dirty="0">
                <a:solidFill>
                  <a:srgbClr val="C00000"/>
                </a:solidFill>
              </a:rPr>
              <a:t> </a:t>
            </a:r>
            <a:r>
              <a:rPr lang="en-US" b="1" dirty="0">
                <a:solidFill>
                  <a:srgbClr val="C00000"/>
                </a:solidFill>
              </a:rPr>
              <a:t>place</a:t>
            </a:r>
            <a:r>
              <a:rPr lang="en-US" dirty="0"/>
              <a:t>.</a:t>
            </a:r>
          </a:p>
          <a:p>
            <a:pPr lvl="1"/>
            <a:r>
              <a:rPr lang="en-US" dirty="0"/>
              <a:t>Contrast with selection sort, which moves each element exactly to its final place.</a:t>
            </a:r>
          </a:p>
          <a:p>
            <a:pPr lvl="1"/>
            <a:endParaRPr lang="en-US" dirty="0"/>
          </a:p>
          <a:p>
            <a:r>
              <a:rPr lang="en-US" dirty="0"/>
              <a:t>Fast sorts attack these two problems.</a:t>
            </a:r>
          </a:p>
          <a:p>
            <a:pPr lvl="1"/>
            <a:r>
              <a:rPr lang="en-US" dirty="0"/>
              <a:t>Two famous ones: </a:t>
            </a:r>
            <a:r>
              <a:rPr lang="en-US" b="1" dirty="0">
                <a:solidFill>
                  <a:srgbClr val="C00000"/>
                </a:solidFill>
              </a:rPr>
              <a:t>merge sort</a:t>
            </a:r>
            <a:r>
              <a:rPr lang="en-US" dirty="0"/>
              <a:t> and </a:t>
            </a:r>
            <a:r>
              <a:rPr lang="en-US" b="1" dirty="0">
                <a:solidFill>
                  <a:srgbClr val="C00000"/>
                </a:solidFill>
              </a:rPr>
              <a:t>quick sort</a:t>
            </a:r>
            <a:r>
              <a:rPr lang="en-US" dirty="0"/>
              <a:t>.</a:t>
            </a:r>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Try to keep your volume low so others can hear the question clearly!</a:t>
            </a:r>
          </a:p>
        </p:txBody>
      </p:sp>
    </p:spTree>
    <p:extLst>
      <p:ext uri="{BB962C8B-B14F-4D97-AF65-F5344CB8AC3E}">
        <p14:creationId xmlns:p14="http://schemas.microsoft.com/office/powerpoint/2010/main" val="6582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t>Merge Sort</a:t>
            </a:r>
          </a:p>
          <a:p>
            <a:r>
              <a:rPr lang="en-US" dirty="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a:t>Spilt array into two (roughly) equal </a:t>
            </a:r>
            <a:r>
              <a:rPr lang="en-US" dirty="0" err="1"/>
              <a:t>subarrays</a:t>
            </a:r>
            <a:r>
              <a:rPr lang="en-US" dirty="0"/>
              <a:t>.</a:t>
            </a:r>
          </a:p>
          <a:p>
            <a:r>
              <a:rPr lang="en-US" u="sng" dirty="0"/>
              <a:t>Merge sort </a:t>
            </a:r>
            <a:r>
              <a:rPr lang="en-US" dirty="0"/>
              <a:t>each </a:t>
            </a:r>
            <a:r>
              <a:rPr lang="en-US" dirty="0" err="1"/>
              <a:t>subarray</a:t>
            </a:r>
            <a:r>
              <a:rPr lang="en-US" dirty="0"/>
              <a:t> recursively.</a:t>
            </a:r>
          </a:p>
          <a:p>
            <a:pPr lvl="1"/>
            <a:r>
              <a:rPr lang="en-US" dirty="0"/>
              <a:t>The two subarrays will be sorted.</a:t>
            </a:r>
          </a:p>
          <a:p>
            <a:r>
              <a:rPr lang="en-US" dirty="0"/>
              <a:t>Merge the two sorted </a:t>
            </a:r>
            <a:r>
              <a:rPr lang="en-US" dirty="0" err="1"/>
              <a:t>subarrays</a:t>
            </a:r>
            <a:r>
              <a:rPr lang="en-US" dirty="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a:t>...</a:t>
            </a:r>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a:t>...</a:t>
            </a:r>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No class this Wednesday!</a:t>
            </a:r>
          </a:p>
          <a:p>
            <a:r>
              <a:rPr lang="en-US" altLang="zh-CN" dirty="0"/>
              <a:t>Zoom Q&amp;A policy: Q&amp;A during breaks</a:t>
            </a:r>
          </a:p>
          <a:p>
            <a:r>
              <a:rPr lang="en-US" altLang="zh-CN" dirty="0"/>
              <a:t>Q&amp;A break session:</a:t>
            </a:r>
            <a:r>
              <a:rPr lang="zh-CN" altLang="en-US" dirty="0"/>
              <a:t> </a:t>
            </a:r>
            <a:r>
              <a:rPr lang="en-US" altLang="zh-CN" dirty="0"/>
              <a:t>keep your discussion private</a:t>
            </a:r>
          </a:p>
          <a:p>
            <a:pPr lvl="1"/>
            <a:r>
              <a:rPr lang="en-US" altLang="zh-CN" dirty="0"/>
              <a:t>Others might want to hear the questions from peers</a:t>
            </a:r>
          </a:p>
          <a:p>
            <a:pPr lvl="1"/>
            <a:r>
              <a:rPr lang="en-US" altLang="zh-CN" dirty="0"/>
              <a:t>If you want me to repeat the Q, don’t be shy!!</a:t>
            </a:r>
          </a:p>
          <a:p>
            <a:r>
              <a:rPr lang="en-US" altLang="zh-CN" dirty="0"/>
              <a:t>Log on Piazza for your participation!</a:t>
            </a:r>
          </a:p>
          <a:p>
            <a:endParaRPr lang="en-US" dirty="0"/>
          </a:p>
        </p:txBody>
      </p:sp>
      <p:pic>
        <p:nvPicPr>
          <p:cNvPr id="5" name="Picture 4">
            <a:extLst>
              <a:ext uri="{FF2B5EF4-FFF2-40B4-BE49-F238E27FC236}">
                <a16:creationId xmlns:a16="http://schemas.microsoft.com/office/drawing/2014/main" id="{CA8AF248-A240-46DA-967C-BEB399A9E58C}"/>
              </a:ext>
            </a:extLst>
          </p:cNvPr>
          <p:cNvPicPr>
            <a:picLocks noChangeAspect="1"/>
          </p:cNvPicPr>
          <p:nvPr/>
        </p:nvPicPr>
        <p:blipFill>
          <a:blip r:embed="rId3"/>
          <a:stretch>
            <a:fillRect/>
          </a:stretch>
        </p:blipFill>
        <p:spPr>
          <a:xfrm>
            <a:off x="2743200" y="2560911"/>
            <a:ext cx="5791200" cy="4124310"/>
          </a:xfrm>
          <a:prstGeom prst="rect">
            <a:avLst/>
          </a:prstGeom>
        </p:spPr>
      </p:pic>
      <p:pic>
        <p:nvPicPr>
          <p:cNvPr id="6" name="Picture 5">
            <a:extLst>
              <a:ext uri="{FF2B5EF4-FFF2-40B4-BE49-F238E27FC236}">
                <a16:creationId xmlns:a16="http://schemas.microsoft.com/office/drawing/2014/main" id="{5C1DDAA6-3375-4174-85C1-BDFE7C6B5BDC}"/>
              </a:ext>
            </a:extLst>
          </p:cNvPr>
          <p:cNvPicPr>
            <a:picLocks noChangeAspect="1"/>
          </p:cNvPicPr>
          <p:nvPr/>
        </p:nvPicPr>
        <p:blipFill>
          <a:blip r:embed="rId4"/>
          <a:stretch>
            <a:fillRect/>
          </a:stretch>
        </p:blipFill>
        <p:spPr>
          <a:xfrm>
            <a:off x="434163" y="381000"/>
            <a:ext cx="5066186" cy="3832511"/>
          </a:xfrm>
          <a:prstGeom prst="rect">
            <a:avLst/>
          </a:prstGeom>
        </p:spPr>
      </p:pic>
    </p:spTree>
    <p:extLst>
      <p:ext uri="{BB962C8B-B14F-4D97-AF65-F5344CB8AC3E}">
        <p14:creationId xmlns:p14="http://schemas.microsoft.com/office/powerpoint/2010/main" val="30374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Two Sorted Arrays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For example, merge A = (2, 5, 6) and B = (1, 3, 8, 9, 10).</a:t>
            </a:r>
          </a:p>
          <a:p>
            <a:endParaRPr lang="en-US" dirty="0"/>
          </a:p>
          <a:p>
            <a:r>
              <a:rPr lang="en-US" dirty="0"/>
              <a:t>Compare the smallest element in the two arrays A and B and move the smaller one to an additional array C.</a:t>
            </a:r>
          </a:p>
          <a:p>
            <a:r>
              <a:rPr lang="en-US" dirty="0"/>
              <a:t>Repeat until one of the arrays becomes empty.</a:t>
            </a:r>
          </a:p>
          <a:p>
            <a:r>
              <a:rPr lang="en-US" dirty="0"/>
              <a:t>Then append the other array at the end of array C.</a:t>
            </a:r>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Arrays</a:t>
            </a:r>
            <a:br>
              <a:rPr lang="en-US" dirty="0"/>
            </a:br>
            <a:r>
              <a:rPr lang="en-US" sz="2700" dirty="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We actually do not “remove” element from arrays A and B.</a:t>
            </a:r>
          </a:p>
          <a:p>
            <a:pPr lvl="1"/>
            <a:r>
              <a:rPr lang="en-US" dirty="0"/>
              <a:t>We just keep a pointer indicating the smallest element in each array. </a:t>
            </a:r>
          </a:p>
          <a:p>
            <a:pPr lvl="1"/>
            <a:r>
              <a:rPr lang="en-US" dirty="0"/>
              <a:t>We “remove” element by incrementing that pointer.</a:t>
            </a:r>
          </a:p>
          <a:p>
            <a:pPr marL="0" indent="0">
              <a:buNone/>
            </a:pP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j = k = 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while(</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&amp;&amp; j &lt; </a:t>
            </a:r>
            <a:r>
              <a:rPr lang="en-US" sz="2400" b="1" dirty="0" err="1">
                <a:latin typeface="Courier New" pitchFamily="49" charset="0"/>
                <a:cs typeface="Courier New" pitchFamily="49" charset="0"/>
              </a:rPr>
              <a:t>sizeB</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]&lt;=B[j]) C[k++]=A[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else C[k++]=B[j++];</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if(</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append(C, B);</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else append(C, A);</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a:t>
            </a:r>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merge sort </a:t>
                </a:r>
                <a14:m>
                  <m:oMath xmlns:m="http://schemas.openxmlformats.org/officeDocument/2006/math">
                    <m:r>
                      <a:rPr lang="en-US" i="1" dirty="0" smtClean="0">
                        <a:latin typeface="Cambria Math"/>
                      </a:rPr>
                      <m:t>𝑁</m:t>
                    </m:r>
                  </m:oMath>
                </a14:m>
                <a:r>
                  <a:rPr lang="en-US" dirty="0"/>
                  <a:t> elements.</a:t>
                </a:r>
              </a:p>
              <a:p>
                <a:r>
                  <a:rPr lang="en-US" dirty="0"/>
                  <a:t>Merge two sorted arrays with total size </a:t>
                </a:r>
                <a14:m>
                  <m:oMath xmlns:m="http://schemas.openxmlformats.org/officeDocument/2006/math">
                    <m:r>
                      <a:rPr lang="en-US" i="1" dirty="0" smtClean="0">
                        <a:latin typeface="Cambria Math"/>
                      </a:rPr>
                      <m:t>𝑁</m:t>
                    </m:r>
                  </m:oMath>
                </a14:m>
                <a:r>
                  <a:rPr lang="en-US" dirty="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an important assumption: all sub-problems have roughly </a:t>
            </a:r>
            <a:r>
              <a:rPr lang="en-US" altLang="zh-CN" b="1" dirty="0">
                <a:solidFill>
                  <a:srgbClr val="C00000"/>
                </a:solidFill>
              </a:rPr>
              <a:t>equal</a:t>
            </a:r>
            <a:r>
              <a:rPr lang="en-US" altLang="zh-CN" dirty="0"/>
              <a:t> sizes.</a:t>
            </a:r>
          </a:p>
          <a:p>
            <a:pPr lvl="1"/>
            <a:r>
              <a:rPr lang="en-US" altLang="zh-CN" dirty="0"/>
              <a:t>E.g., merge sort</a:t>
            </a:r>
          </a:p>
          <a:p>
            <a:pPr lvl="1"/>
            <a:r>
              <a:rPr lang="en-US" altLang="zh-CN" dirty="0"/>
              <a:t>Not apply 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a real value ≥ 0.</a:t>
                </a:r>
              </a:p>
              <a:p>
                <a:pPr lvl="1"/>
                <a14:m>
                  <m:oMath xmlns:m="http://schemas.openxmlformats.org/officeDocument/2006/math">
                    <m:r>
                      <a:rPr lang="en-US" altLang="zh-CN" i="1" dirty="0" smtClean="0">
                        <a:latin typeface="Cambria Math"/>
                      </a:rPr>
                      <m:t>𝑎</m:t>
                    </m:r>
                  </m:oMath>
                </a14:m>
                <a:r>
                  <a:rPr lang="en-US" altLang="zh-CN" dirty="0"/>
                  <a:t>, </a:t>
                </a:r>
                <a14:m>
                  <m:oMath xmlns:m="http://schemas.openxmlformats.org/officeDocument/2006/math">
                    <m:r>
                      <a:rPr lang="en-US" altLang="zh-CN" i="1" dirty="0">
                        <a:latin typeface="Cambria Math"/>
                      </a:rPr>
                      <m:t>𝑏</m:t>
                    </m:r>
                  </m:oMath>
                </a14:m>
                <a:r>
                  <a:rPr lang="en-US" altLang="zh-CN" dirty="0"/>
                  <a:t>, </a:t>
                </a:r>
                <a14:m>
                  <m:oMath xmlns:m="http://schemas.openxmlformats.org/officeDocument/2006/math">
                    <m:r>
                      <a:rPr lang="en-US" altLang="zh-CN" i="1" dirty="0">
                        <a:latin typeface="Cambria Math"/>
                      </a:rPr>
                      <m:t>𝑑</m:t>
                    </m:r>
                  </m:oMath>
                </a14:m>
                <a:r>
                  <a:rPr lang="en-US" altLang="zh-CN" dirty="0"/>
                  <a:t> are independent of </a:t>
                </a:r>
                <a14:m>
                  <m:oMath xmlns:m="http://schemas.openxmlformats.org/officeDocument/2006/math">
                    <m:r>
                      <a:rPr lang="en-US" altLang="zh-CN" i="1">
                        <a:latin typeface="Cambria Math"/>
                        <a:ea typeface="Cambria Math"/>
                      </a:rPr>
                      <m:t>𝑛</m:t>
                    </m:r>
                  </m:oMath>
                </a14:m>
                <a:r>
                  <a:rPr lang="en-US" altLang="zh-CN" dirty="0"/>
                  <a:t>.</a:t>
                </a:r>
              </a:p>
              <a:p>
                <a:r>
                  <a:rPr lang="en-US" u="sng" dirty="0"/>
                  <a:t>Claim</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r="-314"/>
                </a:stretch>
              </a:blipFill>
            </p:spPr>
            <p:txBody>
              <a:bodyPr/>
              <a:lstStyle/>
              <a:p>
                <a:r>
                  <a:rPr 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doesn’t matter</a:t>
            </a:r>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matters!</a:t>
            </a:r>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Merge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Binary Search?</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a:p>
              <a:p>
                <a:pPr marL="0" indent="0">
                  <a:buNone/>
                </a:pPr>
                <a:r>
                  <a:rPr lang="en-US" b="1" dirty="0"/>
                  <a:t>A.</a:t>
                </a:r>
                <a:r>
                  <a:rPr lang="en-US" dirty="0"/>
                  <a:t> a =2, b = 2, d = 0	</a:t>
                </a:r>
                <a:r>
                  <a:rPr lang="en-US" b="1" dirty="0"/>
                  <a:t>B.</a:t>
                </a:r>
                <a:r>
                  <a:rPr lang="en-US" dirty="0"/>
                  <a:t> a =1, b = 2, d =0</a:t>
                </a:r>
              </a:p>
              <a:p>
                <a:pPr marL="0" indent="0">
                  <a:buNone/>
                </a:pPr>
                <a:r>
                  <a:rPr lang="en-US" altLang="zh-CN" b="1" dirty="0"/>
                  <a:t>C.</a:t>
                </a:r>
                <a:r>
                  <a:rPr lang="en-US" altLang="zh-CN" dirty="0"/>
                  <a:t> a =2, b = 2, d = 1	</a:t>
                </a:r>
                <a:r>
                  <a:rPr lang="en-US" altLang="zh-CN" b="1" dirty="0"/>
                  <a:t>D.</a:t>
                </a:r>
                <a:r>
                  <a:rPr lang="en-US" altLang="zh-CN" dirty="0"/>
                  <a:t> a =1, b = 2, d =1</a:t>
                </a: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262524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Not in-place (Why?)</a:t>
                </a:r>
              </a:p>
              <a:p>
                <a:pPr lvl="1"/>
                <a:r>
                  <a:rPr lang="en-US" dirty="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space.</a:t>
                </a:r>
              </a:p>
              <a:p>
                <a:pPr lvl="1"/>
                <a:r>
                  <a:rPr lang="en-US" dirty="0"/>
                  <a:t>Recursion needs up to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a:t>
                </a:r>
              </a:p>
              <a:p>
                <a:pPr lvl="1"/>
                <a:endParaRPr lang="en-US" dirty="0"/>
              </a:p>
              <a:p>
                <a:r>
                  <a:rPr lang="en-US" dirty="0"/>
                  <a:t>Stable if </a:t>
                </a:r>
                <a:r>
                  <a:rPr lang="en-US" b="1" dirty="0">
                    <a:latin typeface="Courier New" pitchFamily="49" charset="0"/>
                    <a:cs typeface="Courier New" pitchFamily="49" charset="0"/>
                  </a:rPr>
                  <a:t>merge()</a:t>
                </a:r>
                <a:r>
                  <a:rPr lang="en-US" dirty="0"/>
                  <a:t> </a:t>
                </a:r>
                <a:r>
                  <a:rPr lang="en-US" b="1" dirty="0">
                    <a:solidFill>
                      <a:srgbClr val="C00000"/>
                    </a:solidFill>
                  </a:rPr>
                  <a:t>maintains</a:t>
                </a:r>
                <a:r>
                  <a:rPr lang="en-US" dirty="0">
                    <a:solidFill>
                      <a:srgbClr val="C00000"/>
                    </a:solidFill>
                  </a:rPr>
                  <a:t> </a:t>
                </a:r>
                <a:r>
                  <a:rPr lang="en-US" dirty="0"/>
                  <a:t>the relative order of equal keys. (How?)</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D5C99D-4586-4366-9BC3-F0E09C637AB8}"/>
              </a:ext>
            </a:extLst>
          </p:cNvPr>
          <p:cNvPicPr>
            <a:picLocks noChangeAspect="1"/>
          </p:cNvPicPr>
          <p:nvPr/>
        </p:nvPicPr>
        <p:blipFill rotWithShape="1">
          <a:blip r:embed="rId4"/>
          <a:srcRect t="17591"/>
          <a:stretch/>
        </p:blipFill>
        <p:spPr>
          <a:xfrm>
            <a:off x="2667000" y="4953000"/>
            <a:ext cx="5487006" cy="356985"/>
          </a:xfrm>
          <a:prstGeom prst="rect">
            <a:avLst/>
          </a:prstGeom>
        </p:spPr>
      </p:pic>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Approach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a:p>
          <a:p>
            <a:r>
              <a:rPr lang="en-US" dirty="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Remember to keep your discussion among yourselves</a:t>
            </a:r>
          </a:p>
        </p:txBody>
      </p:sp>
    </p:spTree>
    <p:extLst>
      <p:ext uri="{BB962C8B-B14F-4D97-AF65-F5344CB8AC3E}">
        <p14:creationId xmlns:p14="http://schemas.microsoft.com/office/powerpoint/2010/main" val="331478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US" dirty="0"/>
              <a:t>Sorting Basics</a:t>
            </a:r>
          </a:p>
          <a:p>
            <a:r>
              <a:rPr lang="en-US" dirty="0"/>
              <a:t>Merge Sort</a:t>
            </a:r>
          </a:p>
          <a:p>
            <a:r>
              <a:rPr lang="en-US" dirty="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a:t>Choose an array element as </a:t>
                </a:r>
                <a:r>
                  <a:rPr lang="en-US" b="1" dirty="0">
                    <a:solidFill>
                      <a:srgbClr val="C00000"/>
                    </a:solidFill>
                  </a:rPr>
                  <a:t>pivot</a:t>
                </a:r>
                <a:r>
                  <a:rPr lang="en-US" dirty="0"/>
                  <a:t>.</a:t>
                </a:r>
              </a:p>
              <a:p>
                <a:r>
                  <a:rPr lang="en-US" dirty="0"/>
                  <a:t>Put all elements </a:t>
                </a:r>
                <a14:m>
                  <m:oMath xmlns:m="http://schemas.openxmlformats.org/officeDocument/2006/math">
                    <m:r>
                      <a:rPr lang="en-US" i="1" dirty="0" smtClean="0">
                        <a:latin typeface="Cambria Math"/>
                      </a:rPr>
                      <m:t>&lt;</m:t>
                    </m:r>
                  </m:oMath>
                </a14:m>
                <a:r>
                  <a:rPr lang="en-US" dirty="0"/>
                  <a:t> pivot to the left of pivot.</a:t>
                </a:r>
              </a:p>
              <a:p>
                <a:r>
                  <a:rPr lang="en-US" dirty="0"/>
                  <a:t>Put all elements </a:t>
                </a:r>
                <a14:m>
                  <m:oMath xmlns:m="http://schemas.openxmlformats.org/officeDocument/2006/math">
                    <m:r>
                      <a:rPr lang="en-US" i="1" smtClean="0">
                        <a:latin typeface="Cambria Math"/>
                        <a:ea typeface="Cambria Math"/>
                      </a:rPr>
                      <m:t>≥</m:t>
                    </m:r>
                  </m:oMath>
                </a14:m>
                <a:r>
                  <a:rPr lang="en-US" dirty="0"/>
                  <a:t> pivot to the right of pivot.</a:t>
                </a:r>
              </a:p>
              <a:p>
                <a:r>
                  <a:rPr lang="en-US" dirty="0"/>
                  <a:t>Move pivot to its correct place in the array.</a:t>
                </a:r>
              </a:p>
              <a:p>
                <a:r>
                  <a:rPr lang="en-US" dirty="0"/>
                  <a:t>Sort left and right </a:t>
                </a:r>
                <a:r>
                  <a:rPr lang="en-US" dirty="0" err="1"/>
                  <a:t>subarrays</a:t>
                </a:r>
                <a:r>
                  <a:rPr lang="en-US" dirty="0"/>
                  <a:t> recursively (not including pivot).</a:t>
                </a:r>
              </a:p>
              <a:p>
                <a:endParaRPr lang="en-US" dirty="0"/>
              </a:p>
              <a:p>
                <a:pPr marL="0" indent="0">
                  <a:buNone/>
                </a:pPr>
                <a:r>
                  <a:rPr lang="en-US" sz="2400" b="1" dirty="0">
                    <a:latin typeface="Courier New" pitchFamily="49" charset="0"/>
                    <a:cs typeface="Courier New" pitchFamily="49" charset="0"/>
                  </a:rPr>
                  <a:t>void 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pivotat+1,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a:solidFill>
                    <a:srgbClr val="0000FF"/>
                  </a:solidFill>
                  <a:latin typeface="Courier New" pitchFamily="49" charset="0"/>
                  <a:cs typeface="Courier New" pitchFamily="49" charset="0"/>
                </a:rPr>
                <a:t>partition()</a:t>
              </a: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Another divide-and-conquer approach to sort</a:t>
            </a:r>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Pivot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If your input is random, you can choose the </a:t>
                </a:r>
                <a:r>
                  <a:rPr lang="en-US" b="1" dirty="0">
                    <a:solidFill>
                      <a:srgbClr val="C00000"/>
                    </a:solidFill>
                  </a:rPr>
                  <a:t>first</a:t>
                </a:r>
                <a:r>
                  <a:rPr lang="en-US" dirty="0">
                    <a:solidFill>
                      <a:srgbClr val="C00000"/>
                    </a:solidFill>
                  </a:rPr>
                  <a:t> </a:t>
                </a:r>
                <a:r>
                  <a:rPr lang="en-US" dirty="0"/>
                  <a:t>element.</a:t>
                </a:r>
              </a:p>
              <a:p>
                <a:pPr lvl="1"/>
                <a:r>
                  <a:rPr lang="en-US" dirty="0"/>
                  <a:t>But this is very bad for presorted 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a:t>When another array B is available, scan original array A from left to right.</a:t>
                </a:r>
              </a:p>
              <a:p>
                <a:pPr lvl="1"/>
                <a:r>
                  <a:rPr lang="en-US" dirty="0"/>
                  <a:t>Put elements &lt; pivot at the left end of B.</a:t>
                </a:r>
              </a:p>
              <a:p>
                <a:pPr lvl="1"/>
                <a:r>
                  <a:rPr lang="en-US" dirty="0"/>
                  <a:t>Put elements </a:t>
                </a:r>
                <a14:m>
                  <m:oMath xmlns:m="http://schemas.openxmlformats.org/officeDocument/2006/math">
                    <m:r>
                      <a:rPr lang="en-US" i="1" smtClean="0">
                        <a:latin typeface="Cambria Math"/>
                        <a:ea typeface="Cambria Math"/>
                      </a:rPr>
                      <m:t>≥</m:t>
                    </m:r>
                  </m:oMath>
                </a14:m>
                <a:r>
                  <a:rPr lang="en-US" dirty="0"/>
                  <a:t> pivot at the right end of B.</a:t>
                </a:r>
              </a:p>
              <a:p>
                <a:pPr lvl="1"/>
                <a:r>
                  <a:rPr lang="en-US" dirty="0"/>
                  <a:t>The pivot is put at the remaining position of B.</a:t>
                </a:r>
              </a:p>
              <a:p>
                <a:pPr lvl="1"/>
                <a:r>
                  <a:rPr lang="en-US" dirty="0"/>
                  <a:t>Copy B back to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B</a:t>
              </a: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788670" lvl="1" indent="-514350"/>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is the leftmost item </a:t>
                </a:r>
                <a14:m>
                  <m:oMath xmlns:m="http://schemas.openxmlformats.org/officeDocument/2006/math">
                    <m:r>
                      <a:rPr lang="en-US" i="1" smtClean="0">
                        <a:latin typeface="Cambria Math"/>
                        <a:ea typeface="Cambria Math"/>
                      </a:rPr>
                      <m:t>≥</m:t>
                    </m:r>
                  </m:oMath>
                </a14:m>
                <a:r>
                  <a:rPr lang="en-US" dirty="0"/>
                  <a:t> pivot.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788670" lvl="1" indent="-514350"/>
                <a:r>
                  <a:rPr lang="en-US" b="1" dirty="0">
                    <a:latin typeface="Courier New" pitchFamily="49" charset="0"/>
                    <a:cs typeface="Courier New" pitchFamily="49" charset="0"/>
                  </a:rPr>
                  <a:t>A[j]</a:t>
                </a:r>
                <a:r>
                  <a:rPr lang="en-US" dirty="0"/>
                  <a:t> is the rightmost 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Now, </a:t>
            </a:r>
            <a:r>
              <a:rPr lang="en-US" sz="2400" b="1" dirty="0">
                <a:latin typeface="Courier New" pitchFamily="49" charset="0"/>
                <a:cs typeface="Courier New" pitchFamily="49" charset="0"/>
              </a:rPr>
              <a:t>j &lt; </a:t>
            </a:r>
            <a:r>
              <a:rPr lang="en-US" sz="2400" b="1" dirty="0" err="1">
                <a:latin typeface="Courier New" pitchFamily="49" charset="0"/>
                <a:cs typeface="Courier New" pitchFamily="49" charset="0"/>
              </a:rPr>
              <a:t>i</a:t>
            </a:r>
            <a:r>
              <a:rPr lang="en-US" dirty="0"/>
              <a:t>, swap 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a:p>
                <a:r>
                  <a:rPr lang="en-US" dirty="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be the time needed to sort </a:t>
                </a:r>
                <a14:m>
                  <m:oMath xmlns:m="http://schemas.openxmlformats.org/officeDocument/2006/math">
                    <m:r>
                      <a:rPr lang="en-US" i="1" dirty="0" smtClean="0">
                        <a:latin typeface="Cambria Math"/>
                      </a:rPr>
                      <m:t>𝑁</m:t>
                    </m:r>
                  </m:oMath>
                </a14:m>
                <a:r>
                  <a:rPr lang="en-US" dirty="0"/>
                  <a:t> elements.</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a:t>, where </a:t>
                </a:r>
                <a14:m>
                  <m:oMath xmlns:m="http://schemas.openxmlformats.org/officeDocument/2006/math">
                    <m:r>
                      <a:rPr lang="en-US" i="1" dirty="0" smtClean="0">
                        <a:latin typeface="Cambria Math"/>
                      </a:rPr>
                      <m:t>𝑐</m:t>
                    </m:r>
                  </m:oMath>
                </a14:m>
                <a:r>
                  <a:rPr lang="en-US" dirty="0"/>
                  <a:t> is a constant.</a:t>
                </a:r>
              </a:p>
              <a:p>
                <a:r>
                  <a:rPr lang="en-US" dirty="0"/>
                  <a:t>Recursive relation: </a:t>
                </a:r>
                <a:br>
                  <a:rPr lang="en-US" dirty="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Worst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relation:</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a:t>
                </a:r>
                <a:r>
                  <a:rPr lang="en-US" dirty="0" err="1"/>
                  <a:t>realtaion</a:t>
                </a:r>
                <a:r>
                  <a:rPr lang="en-US" dirty="0"/>
                  <a:t>:</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r>
                  <a:rPr lang="en-US" dirty="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that its elements are in order.</a:t>
                </a:r>
              </a:p>
              <a:p>
                <a:pPr lvl="1"/>
                <a:r>
                  <a:rPr lang="en-US" dirty="0"/>
                  <a:t>"In order" with respect to a consistent comparison function, such as “</a:t>
                </a:r>
                <a14:m>
                  <m:oMath xmlns:m="http://schemas.openxmlformats.org/officeDocument/2006/math">
                    <m:r>
                      <a:rPr lang="en-US" i="1" smtClean="0">
                        <a:latin typeface="Cambria Math"/>
                        <a:ea typeface="Cambria Math"/>
                      </a:rPr>
                      <m:t>≤</m:t>
                    </m:r>
                  </m:oMath>
                </a14:m>
                <a:r>
                  <a:rPr lang="en-US" dirty="0"/>
                  <a:t>” or “</a:t>
                </a:r>
                <a14:m>
                  <m:oMath xmlns:m="http://schemas.openxmlformats.org/officeDocument/2006/math">
                    <m:r>
                      <a:rPr lang="en-US" i="1" smtClean="0">
                        <a:latin typeface="Cambria Math"/>
                        <a:ea typeface="Cambria Math"/>
                      </a:rPr>
                      <m:t>≥</m:t>
                    </m:r>
                  </m:oMath>
                </a14:m>
                <a:r>
                  <a:rPr lang="en-US" dirty="0"/>
                  <a:t>”.</a:t>
                </a:r>
              </a:p>
              <a:p>
                <a:endParaRPr lang="en-US" dirty="0"/>
              </a:p>
              <a:p>
                <a:r>
                  <a:rPr lang="en-US" dirty="0"/>
                  <a:t>Sorting order</a:t>
                </a:r>
              </a:p>
              <a:p>
                <a:pPr lvl="1"/>
                <a:r>
                  <a:rPr lang="en-US" dirty="0"/>
                  <a:t>Ascending order</a:t>
                </a:r>
              </a:p>
              <a:p>
                <a:pPr lvl="1"/>
                <a:r>
                  <a:rPr lang="en-US" dirty="0"/>
                  <a:t>Descending order</a:t>
                </a:r>
              </a:p>
              <a:p>
                <a:r>
                  <a:rPr lang="en-US" dirty="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a:solidFill>
                  <a:srgbClr val="696464"/>
                </a:solidFill>
              </a:rPr>
              <a:t>Average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a:t>.</a:t>
                </a:r>
              </a:p>
              <a:p>
                <a:pPr lvl="1"/>
                <a:r>
                  <a:rPr lang="en-US" dirty="0"/>
                  <a:t>Assume </a:t>
                </a:r>
                <a:r>
                  <a:rPr lang="en-US" b="1" dirty="0">
                    <a:solidFill>
                      <a:srgbClr val="C00000"/>
                    </a:solidFill>
                  </a:rPr>
                  <a:t>randomly</a:t>
                </a:r>
                <a:r>
                  <a:rPr lang="en-US" dirty="0"/>
                  <a:t> pick an element from the array as pivot.</a:t>
                </a:r>
              </a:p>
              <a:p>
                <a:pPr lvl="1"/>
                <a:r>
                  <a:rPr lang="en-US" b="1" u="sng" dirty="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input.</a:t>
                </a:r>
              </a:p>
              <a:p>
                <a:pPr lvl="1"/>
                <a:r>
                  <a:rPr lang="en-US" dirty="0"/>
                  <a:t>The claim holds for any input.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Other 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In-place?</a:t>
                </a:r>
              </a:p>
              <a:p>
                <a:pPr lvl="1"/>
                <a:r>
                  <a:rPr lang="en-US" dirty="0"/>
                  <a:t>In-place partitioning.</a:t>
                </a:r>
              </a:p>
              <a:p>
                <a:pPr lvl="1"/>
                <a:r>
                  <a:rPr lang="en-US" dirty="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 (Why?)</a:t>
                </a:r>
              </a:p>
              <a:p>
                <a:pPr lvl="1"/>
                <a:r>
                  <a:rPr lang="en-US" dirty="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a:t> stack space. </a:t>
                </a:r>
              </a:p>
              <a:p>
                <a:pPr lvl="2"/>
                <a:r>
                  <a:rPr lang="en-US" sz="2400" dirty="0"/>
                  <a:t>“Weakly” in-place.</a:t>
                </a:r>
                <a:endParaRPr lang="en-US" sz="2800" dirty="0"/>
              </a:p>
              <a:p>
                <a:pPr lvl="1"/>
                <a:endParaRPr lang="en-US" dirty="0"/>
              </a:p>
              <a:p>
                <a:r>
                  <a:rPr lang="en-US" dirty="0"/>
                  <a:t>Not stable. (Why?)</a:t>
                </a:r>
              </a:p>
              <a:p>
                <a:r>
                  <a:rPr lang="en-US" dirty="0"/>
                  <a:t>Remedy?</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BCBB62F-2BA7-493E-8B81-374CE06744EC}"/>
              </a:ext>
            </a:extLst>
          </p:cNvPr>
          <p:cNvSpPr txBox="1"/>
          <p:nvPr/>
        </p:nvSpPr>
        <p:spPr>
          <a:xfrm>
            <a:off x="914400" y="5105400"/>
            <a:ext cx="3081677" cy="461665"/>
          </a:xfrm>
          <a:prstGeom prst="rect">
            <a:avLst/>
          </a:prstGeom>
          <a:noFill/>
        </p:spPr>
        <p:txBody>
          <a:bodyPr wrap="none" rtlCol="0">
            <a:spAutoFit/>
          </a:bodyPr>
          <a:lstStyle/>
          <a:p>
            <a:r>
              <a:rPr lang="en-US" sz="2400" dirty="0"/>
              <a:t>(4, b), (3, e), (3, b), (5, b)</a:t>
            </a:r>
          </a:p>
        </p:txBody>
      </p:sp>
      <p:sp>
        <p:nvSpPr>
          <p:cNvPr id="6" name="TextBox 5">
            <a:extLst>
              <a:ext uri="{FF2B5EF4-FFF2-40B4-BE49-F238E27FC236}">
                <a16:creationId xmlns:a16="http://schemas.microsoft.com/office/drawing/2014/main" id="{7FFCD33C-2868-40BD-B7EC-00F13B914CF5}"/>
              </a:ext>
            </a:extLst>
          </p:cNvPr>
          <p:cNvSpPr txBox="1"/>
          <p:nvPr/>
        </p:nvSpPr>
        <p:spPr>
          <a:xfrm>
            <a:off x="4863578" y="5088044"/>
            <a:ext cx="3943452" cy="461665"/>
          </a:xfrm>
          <a:prstGeom prst="rect">
            <a:avLst/>
          </a:prstGeom>
          <a:noFill/>
        </p:spPr>
        <p:txBody>
          <a:bodyPr wrap="none" rtlCol="0">
            <a:spAutoFit/>
          </a:bodyPr>
          <a:lstStyle/>
          <a:p>
            <a:r>
              <a:rPr lang="en-US" sz="2400" dirty="0"/>
              <a:t>(4, b,</a:t>
            </a:r>
            <a:r>
              <a:rPr lang="en-US" sz="2400" dirty="0">
                <a:solidFill>
                  <a:srgbClr val="FF0000"/>
                </a:solidFill>
              </a:rPr>
              <a:t>1</a:t>
            </a:r>
            <a:r>
              <a:rPr lang="en-US" sz="2400" dirty="0"/>
              <a:t>), (3, e,</a:t>
            </a:r>
            <a:r>
              <a:rPr lang="en-US" sz="2400" dirty="0">
                <a:solidFill>
                  <a:srgbClr val="FF0000"/>
                </a:solidFill>
              </a:rPr>
              <a:t>2</a:t>
            </a:r>
            <a:r>
              <a:rPr lang="en-US" sz="2400" dirty="0"/>
              <a:t>), (3, b,</a:t>
            </a:r>
            <a:r>
              <a:rPr lang="en-US" sz="2400" dirty="0">
                <a:solidFill>
                  <a:srgbClr val="FF0000"/>
                </a:solidFill>
              </a:rPr>
              <a:t>3</a:t>
            </a:r>
            <a:r>
              <a:rPr lang="en-US" sz="2400" dirty="0"/>
              <a:t>), (5, b,</a:t>
            </a:r>
            <a:r>
              <a:rPr lang="en-US" sz="2400" dirty="0">
                <a:solidFill>
                  <a:srgbClr val="FF0000"/>
                </a:solidFill>
              </a:rPr>
              <a:t>4</a:t>
            </a:r>
            <a:r>
              <a:rPr lang="en-US" sz="2400" dirty="0"/>
              <a:t>)</a:t>
            </a:r>
          </a:p>
        </p:txBody>
      </p:sp>
      <p:sp>
        <p:nvSpPr>
          <p:cNvPr id="7" name="Right Arrow 11">
            <a:extLst>
              <a:ext uri="{FF2B5EF4-FFF2-40B4-BE49-F238E27FC236}">
                <a16:creationId xmlns:a16="http://schemas.microsoft.com/office/drawing/2014/main" id="{D98BD567-D568-4F9E-8777-78914C7D0C12}"/>
              </a:ext>
            </a:extLst>
          </p:cNvPr>
          <p:cNvSpPr/>
          <p:nvPr/>
        </p:nvSpPr>
        <p:spPr>
          <a:xfrm>
            <a:off x="4107062" y="5212138"/>
            <a:ext cx="693538" cy="24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p:sp>
        <p:nvSpPr>
          <p:cNvPr id="4" name="Content Placeholder 3"/>
          <p:cNvSpPr>
            <a:spLocks noGrp="1"/>
          </p:cNvSpPr>
          <p:nvPr>
            <p:ph sz="quarter" idx="1"/>
          </p:nvPr>
        </p:nvSpPr>
        <p:spPr/>
        <p:txBody>
          <a:bodyPr/>
          <a:lstStyle/>
          <a:p>
            <a:r>
              <a:rPr lang="en-US" dirty="0"/>
              <a:t>Like merge sort, quick sort is a divide-and-conquer algorithm.</a:t>
            </a:r>
          </a:p>
          <a:p>
            <a:endParaRPr lang="en-US" dirty="0"/>
          </a:p>
          <a:p>
            <a:r>
              <a:rPr lang="en-US" dirty="0"/>
              <a:t>Merge sort: easy division, complex combination.</a:t>
            </a:r>
          </a:p>
          <a:p>
            <a:r>
              <a:rPr lang="en-US" dirty="0"/>
              <a:t>Quick sort: complex division (partition with pivot step), easy combination.</a:t>
            </a:r>
          </a:p>
          <a:p>
            <a:endParaRPr lang="en-US" dirty="0"/>
          </a:p>
          <a:p>
            <a:r>
              <a:rPr lang="en-US" dirty="0"/>
              <a:t>Insertion sort runs faster than quick sort for small arrays.</a:t>
            </a:r>
          </a:p>
          <a:p>
            <a:pPr lvl="1"/>
            <a:r>
              <a:rPr lang="en-US" dirty="0"/>
              <a:t>Terminate quick sort when array size is below a threshold. Do insertion sort on </a:t>
            </a:r>
            <a:r>
              <a:rPr lang="en-US" dirty="0" err="1"/>
              <a:t>subarrays</a:t>
            </a:r>
            <a:r>
              <a:rPr lang="en-US" dirty="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Sorts</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44</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370840">
                    <a:tc>
                      <a:txBody>
                        <a:bodyPr/>
                        <a:lstStyle/>
                        <a:p>
                          <a:pPr algn="ctr"/>
                          <a:r>
                            <a:rPr lang="en-US" sz="2400" dirty="0"/>
                            <a:t>Insertion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24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pPr algn="ctr"/>
                          <a:r>
                            <a:rPr lang="en-US" sz="2400" dirty="0"/>
                            <a:t>Selection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370840">
                    <a:tc>
                      <a:txBody>
                        <a:bodyPr/>
                        <a:lstStyle/>
                        <a:p>
                          <a:pPr algn="ctr"/>
                          <a:r>
                            <a:rPr lang="en-US" sz="2400" dirty="0"/>
                            <a:t>Bubble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370840">
                    <a:tc>
                      <a:txBody>
                        <a:bodyPr/>
                        <a:lstStyle/>
                        <a:p>
                          <a:pPr algn="ctr"/>
                          <a:r>
                            <a:rPr lang="en-US" sz="2400" dirty="0"/>
                            <a:t>Merge Sort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370840">
                    <a:tc>
                      <a:txBody>
                        <a:bodyPr/>
                        <a:lstStyle/>
                        <a:p>
                          <a:pPr algn="ctr"/>
                          <a:r>
                            <a:rPr lang="en-US" sz="2400" dirty="0"/>
                            <a:t>Quick</a:t>
                          </a:r>
                          <a:r>
                            <a:rPr lang="en-US" sz="2400" baseline="0" dirty="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82296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457200">
                    <a:tc>
                      <a:txBody>
                        <a:bodyPr/>
                        <a:lstStyle/>
                        <a:p>
                          <a:pPr algn="ctr"/>
                          <a:r>
                            <a:rPr lang="en-US" sz="2400" dirty="0"/>
                            <a:t>Insertion</a:t>
                          </a:r>
                        </a:p>
                      </a:txBody>
                      <a:tcPr anchor="ctr"/>
                    </a:tc>
                    <a:tc>
                      <a:txBody>
                        <a:bodyPr/>
                        <a:lstStyle/>
                        <a:p>
                          <a:endParaRPr lang="en-US"/>
                        </a:p>
                      </a:txBody>
                      <a:tcPr anchor="ctr">
                        <a:blipFill>
                          <a:blip r:embed="rId2"/>
                          <a:stretch>
                            <a:fillRect l="-100784" t="-190667" r="-301176" b="-430667"/>
                          </a:stretch>
                        </a:blipFill>
                      </a:tcPr>
                    </a:tc>
                    <a:tc>
                      <a:txBody>
                        <a:bodyPr/>
                        <a:lstStyle/>
                        <a:p>
                          <a:endParaRPr lang="en-US"/>
                        </a:p>
                      </a:txBody>
                      <a:tcPr anchor="ctr">
                        <a:blipFill>
                          <a:blip r:embed="rId2"/>
                          <a:stretch>
                            <a:fillRect l="-200784" t="-190667" r="-201176" b="-4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457200">
                    <a:tc>
                      <a:txBody>
                        <a:bodyPr/>
                        <a:lstStyle/>
                        <a:p>
                          <a:pPr algn="ctr"/>
                          <a:r>
                            <a:rPr lang="en-US" sz="2400" dirty="0"/>
                            <a:t>Selection</a:t>
                          </a:r>
                        </a:p>
                      </a:txBody>
                      <a:tcPr anchor="ctr"/>
                    </a:tc>
                    <a:tc>
                      <a:txBody>
                        <a:bodyPr/>
                        <a:lstStyle/>
                        <a:p>
                          <a:endParaRPr lang="en-US"/>
                        </a:p>
                      </a:txBody>
                      <a:tcPr anchor="ctr">
                        <a:blipFill>
                          <a:blip r:embed="rId2"/>
                          <a:stretch>
                            <a:fillRect l="-100784" t="-290667" r="-301176" b="-330667"/>
                          </a:stretch>
                        </a:blipFill>
                      </a:tcPr>
                    </a:tc>
                    <a:tc>
                      <a:txBody>
                        <a:bodyPr/>
                        <a:lstStyle/>
                        <a:p>
                          <a:endParaRPr lang="en-US"/>
                        </a:p>
                      </a:txBody>
                      <a:tcPr anchor="ctr">
                        <a:blipFill>
                          <a:blip r:embed="rId2"/>
                          <a:stretch>
                            <a:fillRect l="-200784" t="-290667" r="-201176" b="-330667"/>
                          </a:stretch>
                        </a:blipFill>
                      </a:tcP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457200">
                    <a:tc>
                      <a:txBody>
                        <a:bodyPr/>
                        <a:lstStyle/>
                        <a:p>
                          <a:pPr algn="ctr"/>
                          <a:r>
                            <a:rPr lang="en-US" sz="2400" dirty="0"/>
                            <a:t>Bubble</a:t>
                          </a:r>
                        </a:p>
                      </a:txBody>
                      <a:tcPr anchor="ctr"/>
                    </a:tc>
                    <a:tc>
                      <a:txBody>
                        <a:bodyPr/>
                        <a:lstStyle/>
                        <a:p>
                          <a:endParaRPr lang="en-US"/>
                        </a:p>
                      </a:txBody>
                      <a:tcPr anchor="ctr">
                        <a:blipFill>
                          <a:blip r:embed="rId2"/>
                          <a:stretch>
                            <a:fillRect l="-100784" t="-390667" r="-301176" b="-230667"/>
                          </a:stretch>
                        </a:blipFill>
                      </a:tcPr>
                    </a:tc>
                    <a:tc>
                      <a:txBody>
                        <a:bodyPr/>
                        <a:lstStyle/>
                        <a:p>
                          <a:endParaRPr lang="en-US"/>
                        </a:p>
                      </a:txBody>
                      <a:tcPr anchor="ctr">
                        <a:blipFill>
                          <a:blip r:embed="rId2"/>
                          <a:stretch>
                            <a:fillRect l="-200784" t="-390667" r="-201176" b="-2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457200">
                    <a:tc>
                      <a:txBody>
                        <a:bodyPr/>
                        <a:lstStyle/>
                        <a:p>
                          <a:pPr algn="ctr"/>
                          <a:r>
                            <a:rPr lang="en-US" sz="2400" dirty="0"/>
                            <a:t>Merge Sort</a:t>
                          </a:r>
                        </a:p>
                      </a:txBody>
                      <a:tcPr anchor="ctr"/>
                    </a:tc>
                    <a:tc>
                      <a:txBody>
                        <a:bodyPr/>
                        <a:lstStyle/>
                        <a:p>
                          <a:endParaRPr lang="en-US"/>
                        </a:p>
                      </a:txBody>
                      <a:tcPr anchor="ctr">
                        <a:blipFill>
                          <a:blip r:embed="rId2"/>
                          <a:stretch>
                            <a:fillRect l="-100784" t="-490667" r="-301176" b="-130667"/>
                          </a:stretch>
                        </a:blipFill>
                      </a:tcPr>
                    </a:tc>
                    <a:tc>
                      <a:txBody>
                        <a:bodyPr/>
                        <a:lstStyle/>
                        <a:p>
                          <a:endParaRPr lang="en-US"/>
                        </a:p>
                      </a:txBody>
                      <a:tcPr anchor="ctr">
                        <a:blipFill>
                          <a:blip r:embed="rId2"/>
                          <a:stretch>
                            <a:fillRect l="-200784" t="-490667" r="-201176" b="-130667"/>
                          </a:stretch>
                        </a:blipFill>
                      </a:tcP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457200">
                    <a:tc>
                      <a:txBody>
                        <a:bodyPr/>
                        <a:lstStyle/>
                        <a:p>
                          <a:pPr algn="ctr"/>
                          <a:r>
                            <a:rPr lang="en-US" sz="2400" dirty="0"/>
                            <a:t>Quick</a:t>
                          </a:r>
                          <a:r>
                            <a:rPr lang="en-US" sz="2400" baseline="0" dirty="0"/>
                            <a:t> Sort</a:t>
                          </a:r>
                          <a:endParaRPr lang="en-US" sz="2400" dirty="0"/>
                        </a:p>
                      </a:txBody>
                      <a:tcPr anchor="ctr"/>
                    </a:tc>
                    <a:tc>
                      <a:txBody>
                        <a:bodyPr/>
                        <a:lstStyle/>
                        <a:p>
                          <a:endParaRPr lang="en-US"/>
                        </a:p>
                      </a:txBody>
                      <a:tcPr anchor="ctr">
                        <a:blipFill>
                          <a:blip r:embed="rId2"/>
                          <a:stretch>
                            <a:fillRect l="-100784" t="-590667" r="-301176" b="-30667"/>
                          </a:stretch>
                        </a:blipFill>
                      </a:tcPr>
                    </a:tc>
                    <a:tc>
                      <a:txBody>
                        <a:bodyPr/>
                        <a:lstStyle/>
                        <a:p>
                          <a:endParaRPr lang="en-US"/>
                        </a:p>
                      </a:txBody>
                      <a:tcPr anchor="ctr">
                        <a:blipFill>
                          <a:blip r:embed="rId2"/>
                          <a:stretch>
                            <a:fillRect l="-200784" t="-590667" r="-201176" b="-30667"/>
                          </a:stretch>
                        </a:blipFill>
                      </a:tcP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Sorts</a:t>
            </a:r>
            <a:br>
              <a:rPr lang="en-US" dirty="0">
                <a:solidFill>
                  <a:srgbClr val="696464"/>
                </a:solidFill>
              </a:rPr>
            </a:br>
            <a:r>
              <a:rPr lang="en-US" sz="2700" dirty="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Theorem: A sorting algorithm that is based on pairwise comparisons must use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a:t> operations to sort in the worst case.</a:t>
                </a:r>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5361-DD56-49DA-9F3B-26A3AE0825D0}"/>
              </a:ext>
            </a:extLst>
          </p:cNvPr>
          <p:cNvSpPr>
            <a:spLocks noGrp="1"/>
          </p:cNvSpPr>
          <p:nvPr>
            <p:ph type="title"/>
          </p:nvPr>
        </p:nvSpPr>
        <p:spPr/>
        <p:txBody>
          <a:bodyPr/>
          <a:lstStyle/>
          <a:p>
            <a:r>
              <a:rPr lang="en-US" dirty="0"/>
              <a:t>That’s All for Today!</a:t>
            </a:r>
          </a:p>
        </p:txBody>
      </p:sp>
      <p:sp>
        <p:nvSpPr>
          <p:cNvPr id="3" name="Slide Number Placeholder 2">
            <a:extLst>
              <a:ext uri="{FF2B5EF4-FFF2-40B4-BE49-F238E27FC236}">
                <a16:creationId xmlns:a16="http://schemas.microsoft.com/office/drawing/2014/main" id="{C5C9E6CF-73FB-428F-89E1-90C5CC979646}"/>
              </a:ext>
            </a:extLst>
          </p:cNvPr>
          <p:cNvSpPr>
            <a:spLocks noGrp="1"/>
          </p:cNvSpPr>
          <p:nvPr>
            <p:ph type="sldNum" sz="quarter" idx="12"/>
          </p:nvPr>
        </p:nvSpPr>
        <p:spPr/>
        <p:txBody>
          <a:bodyPr/>
          <a:lstStyle/>
          <a:p>
            <a:fld id="{6E2E4A66-FC3E-4C0B-B5A2-3AC9BF2C6C04}" type="slidenum">
              <a:rPr lang="en-US" smtClean="0"/>
              <a:pPr/>
              <a:t>46</a:t>
            </a:fld>
            <a:endParaRPr lang="en-US"/>
          </a:p>
        </p:txBody>
      </p:sp>
      <p:sp>
        <p:nvSpPr>
          <p:cNvPr id="4" name="Content Placeholder 3">
            <a:extLst>
              <a:ext uri="{FF2B5EF4-FFF2-40B4-BE49-F238E27FC236}">
                <a16:creationId xmlns:a16="http://schemas.microsoft.com/office/drawing/2014/main" id="{0C7D2CC9-09E1-4F53-8D67-BC2975462DC5}"/>
              </a:ext>
            </a:extLst>
          </p:cNvPr>
          <p:cNvSpPr>
            <a:spLocks noGrp="1"/>
          </p:cNvSpPr>
          <p:nvPr>
            <p:ph sz="quarter" idx="1"/>
          </p:nvPr>
        </p:nvSpPr>
        <p:spPr/>
        <p:txBody>
          <a:bodyPr/>
          <a:lstStyle/>
          <a:p>
            <a:r>
              <a:rPr lang="en-US" dirty="0"/>
              <a:t>3 min Q&amp;A before you leave!</a:t>
            </a:r>
          </a:p>
        </p:txBody>
      </p:sp>
    </p:spTree>
    <p:extLst>
      <p:ext uri="{BB962C8B-B14F-4D97-AF65-F5344CB8AC3E}">
        <p14:creationId xmlns:p14="http://schemas.microsoft.com/office/powerpoint/2010/main" val="26480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Average-case time complexity</a:t>
                </a:r>
              </a:p>
              <a:p>
                <a:r>
                  <a:rPr lang="en-US" dirty="0"/>
                  <a:t>Worst-case time complexity</a:t>
                </a:r>
              </a:p>
              <a:p>
                <a:r>
                  <a:rPr lang="en-US" dirty="0"/>
                  <a:t>Space usage: </a:t>
                </a:r>
                <a:r>
                  <a:rPr lang="en-US" b="1" dirty="0">
                    <a:solidFill>
                      <a:srgbClr val="0000FF"/>
                    </a:solidFill>
                  </a:rPr>
                  <a:t>in place</a:t>
                </a:r>
                <a:r>
                  <a:rPr lang="en-US" dirty="0"/>
                  <a:t> or not?</a:t>
                </a:r>
              </a:p>
              <a:p>
                <a:pPr lvl="1"/>
                <a:r>
                  <a:rPr lang="en-US" b="1" dirty="0">
                    <a:solidFill>
                      <a:srgbClr val="0000FF"/>
                    </a:solidFill>
                  </a:rPr>
                  <a:t>in place</a:t>
                </a:r>
                <a:r>
                  <a:rPr lang="en-US" dirty="0"/>
                  <a:t>: requires </a:t>
                </a:r>
                <a14:m>
                  <m:oMath xmlns:m="http://schemas.openxmlformats.org/officeDocument/2006/math">
                    <m:r>
                      <a:rPr lang="en-US" i="1" dirty="0" smtClean="0">
                        <a:latin typeface="Cambria Math"/>
                      </a:rPr>
                      <m:t>𝑂</m:t>
                    </m:r>
                    <m:r>
                      <a:rPr lang="en-US" i="1" dirty="0" smtClean="0">
                        <a:latin typeface="Cambria Math"/>
                      </a:rPr>
                      <m:t>(1)</m:t>
                    </m:r>
                  </m:oMath>
                </a14:m>
                <a:r>
                  <a:rPr lang="en-US" dirty="0"/>
                  <a:t> additional memory</a:t>
                </a:r>
              </a:p>
              <a:p>
                <a:pPr lvl="1"/>
                <a:r>
                  <a:rPr lang="en-US" dirty="0"/>
                  <a:t>Don’t forget the stack space used in recursive calls</a:t>
                </a:r>
              </a:p>
              <a:p>
                <a:pPr lvl="1"/>
                <a:r>
                  <a:rPr lang="en-US" b="1" dirty="0">
                    <a:solidFill>
                      <a:srgbClr val="C00000"/>
                    </a:solidFill>
                  </a:rPr>
                  <a:t>In place is better</a:t>
                </a:r>
              </a:p>
              <a:p>
                <a:pPr lvl="2"/>
                <a:r>
                  <a:rPr lang="en-US" sz="2400" dirty="0"/>
                  <a:t>Why? The data can fit into cache, not main memory</a:t>
                </a:r>
              </a:p>
              <a:p>
                <a:pPr lvl="1"/>
                <a:r>
                  <a:rPr lang="en-US" dirty="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Quick sort runs faster in practice, due to in place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lstStyle/>
          <a:p>
            <a:r>
              <a:rPr lang="en-US" b="1" dirty="0">
                <a:solidFill>
                  <a:srgbClr val="C00000"/>
                </a:solidFill>
              </a:rPr>
              <a:t>Stability</a:t>
            </a:r>
            <a:r>
              <a:rPr lang="en-US" dirty="0"/>
              <a:t>: whether the algorithm maintains the relative order of records with equal keys</a:t>
            </a:r>
          </a:p>
          <a:p>
            <a:endParaRPr lang="en-US" dirty="0"/>
          </a:p>
          <a:p>
            <a:endParaRPr lang="en-US" dirty="0"/>
          </a:p>
          <a:p>
            <a:r>
              <a:rPr lang="en-US" altLang="zh-CN" dirty="0"/>
              <a:t>Usually there is a secondary key whose ordering you want to keep. Stable sort is thus useful for sorting over multiple keys</a:t>
            </a:r>
          </a:p>
          <a:p>
            <a:r>
              <a:rPr lang="en-US" altLang="zh-CN" dirty="0"/>
              <a:t>Example: sort complex numbers </a:t>
            </a:r>
            <a:r>
              <a:rPr lang="en-US" altLang="zh-CN" dirty="0" err="1"/>
              <a:t>a+bi</a:t>
            </a:r>
            <a:endParaRPr lang="en-US" altLang="zh-CN" dirty="0"/>
          </a:p>
          <a:p>
            <a:pPr lvl="1"/>
            <a:r>
              <a:rPr lang="en-US" altLang="zh-CN" dirty="0"/>
              <a:t>Ordering rule: first compare a; when there is a tie, compare b</a:t>
            </a:r>
          </a:p>
          <a:p>
            <a:pPr lvl="1"/>
            <a:r>
              <a:rPr lang="en-US" altLang="zh-CN" dirty="0"/>
              <a:t>One sorting method: first sort b, then sort a</a:t>
            </a:r>
          </a:p>
          <a:p>
            <a:pPr lvl="1"/>
            <a:endParaRPr lang="en-US" altLang="zh-CN" dirty="0"/>
          </a:p>
          <a:p>
            <a:endParaRPr lang="en-US" dirty="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a:t>(4, b), (3, e), (3, b), (5, b)</a:t>
            </a:r>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a:t>(3, e), (3, b), (4, b), (5, b)</a:t>
            </a:r>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a:solidFill>
                  <a:schemeClr val="accent1"/>
                </a:solidFill>
              </a:rPr>
              <a:t>Stable!</a:t>
            </a: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Sort on the first number</a:t>
              </a:r>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Sort on b</a:t>
            </a:r>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sort on a</a:t>
            </a:r>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Stability is important!</a:t>
            </a:r>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normAutofit/>
          </a:bodyPr>
          <a:lstStyle/>
          <a:p>
            <a:r>
              <a:rPr lang="en-US" dirty="0"/>
              <a:t>Sorting algorithms can be classified as </a:t>
            </a:r>
            <a:r>
              <a:rPr lang="en-US" b="1" dirty="0">
                <a:solidFill>
                  <a:schemeClr val="accent1"/>
                </a:solidFill>
              </a:rPr>
              <a:t>comparison sort</a:t>
            </a:r>
            <a:r>
              <a:rPr lang="en-US" dirty="0"/>
              <a:t> and </a:t>
            </a:r>
            <a:r>
              <a:rPr lang="en-US" b="1" dirty="0">
                <a:solidFill>
                  <a:srgbClr val="0000FF"/>
                </a:solidFill>
              </a:rPr>
              <a:t>non-comparison sort</a:t>
            </a:r>
            <a:r>
              <a:rPr lang="en-US" dirty="0"/>
              <a:t>.</a:t>
            </a:r>
          </a:p>
          <a:p>
            <a:pPr lvl="1"/>
            <a:endParaRPr lang="en-US" b="1" dirty="0">
              <a:solidFill>
                <a:schemeClr val="accent1"/>
              </a:solidFill>
            </a:endParaRPr>
          </a:p>
          <a:p>
            <a:r>
              <a:rPr lang="en-US" b="1" dirty="0">
                <a:solidFill>
                  <a:schemeClr val="accent1"/>
                </a:solidFill>
              </a:rPr>
              <a:t>Comparison sort</a:t>
            </a:r>
            <a:r>
              <a:rPr lang="en-US" dirty="0"/>
              <a:t>: each item is compared against others to determine its order.</a:t>
            </a:r>
          </a:p>
          <a:p>
            <a:endParaRPr lang="en-US" dirty="0"/>
          </a:p>
          <a:p>
            <a:r>
              <a:rPr lang="en-US" b="1" dirty="0">
                <a:solidFill>
                  <a:srgbClr val="0000FF"/>
                </a:solidFill>
              </a:rPr>
              <a:t>Non-comparison sort</a:t>
            </a:r>
            <a:r>
              <a:rPr lang="en-US" dirty="0"/>
              <a:t>: each item is put into predefined “bins” independent of the other items presented.</a:t>
            </a:r>
          </a:p>
          <a:p>
            <a:pPr lvl="1"/>
            <a:r>
              <a:rPr lang="en-US" dirty="0"/>
              <a:t>No comparison with other items needed.</a:t>
            </a:r>
          </a:p>
          <a:p>
            <a:pPr lvl="1"/>
            <a:r>
              <a:rPr lang="en-US" dirty="0"/>
              <a:t>It is also known as </a:t>
            </a:r>
            <a:r>
              <a:rPr lang="en-US" b="1" dirty="0">
                <a:solidFill>
                  <a:srgbClr val="0000FF"/>
                </a:solidFill>
              </a:rPr>
              <a:t>distribution-based sort</a:t>
            </a:r>
            <a:r>
              <a:rPr lang="en-US" dirty="0"/>
              <a:t>.</a:t>
            </a:r>
          </a:p>
        </p:txBody>
      </p:sp>
    </p:spTree>
    <p:extLst>
      <p:ext uri="{BB962C8B-B14F-4D97-AF65-F5344CB8AC3E}">
        <p14:creationId xmlns:p14="http://schemas.microsoft.com/office/powerpoint/2010/main" val="233510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General types of comparison sort</a:t>
            </a:r>
          </a:p>
          <a:p>
            <a:pPr lvl="1"/>
            <a:r>
              <a:rPr lang="en-US" dirty="0"/>
              <a:t>Insertion-based: insertion sort</a:t>
            </a:r>
          </a:p>
          <a:p>
            <a:pPr lvl="1"/>
            <a:r>
              <a:rPr lang="en-US" dirty="0"/>
              <a:t>Selection-based: selection sort, heap sort</a:t>
            </a:r>
          </a:p>
          <a:p>
            <a:pPr lvl="1"/>
            <a:r>
              <a:rPr lang="en-US" dirty="0"/>
              <a:t>Exchange-based: bubble sort, quick sort</a:t>
            </a:r>
          </a:p>
          <a:p>
            <a:pPr lvl="1"/>
            <a:r>
              <a:rPr lang="en-US" dirty="0"/>
              <a:t>Merging-based: merge sort</a:t>
            </a:r>
          </a:p>
          <a:p>
            <a:endParaRPr lang="en-US" dirty="0"/>
          </a:p>
          <a:p>
            <a:r>
              <a:rPr lang="en-US" dirty="0"/>
              <a:t>Non-comparison sort: </a:t>
            </a:r>
            <a:br>
              <a:rPr lang="en-US" dirty="0"/>
            </a:br>
            <a:r>
              <a:rPr lang="en-US" dirty="0"/>
              <a:t>counting sort, bucket sort, radix sort</a:t>
            </a:r>
          </a:p>
        </p:txBody>
      </p:sp>
    </p:spTree>
    <p:extLst>
      <p:ext uri="{BB962C8B-B14F-4D97-AF65-F5344CB8AC3E}">
        <p14:creationId xmlns:p14="http://schemas.microsoft.com/office/powerpoint/2010/main" val="233767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a:latin typeface="Courier New" pitchFamily="49" charset="0"/>
                <a:cs typeface="Courier New" pitchFamily="49" charset="0"/>
              </a:rPr>
              <a:t>A[0]</a:t>
            </a:r>
            <a:r>
              <a:rPr lang="en-US" dirty="0"/>
              <a:t> alone is a sorted array.</a:t>
            </a:r>
          </a:p>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r>
              <a:rPr lang="en-US" dirty="0"/>
              <a:t>To do so, save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 a temporary variable </a:t>
            </a:r>
            <a:r>
              <a:rPr lang="en-US" b="1" dirty="0">
                <a:latin typeface="Courier New" pitchFamily="49" charset="0"/>
                <a:cs typeface="Courier New" pitchFamily="49" charset="0"/>
              </a:rPr>
              <a:t>t</a:t>
            </a:r>
            <a:r>
              <a:rPr lang="en-US" dirty="0"/>
              <a:t>, shift sorted elements greater than </a:t>
            </a:r>
            <a:r>
              <a:rPr lang="en-US" b="1" dirty="0">
                <a:latin typeface="Courier New" pitchFamily="49" charset="0"/>
                <a:cs typeface="Courier New" pitchFamily="49" charset="0"/>
              </a:rPr>
              <a:t>t</a:t>
            </a:r>
            <a:r>
              <a:rPr lang="en-US" dirty="0"/>
              <a:t> right, and then insert </a:t>
            </a:r>
            <a:r>
              <a:rPr lang="en-US" b="1" dirty="0">
                <a:latin typeface="Courier New" pitchFamily="49" charset="0"/>
                <a:cs typeface="Courier New" pitchFamily="49" charset="0"/>
              </a:rPr>
              <a:t>t</a:t>
            </a:r>
            <a:r>
              <a:rPr lang="en-US" dirty="0"/>
              <a:t> in the gap.</a:t>
            </a:r>
          </a:p>
          <a:p>
            <a:r>
              <a:rPr lang="en-US" dirty="0"/>
              <a:t>Time complexity?</a:t>
            </a:r>
          </a:p>
          <a:p>
            <a:r>
              <a:rPr lang="en-US" dirty="0"/>
              <a:t>In place?</a:t>
            </a:r>
          </a:p>
          <a:p>
            <a:r>
              <a:rPr lang="en-US" dirty="0"/>
              <a:t>Stable?</a:t>
            </a:r>
          </a:p>
          <a:p>
            <a:pPr lvl="1"/>
            <a:r>
              <a:rPr lang="en-US" dirty="0"/>
              <a:t>Yes, because elements are visited in order and equal elements are inserted after its equals.</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33528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528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19070</TotalTime>
  <Words>4425</Words>
  <Application>Microsoft Office PowerPoint</Application>
  <PresentationFormat>全屏显示(4:3)</PresentationFormat>
  <Paragraphs>595</Paragraphs>
  <Slides>46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Arial</vt:lpstr>
      <vt:lpstr>Calibri</vt:lpstr>
      <vt:lpstr>Cambria Math</vt:lpstr>
      <vt:lpstr>Courier New</vt:lpstr>
      <vt:lpstr>Franklin Gothic Book</vt:lpstr>
      <vt:lpstr>Perpetua</vt:lpstr>
      <vt:lpstr>Wingdings 2</vt:lpstr>
      <vt:lpstr>Equity</vt:lpstr>
      <vt:lpstr>VE281 Data Structures and Algorithms</vt:lpstr>
      <vt:lpstr>Announcements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PowerPoint 演示文稿</vt:lpstr>
      <vt:lpstr>Two Problems with Simple Sorts</vt:lpstr>
      <vt:lpstr>Short Break</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Short Break</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lpstr>That’s All for Today!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周 维凯</cp:lastModifiedBy>
  <cp:revision>769</cp:revision>
  <dcterms:created xsi:type="dcterms:W3CDTF">2008-09-02T17:19:50Z</dcterms:created>
  <dcterms:modified xsi:type="dcterms:W3CDTF">2020-09-20T13:53:26Z</dcterms:modified>
</cp:coreProperties>
</file>