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33"/>
  </p:notesMasterIdLst>
  <p:handoutMasterIdLst>
    <p:handoutMasterId r:id="rId34"/>
  </p:handoutMasterIdLst>
  <p:sldIdLst>
    <p:sldId id="256" r:id="rId2"/>
    <p:sldId id="649" r:id="rId3"/>
    <p:sldId id="645" r:id="rId4"/>
    <p:sldId id="646" r:id="rId5"/>
    <p:sldId id="643" r:id="rId6"/>
    <p:sldId id="632" r:id="rId7"/>
    <p:sldId id="633" r:id="rId8"/>
    <p:sldId id="634" r:id="rId9"/>
    <p:sldId id="635" r:id="rId10"/>
    <p:sldId id="636" r:id="rId11"/>
    <p:sldId id="644" r:id="rId12"/>
    <p:sldId id="647" r:id="rId13"/>
    <p:sldId id="638" r:id="rId14"/>
    <p:sldId id="639" r:id="rId15"/>
    <p:sldId id="640" r:id="rId16"/>
    <p:sldId id="641" r:id="rId17"/>
    <p:sldId id="642" r:id="rId18"/>
    <p:sldId id="619" r:id="rId19"/>
    <p:sldId id="620" r:id="rId20"/>
    <p:sldId id="621" r:id="rId21"/>
    <p:sldId id="622" r:id="rId22"/>
    <p:sldId id="648" r:id="rId23"/>
    <p:sldId id="623" r:id="rId24"/>
    <p:sldId id="624" r:id="rId25"/>
    <p:sldId id="625" r:id="rId26"/>
    <p:sldId id="626" r:id="rId27"/>
    <p:sldId id="627" r:id="rId28"/>
    <p:sldId id="628" r:id="rId29"/>
    <p:sldId id="629" r:id="rId30"/>
    <p:sldId id="630" r:id="rId31"/>
    <p:sldId id="631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6" autoAdjust="0"/>
    <p:restoredTop sz="94227" autoAdjust="0"/>
  </p:normalViewPr>
  <p:slideViewPr>
    <p:cSldViewPr>
      <p:cViewPr varScale="1">
        <p:scale>
          <a:sx n="68" d="100"/>
          <a:sy n="68" d="100"/>
        </p:scale>
        <p:origin x="1446" y="5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A6FCC-A2D9-49BA-8B34-8B4B1F26D475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11D48-85F6-42D5-9AA1-D6D7C3FC03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05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8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073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l-GR" altLang="zh-CN" sz="120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Θ</a:t>
                </a:r>
                <a:r>
                  <a:rPr lang="en-US" altLang="zh-CN" sz="1200" i="0">
                    <a:latin typeface="Cambria Math" panose="02040503050406030204" pitchFamily="18" charset="0"/>
                  </a:rPr>
                  <a:t>(𝑛)</a:t>
                </a:r>
                <a:r>
                  <a:rPr lang="en-US" altLang="zh-CN" sz="1200" dirty="0" smtClean="0"/>
                  <a:t>, because sorting array of 5 elements takes constant time</a:t>
                </a:r>
                <a:endParaRPr lang="zh-CN" altLang="en-US" sz="1200" dirty="0"/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8875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lvl="1"/>
                <a:r>
                  <a:rPr lang="en-US" altLang="zh-CN" dirty="0"/>
                  <a:t>(Optional) Goal: 1) </a:t>
                </a:r>
                <a:r>
                  <a:rPr lang="en-US" altLang="zh-CN" sz="2400" dirty="0"/>
                  <a:t>&gt;=30% of input array smaller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r>
                  <a:rPr lang="en-US" altLang="zh-CN" sz="2400" dirty="0"/>
                  <a:t>; 2) &gt;=30% of input array larger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r>
                  <a:rPr lang="en-US" altLang="zh-CN" dirty="0"/>
                  <a:t>&gt;= 30% of input array smaller than x_{k/2} </a:t>
                </a:r>
                <a:r>
                  <a:rPr lang="en-US" altLang="zh-CN" dirty="0">
                    <a:sym typeface="Wingdings" panose="05000000000000000000" pitchFamily="2" charset="2"/>
                  </a:rPr>
                  <a:t> &lt;</a:t>
                </a:r>
                <a:r>
                  <a:rPr lang="en-US" altLang="zh-CN" baseline="0" dirty="0">
                    <a:sym typeface="Wingdings" panose="05000000000000000000" pitchFamily="2" charset="2"/>
                  </a:rPr>
                  <a:t> 7</a:t>
                </a:r>
                <a:r>
                  <a:rPr lang="en-US" altLang="zh-CN" dirty="0"/>
                  <a:t>0% of input array larger than x_{k/2}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lvl="1"/>
                <a:r>
                  <a:rPr lang="en-US" altLang="zh-CN" dirty="0" smtClean="0"/>
                  <a:t>(Optional) Goal: 1) </a:t>
                </a:r>
                <a:r>
                  <a:rPr lang="en-US" altLang="zh-CN" sz="2400" dirty="0" smtClean="0"/>
                  <a:t>&gt;=</a:t>
                </a:r>
                <a:r>
                  <a:rPr lang="en-US" altLang="zh-CN" sz="2400" dirty="0" smtClean="0"/>
                  <a:t>30% of input array smaller than </a:t>
                </a:r>
                <a:r>
                  <a:rPr lang="en-US" altLang="zh-CN" sz="2400" i="0">
                    <a:latin typeface="Cambria Math" panose="02040503050406030204" pitchFamily="18" charset="0"/>
                  </a:rPr>
                  <a:t>𝑥_(𝑘/2)</a:t>
                </a:r>
                <a:r>
                  <a:rPr lang="en-US" altLang="zh-CN" sz="2400" dirty="0" smtClean="0"/>
                  <a:t>; 2) &gt;=</a:t>
                </a:r>
                <a:r>
                  <a:rPr lang="en-US" altLang="zh-CN" sz="2400" dirty="0" smtClean="0"/>
                  <a:t>30% </a:t>
                </a:r>
                <a:r>
                  <a:rPr lang="en-US" altLang="zh-CN" sz="2400" dirty="0"/>
                  <a:t>of input array </a:t>
                </a:r>
                <a:r>
                  <a:rPr lang="en-US" altLang="zh-CN" sz="2400" dirty="0" smtClean="0"/>
                  <a:t>larger </a:t>
                </a:r>
                <a:r>
                  <a:rPr lang="en-US" altLang="zh-CN" sz="2400" dirty="0"/>
                  <a:t>than </a:t>
                </a:r>
                <a:r>
                  <a:rPr lang="en-US" altLang="zh-CN" sz="2400" i="0">
                    <a:latin typeface="Cambria Math" panose="02040503050406030204" pitchFamily="18" charset="0"/>
                  </a:rPr>
                  <a:t>𝑥_(𝑘/2)</a:t>
                </a:r>
                <a:endParaRPr lang="en-US" altLang="zh-CN" sz="2400" dirty="0" smtClean="0"/>
              </a:p>
              <a:p>
                <a:r>
                  <a:rPr lang="en-US" altLang="zh-CN" dirty="0" smtClean="0"/>
                  <a:t>&gt;= </a:t>
                </a:r>
                <a:r>
                  <a:rPr lang="en-US" altLang="zh-CN" dirty="0" smtClean="0"/>
                  <a:t>30% of input array smaller than x_{k/2} </a:t>
                </a:r>
                <a:r>
                  <a:rPr lang="en-US" altLang="zh-CN" dirty="0" smtClean="0">
                    <a:sym typeface="Wingdings" panose="05000000000000000000" pitchFamily="2" charset="2"/>
                  </a:rPr>
                  <a:t> &lt;</a:t>
                </a:r>
                <a:r>
                  <a:rPr lang="en-US" altLang="zh-CN" baseline="0" dirty="0" smtClean="0">
                    <a:sym typeface="Wingdings" panose="05000000000000000000" pitchFamily="2" charset="2"/>
                  </a:rPr>
                  <a:t> 7</a:t>
                </a:r>
                <a:r>
                  <a:rPr lang="en-US" altLang="zh-CN" dirty="0" smtClean="0"/>
                  <a:t>0% of input array larger than x_{k/2} 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93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84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 </a:t>
            </a:r>
            <a:r>
              <a:rPr lang="en-US" altLang="zh-CN" baseline="0" dirty="0"/>
              <a:t>topic </a:t>
            </a:r>
            <a:r>
              <a:rPr lang="en-US" altLang="zh-CN" dirty="0"/>
              <a:t>related </a:t>
            </a:r>
            <a:r>
              <a:rPr lang="en-US" altLang="zh-CN" baseline="0" dirty="0"/>
              <a:t>to sorting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7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Index</a:t>
            </a:r>
            <a:r>
              <a:rPr lang="en-US" altLang="zh-CN" baseline="0" dirty="0"/>
              <a:t> starts from 1.</a:t>
            </a:r>
          </a:p>
          <a:p>
            <a:endParaRPr lang="en-US" altLang="zh-CN" baseline="0" dirty="0"/>
          </a:p>
          <a:p>
            <a:r>
              <a:rPr lang="en-US" altLang="zh-CN" baseline="0" dirty="0"/>
              <a:t>What’s the runtime of finding the median?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829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Deterministic</a:t>
            </a:r>
            <a:r>
              <a:rPr lang="en-US" altLang="zh-CN" baseline="0" dirty="0"/>
              <a:t> algorithm is in the same position as merge sort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037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Since 1 &lt;=</a:t>
            </a:r>
            <a:r>
              <a:rPr lang="en-US" altLang="zh-CN" baseline="0" dirty="0"/>
              <a:t> </a:t>
            </a:r>
            <a:r>
              <a:rPr lang="en-US" altLang="zh-CN" baseline="0" dirty="0" err="1"/>
              <a:t>i</a:t>
            </a:r>
            <a:r>
              <a:rPr lang="en-US" altLang="zh-CN" baseline="0" dirty="0"/>
              <a:t> &lt;= n, i</a:t>
            </a:r>
            <a:r>
              <a:rPr lang="en-US" altLang="zh-CN" dirty="0"/>
              <a:t>f n = 1, </a:t>
            </a:r>
            <a:r>
              <a:rPr lang="en-US" altLang="zh-CN" dirty="0" err="1"/>
              <a:t>i</a:t>
            </a:r>
            <a:r>
              <a:rPr lang="en-US" altLang="zh-CN" dirty="0"/>
              <a:t> must be 1. Then, we simply return A[1].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82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68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For example, phase 0 is size between [3/4n,</a:t>
            </a:r>
            <a:r>
              <a:rPr lang="en-US" altLang="zh-CN" baseline="0" dirty="0"/>
              <a:t> n</a:t>
            </a:r>
            <a:r>
              <a:rPr lang="en-US" altLang="zh-CN" dirty="0"/>
              <a:t>]. Depends</a:t>
            </a:r>
            <a:r>
              <a:rPr lang="en-US" altLang="zh-CN" baseline="0" dirty="0"/>
              <a:t> on what the pivot you choose, the array may enter a new phase or remain in the current phase</a:t>
            </a:r>
          </a:p>
          <a:p>
            <a:endParaRPr lang="en-US" altLang="zh-CN" baseline="0" dirty="0"/>
          </a:p>
          <a:p>
            <a:r>
              <a:rPr lang="en-US" altLang="zh-CN" baseline="0" dirty="0" err="1"/>
              <a:t>Xj</a:t>
            </a:r>
            <a:r>
              <a:rPr lang="en-US" altLang="zh-CN" baseline="0" dirty="0"/>
              <a:t> gives a nice upper bound on the runtime. Final phase number is log_{4/3} n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430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Now,</a:t>
            </a:r>
            <a:r>
              <a:rPr lang="en-US" altLang="zh-CN" baseline="0" dirty="0"/>
              <a:t> for the first moment when we enter phase j, we pick pivot. If a is inside [1/4, 3/4], the phase enters into j+1. If a is outside [1/4, 3/4], we may also end the current phase and enter into phase j+1. Thus, E[</a:t>
            </a:r>
            <a:r>
              <a:rPr lang="en-US" altLang="zh-CN" baseline="0" dirty="0" err="1"/>
              <a:t>X_i</a:t>
            </a:r>
            <a:r>
              <a:rPr lang="en-US" altLang="zh-CN" baseline="0" dirty="0"/>
              <a:t>] is less than the number of times you need to get a good pivot.</a:t>
            </a:r>
          </a:p>
          <a:p>
            <a:endParaRPr lang="en-US" altLang="zh-CN" baseline="0" dirty="0"/>
          </a:p>
          <a:p>
            <a:r>
              <a:rPr lang="en-US" altLang="zh-CN" baseline="0" dirty="0"/>
              <a:t>To prove the claim, can consider a pivot sequence like BBG (B for bad pivot and G for good pivot).</a:t>
            </a:r>
          </a:p>
          <a:p>
            <a:endParaRPr lang="en-US" altLang="zh-CN" dirty="0"/>
          </a:p>
          <a:p>
            <a:r>
              <a:rPr lang="en-US" altLang="zh-CN" dirty="0"/>
              <a:t>Why smaller</a:t>
            </a:r>
            <a:r>
              <a:rPr lang="en-US" altLang="zh-CN" baseline="0" dirty="0"/>
              <a:t> E[</a:t>
            </a:r>
            <a:r>
              <a:rPr lang="en-US" altLang="zh-CN" baseline="0" dirty="0" err="1"/>
              <a:t>X_j</a:t>
            </a:r>
            <a:r>
              <a:rPr lang="en-US" altLang="zh-CN" baseline="0" dirty="0"/>
              <a:t>]? Because even we don’t get a good pivot, it may also enter into the next phase. For example, a=0.2, we proceed on the left array.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653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Why in step</a:t>
            </a:r>
            <a:r>
              <a:rPr lang="en-US" altLang="zh-CN" baseline="0" dirty="0"/>
              <a:t> 4 we don’t </a:t>
            </a:r>
            <a:r>
              <a:rPr lang="en-US" altLang="zh-CN" baseline="0"/>
              <a:t>call sorting?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549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A17-0C61-46C9-8392-FE4461C55CE0}" type="datetime1">
              <a:rPr lang="en-US" smtClean="0"/>
              <a:t>9/23/2020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3771-30C0-4C61-9AAD-0AD62C496BE4}" type="datetime1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0007-571D-4A65-88CA-60FB16C0B749}" type="datetime1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6602-0650-4D91-B1BB-0C330A7911DC}" type="datetime1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AEEE-3A5E-4A69-87D0-A9F0D567425D}" type="datetime1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7C07-78C3-4584-A3BA-DE1AFADAEB2C}" type="datetime1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A789-F980-44E3-9B14-081EEBDD54CE}" type="datetime1">
              <a:rPr lang="en-US" smtClean="0"/>
              <a:t>9/23/2020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EC7A-AC56-4FBB-9CD5-30BB91BA7397}" type="datetime1">
              <a:rPr lang="en-US" smtClean="0"/>
              <a:t>9/23/2020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0A76-DEE1-4BD2-8FBF-656D76FC7F10}" type="datetime1">
              <a:rPr lang="en-US" smtClean="0"/>
              <a:t>9/23/2020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A7E6-1D43-4292-BC34-789D3EDF7549}" type="datetime1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AA776-B4AF-490E-965F-45D48C153797}" type="datetime1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6A619D5-8270-4768-B601-4C4B125E1740}" type="datetime1">
              <a:rPr lang="en-US" smtClean="0"/>
              <a:t>9/23/2020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0.png"/><Relationship Id="rId4" Type="http://schemas.openxmlformats.org/officeDocument/2006/relationships/image" Target="../media/image4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image" Target="../media/image28.png"/><Relationship Id="rId21" Type="http://schemas.openxmlformats.org/officeDocument/2006/relationships/image" Target="../media/image46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23" Type="http://schemas.openxmlformats.org/officeDocument/2006/relationships/image" Target="../media/image48.png"/><Relationship Id="rId10" Type="http://schemas.openxmlformats.org/officeDocument/2006/relationships/image" Target="../media/image35.png"/><Relationship Id="rId19" Type="http://schemas.openxmlformats.org/officeDocument/2006/relationships/image" Target="../media/image44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Relationship Id="rId22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200400"/>
            <a:ext cx="7391400" cy="28194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Linear Time Selection</a:t>
            </a:r>
          </a:p>
          <a:p>
            <a:pPr algn="l"/>
            <a:r>
              <a:rPr lang="en-US" b="1" dirty="0"/>
              <a:t>Learning Objective: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dirty="0"/>
              <a:t>Understand randomized selection algorithm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dirty="0"/>
              <a:t>Understand deterministic selection algorithm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dirty="0"/>
              <a:t>Know how to analyze their runtime complexity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/>
              <a:t>VE281</a:t>
            </a:r>
            <a:br>
              <a:rPr dirty="0"/>
            </a:br>
            <a:r>
              <a:rPr sz="2200" dirty="0"/>
              <a:t>Data Structures and Algorithms</a:t>
            </a:r>
            <a:endParaRPr lang="en-US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Randomized Selection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Rselect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A[],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find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i-th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smallest item of array A of size n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if(n == 1) return A[1];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Choose pivot p from A uniformly at random;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Partition A using pivot p;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Let j be the index of p;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if(j ==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return p;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if(j &gt;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return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Rselect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(1st part of A, j-1,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else return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Rselect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(2nd part of A, n-j,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-j);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44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Which Statements Are Correct?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/>
                  <a:t>Given 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a fixed input array</a:t>
                </a:r>
                <a:r>
                  <a:rPr lang="en-US" altLang="zh-CN" dirty="0"/>
                  <a:t>, consider the runtime of the randomized selection algorithm to choose the </a:t>
                </a:r>
                <a:r>
                  <a:rPr lang="en-US" altLang="zh-CN" dirty="0" err="1"/>
                  <a:t>i-th</a:t>
                </a:r>
                <a:r>
                  <a:rPr lang="en-US" altLang="zh-CN" dirty="0"/>
                  <a:t> smallest element</a:t>
                </a:r>
              </a:p>
              <a:p>
                <a:r>
                  <a:rPr lang="en-US" altLang="zh-CN" b="1" dirty="0"/>
                  <a:t>A.</a:t>
                </a:r>
                <a:r>
                  <a:rPr lang="en-US" altLang="zh-CN" dirty="0"/>
                  <a:t> The runtime depends on the pivot sequence</a:t>
                </a:r>
              </a:p>
              <a:p>
                <a:r>
                  <a:rPr lang="en-US" altLang="zh-CN" b="1" dirty="0"/>
                  <a:t>B.</a:t>
                </a:r>
                <a:r>
                  <a:rPr lang="en-US" altLang="zh-CN" dirty="0"/>
                  <a:t> When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altLang="zh-CN" dirty="0"/>
                  <a:t>, the worst-case runtime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b="1" dirty="0"/>
                  <a:t>C.</a:t>
                </a:r>
                <a:r>
                  <a:rPr lang="en-US" altLang="zh-CN" dirty="0"/>
                  <a:t> When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altLang="zh-CN" dirty="0"/>
                  <a:t>, the worst case happens when the pivot sequence is the sorted version of the input array</a:t>
                </a:r>
              </a:p>
              <a:p>
                <a:r>
                  <a:rPr lang="en-US" altLang="zh-CN" b="1" dirty="0"/>
                  <a:t>D.</a:t>
                </a:r>
                <a:r>
                  <a:rPr lang="en-US" altLang="zh-CN" dirty="0"/>
                  <a:t> For any given 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, the best-case runtime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1412" t="-12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6" descr="icons8-help-48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68835" y="152400"/>
            <a:ext cx="821765" cy="77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322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7E13D-8545-4DFF-86FB-646667687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Break – 5 min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030CDD-B50F-4EE6-8D92-777273246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7F0019-2493-40AA-950D-61B6125EF65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Question Time!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651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Runtime of </a:t>
            </a:r>
            <a:r>
              <a:rPr lang="en-US" altLang="zh-CN" dirty="0" err="1"/>
              <a:t>Rselect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Theorem: for every input array of length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, the average runtime of </a:t>
                </a:r>
                <a:r>
                  <a:rPr lang="en-US" altLang="zh-CN" dirty="0" err="1"/>
                  <a:t>Rselect</a:t>
                </a:r>
                <a:r>
                  <a:rPr lang="en-US" altLang="zh-CN" dirty="0"/>
                  <a:t> is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Holds for every input data (no assumption on data)</a:t>
                </a:r>
              </a:p>
              <a:p>
                <a:pPr lvl="1"/>
                <a:r>
                  <a:rPr lang="en-US" altLang="zh-CN" dirty="0"/>
                  <a:t>“Average” is over random pivot choices made by the algorithm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84" t="-10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8404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Runtime Analysis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Note: </a:t>
                </a:r>
                <a:r>
                  <a:rPr lang="en-US" altLang="zh-CN" dirty="0" err="1"/>
                  <a:t>Rselect</a:t>
                </a:r>
                <a:r>
                  <a:rPr lang="en-US" altLang="zh-CN" dirty="0"/>
                  <a:t> uses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𝑐𝑛</m:t>
                    </m:r>
                  </m:oMath>
                </a14:m>
                <a:r>
                  <a:rPr lang="en-US" altLang="zh-CN" dirty="0"/>
                  <a:t> operations outside of recursive call (from partitioning)</a:t>
                </a:r>
              </a:p>
              <a:p>
                <a:r>
                  <a:rPr lang="en-US" altLang="zh-CN" dirty="0"/>
                  <a:t>Observation: the length of the array the algorithm works on decreases</a:t>
                </a:r>
              </a:p>
              <a:p>
                <a:r>
                  <a:rPr lang="en-US" altLang="zh-CN" dirty="0"/>
                  <a:t>Definition: We say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Rselect is in phase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 if current array size is between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denote the number of recursive calls in phase j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𝑟𝑢𝑛𝑡𝑖𝑚𝑒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∙(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784" t="-1067" r="-1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98237" y="5386710"/>
                <a:ext cx="4964244" cy="12661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𝑟𝑢𝑛𝑡𝑖𝑚𝑒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]≤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237" y="5386710"/>
                <a:ext cx="4964244" cy="12661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562600" y="5449964"/>
                <a:ext cx="2812629" cy="11396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𝑐𝑛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5449964"/>
                <a:ext cx="2812629" cy="11396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399267" y="4835367"/>
                <a:ext cx="3505190" cy="49141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We need to further get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267" y="4835367"/>
                <a:ext cx="3505190" cy="49141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35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Runtime Analysis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02920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1" u="sng" dirty="0"/>
                  <a:t>Claim</a:t>
                </a:r>
                <a:r>
                  <a:rPr lang="en-US" altLang="zh-CN" dirty="0"/>
                  <a:t>: If </a:t>
                </a:r>
                <a:r>
                  <a:rPr lang="en-US" altLang="zh-CN" dirty="0" err="1"/>
                  <a:t>Rselect</a:t>
                </a:r>
                <a:r>
                  <a:rPr lang="en-US" altLang="zh-CN" dirty="0"/>
                  <a:t> chooses a pivot so that the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left sub-array</a:t>
                </a:r>
                <a:r>
                  <a:rPr lang="en-US" altLang="zh-CN" dirty="0"/>
                  <a:t>’s size is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𝑎𝑚</m:t>
                    </m:r>
                  </m:oMath>
                </a14:m>
                <a:r>
                  <a:rPr lang="en-US" altLang="zh-CN" dirty="0"/>
                  <a:t>, where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∈[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 is the old length, then the current phase ends</a:t>
                </a:r>
              </a:p>
              <a:p>
                <a:pPr lvl="1"/>
                <a:r>
                  <a:rPr lang="en-US" altLang="zh-CN" dirty="0"/>
                  <a:t>Because new sub-array length is at most 75% of the old length</a:t>
                </a:r>
              </a:p>
              <a:p>
                <a:pPr lvl="1"/>
                <a:r>
                  <a:rPr lang="en-US" altLang="zh-CN" b="1" dirty="0">
                    <a:solidFill>
                      <a:srgbClr val="FF0000"/>
                    </a:solidFill>
                  </a:rPr>
                  <a:t>“Good pivot”</a:t>
                </a:r>
              </a:p>
              <a:p>
                <a:r>
                  <a:rPr lang="en-US" altLang="zh-CN" dirty="0"/>
                  <a:t>What is the probability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∈[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/>
                  <a:t> (i.e., good pivot)?</a:t>
                </a:r>
              </a:p>
              <a:p>
                <a:pPr lvl="1"/>
                <a:r>
                  <a:rPr lang="en-US" altLang="zh-CN" dirty="0"/>
                  <a:t>Answer: 0.5</a:t>
                </a:r>
              </a:p>
              <a:p>
                <a:r>
                  <a:rPr lang="en-US" altLang="zh-CN" dirty="0"/>
                  <a:t>Claim: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CN" dirty="0"/>
                  <a:t> Expected number of times you need to get a good pivot</a:t>
                </a:r>
              </a:p>
              <a:p>
                <a:pPr lvl="1"/>
                <a:r>
                  <a:rPr lang="en-US" altLang="zh-CN" dirty="0"/>
                  <a:t>Same as the expected number of times you flip a fair coin to get a “head”. (Heads: good pivot; tails: bad pivot)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029200"/>
              </a:xfrm>
              <a:blipFill>
                <a:blip r:embed="rId3"/>
                <a:stretch>
                  <a:fillRect l="-784" t="-1091" r="-3373" b="-23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3093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Coin Flipping Analysis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Let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be the number of coin flips until you get heads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/>
                  <a:t> is a geometric random variable: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=1,2,…</m:t>
                    </m:r>
                  </m:oMath>
                </a14:m>
                <a:endParaRPr lang="en-US" altLang="zh-CN" dirty="0"/>
              </a:p>
              <a:p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∙(1+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])</m:t>
                    </m:r>
                  </m:oMath>
                </a14:m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84" t="-10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257800" y="3886200"/>
                <a:ext cx="1965859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60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3886200"/>
                <a:ext cx="1965859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066800" y="4953000"/>
            <a:ext cx="2364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Prob. 1</a:t>
            </a:r>
            <a:r>
              <a:rPr lang="en-US" altLang="zh-CN" sz="2400" baseline="30000" dirty="0">
                <a:solidFill>
                  <a:srgbClr val="FF0000"/>
                </a:solidFill>
              </a:rPr>
              <a:t>st</a:t>
            </a:r>
            <a:r>
              <a:rPr lang="en-US" altLang="zh-CN" sz="2400" dirty="0">
                <a:solidFill>
                  <a:srgbClr val="FF0000"/>
                </a:solidFill>
              </a:rPr>
              <a:t> flip is head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>
            <a:stCxn id="6" idx="0"/>
          </p:cNvCxnSpPr>
          <p:nvPr/>
        </p:nvCxnSpPr>
        <p:spPr>
          <a:xfrm flipV="1">
            <a:off x="2249111" y="4495800"/>
            <a:ext cx="189289" cy="457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67000" y="5484167"/>
            <a:ext cx="2197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Prob. 1</a:t>
            </a:r>
            <a:r>
              <a:rPr lang="en-US" altLang="zh-CN" sz="2400" baseline="30000" dirty="0">
                <a:solidFill>
                  <a:srgbClr val="FF0000"/>
                </a:solidFill>
              </a:rPr>
              <a:t>st</a:t>
            </a:r>
            <a:r>
              <a:rPr lang="en-US" altLang="zh-CN" sz="2400" dirty="0">
                <a:solidFill>
                  <a:srgbClr val="FF0000"/>
                </a:solidFill>
              </a:rPr>
              <a:t> flip is tail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>
            <a:stCxn id="9" idx="0"/>
          </p:cNvCxnSpPr>
          <p:nvPr/>
        </p:nvCxnSpPr>
        <p:spPr>
          <a:xfrm flipH="1" flipV="1">
            <a:off x="3431424" y="4495801"/>
            <a:ext cx="334531" cy="9883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915256" y="3505200"/>
            <a:ext cx="132744" cy="381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00200" y="3055579"/>
            <a:ext cx="26773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#flips when 1</a:t>
            </a:r>
            <a:r>
              <a:rPr lang="en-US" altLang="zh-CN" sz="2400" baseline="30000" dirty="0">
                <a:solidFill>
                  <a:srgbClr val="FF0000"/>
                </a:solidFill>
              </a:rPr>
              <a:t>st</a:t>
            </a:r>
            <a:r>
              <a:rPr lang="en-US" altLang="zh-CN" sz="2400" dirty="0">
                <a:solidFill>
                  <a:srgbClr val="FF0000"/>
                </a:solidFill>
              </a:rPr>
              <a:t> is head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4334498" y="3493156"/>
            <a:ext cx="1248683" cy="3930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334498" y="3043535"/>
            <a:ext cx="2510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#flips when 1</a:t>
            </a:r>
            <a:r>
              <a:rPr lang="en-US" altLang="zh-CN" sz="2400" baseline="30000" dirty="0">
                <a:solidFill>
                  <a:srgbClr val="FF0000"/>
                </a:solidFill>
              </a:rPr>
              <a:t>st</a:t>
            </a:r>
            <a:r>
              <a:rPr lang="en-US" altLang="zh-CN" sz="2400" dirty="0">
                <a:solidFill>
                  <a:srgbClr val="FF0000"/>
                </a:solidFill>
              </a:rPr>
              <a:t> is tail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919294" y="4842018"/>
                <a:ext cx="3767506" cy="51783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Therefore,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294" y="4842018"/>
                <a:ext cx="3767506" cy="5178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9295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Runtime Analysis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021564" y="1882775"/>
                <a:ext cx="4964244" cy="12661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𝑟𝑢𝑛𝑡𝑖𝑚𝑒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]≤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564" y="1882775"/>
                <a:ext cx="4964244" cy="12661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335764" y="3160822"/>
                <a:ext cx="2812629" cy="11396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𝑐𝑛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764" y="3160822"/>
                <a:ext cx="2812629" cy="11396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139649" y="3148955"/>
                <a:ext cx="2229521" cy="11396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𝑐𝑛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649" y="3148955"/>
                <a:ext cx="2229521" cy="11396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181335" y="3224898"/>
                <a:ext cx="1819665" cy="10817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𝑐𝑛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1335" y="3224898"/>
                <a:ext cx="1819665" cy="10817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260413" y="4415135"/>
                <a:ext cx="211500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=8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413" y="4415135"/>
                <a:ext cx="2115003" cy="461665"/>
              </a:xfrm>
              <a:prstGeom prst="rect">
                <a:avLst/>
              </a:prstGeom>
              <a:blipFill>
                <a:blip r:embed="rId6"/>
                <a:stretch>
                  <a:fillRect r="-288" b="-1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2800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Randomized selection algorithm</a:t>
            </a:r>
          </a:p>
          <a:p>
            <a:endParaRPr lang="en-US" altLang="zh-CN" dirty="0"/>
          </a:p>
          <a:p>
            <a:r>
              <a:rPr lang="en-US" altLang="zh-CN" dirty="0"/>
              <a:t>Deterministic selection algorithm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1397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Good Pivot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Best pivot: the median</a:t>
            </a:r>
          </a:p>
          <a:p>
            <a:pPr lvl="1"/>
            <a:r>
              <a:rPr lang="en-US" altLang="zh-CN" dirty="0"/>
              <a:t>But, this is a circular problem</a:t>
            </a:r>
          </a:p>
          <a:p>
            <a:r>
              <a:rPr lang="en-US" altLang="zh-CN" dirty="0"/>
              <a:t>Goal: find pivot guaranteed to be good enough</a:t>
            </a:r>
          </a:p>
          <a:p>
            <a:r>
              <a:rPr lang="en-US" altLang="zh-CN" dirty="0"/>
              <a:t>Idea: use “median of medians”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3042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24433-D5BD-45BB-8A08-50AEBDB87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B98D9C-1A34-4250-B8F4-C1948335D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791066-E969-40D3-AC61-D206A02AE22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RC class this Friday 8-10PM</a:t>
            </a:r>
          </a:p>
          <a:p>
            <a:pPr lvl="1"/>
            <a:r>
              <a:rPr lang="en-US" dirty="0"/>
              <a:t>Post on Piazza if you plan to come to the RC class, D105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Testing VM will be released tomorrow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5FE2A9-2F27-4CDF-B030-369D7CF52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286000"/>
            <a:ext cx="7420029" cy="269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037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Deterministic </a:t>
            </a:r>
            <a:r>
              <a:rPr lang="en-US" altLang="zh-CN" dirty="0" err="1"/>
              <a:t>ChoosePivot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ChoosePivot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(A, n)</a:t>
            </a:r>
          </a:p>
          <a:p>
            <a:r>
              <a:rPr lang="en-US" altLang="zh-CN" dirty="0"/>
              <a:t>A subroutine called by the deterministic selection algorithm</a:t>
            </a:r>
          </a:p>
          <a:p>
            <a:r>
              <a:rPr lang="en-US" altLang="zh-CN" dirty="0"/>
              <a:t>Steps: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Break A into n/5 groups of size 5 each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Sort each group (e.g., use insertion sort)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Copy n/5 medians into new array C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Recursively compute median of C</a:t>
            </a:r>
          </a:p>
          <a:p>
            <a:pPr lvl="1"/>
            <a:r>
              <a:rPr lang="en-US" altLang="zh-CN" dirty="0"/>
              <a:t>By calling the deterministic selection algorithm!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Return the median of C as pivot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167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Deterministic Selection Algorithm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143000" y="1447800"/>
            <a:ext cx="77724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Dselect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A[],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find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i-th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smallest item of array A of size n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if(n == 1) return A[1];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Break A into groups of 5, sort each group;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C = n/5 medians;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 =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Dselect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(C, n/5, n/10);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Partition A using pivot p;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Let j be the index of p;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if(j ==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return p;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if(j &gt;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return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Dselect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(1st part of A, j-1,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else return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Dselect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(2nd part of A, n-j,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-j);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295400" y="2438400"/>
            <a:ext cx="6781800" cy="91440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400800" y="2968478"/>
            <a:ext cx="1589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solidFill>
                  <a:srgbClr val="0000FF"/>
                </a:solidFill>
              </a:rPr>
              <a:t>ChoosePivot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46715" y="3430143"/>
            <a:ext cx="1201085" cy="1446657"/>
            <a:chOff x="246715" y="3430143"/>
            <a:chExt cx="1201085" cy="1446657"/>
          </a:xfrm>
        </p:grpSpPr>
        <p:sp>
          <p:nvSpPr>
            <p:cNvPr id="7" name="Left Brace 6"/>
            <p:cNvSpPr/>
            <p:nvPr/>
          </p:nvSpPr>
          <p:spPr>
            <a:xfrm>
              <a:off x="1225296" y="3430143"/>
              <a:ext cx="222504" cy="1446657"/>
            </a:xfrm>
            <a:prstGeom prst="leftBrace">
              <a:avLst>
                <a:gd name="adj1" fmla="val 23634"/>
                <a:gd name="adj2" fmla="val 50000"/>
              </a:avLst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46715" y="3733800"/>
              <a:ext cx="104868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</a:rPr>
                <a:t>Same as</a:t>
              </a:r>
              <a:br>
                <a:rPr lang="en-US" altLang="zh-CN" sz="2400" dirty="0">
                  <a:solidFill>
                    <a:srgbClr val="C00000"/>
                  </a:solidFill>
                </a:rPr>
              </a:br>
              <a:r>
                <a:rPr lang="en-US" altLang="zh-CN" sz="2400" dirty="0" err="1">
                  <a:solidFill>
                    <a:srgbClr val="C00000"/>
                  </a:solidFill>
                </a:rPr>
                <a:t>Rselect</a:t>
              </a:r>
              <a:endParaRPr lang="zh-CN" altLang="en-US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438400" y="5380964"/>
            <a:ext cx="4141455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/>
              <a:t>The function has two recursive calls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6389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7E13D-8545-4DFF-86FB-646667687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Break – 5 min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030CDD-B50F-4EE6-8D92-777273246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7F0019-2493-40AA-950D-61B6125EF65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Question Time!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733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Runtime of </a:t>
            </a:r>
            <a:r>
              <a:rPr lang="en-US" altLang="zh-CN" dirty="0" err="1"/>
              <a:t>Dselect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u="sng" dirty="0"/>
                  <a:t>Theorem</a:t>
                </a:r>
                <a:r>
                  <a:rPr lang="en-US" altLang="zh-CN" dirty="0"/>
                  <a:t>: For every input array of length n, </a:t>
                </a:r>
                <a:r>
                  <a:rPr lang="en-US" altLang="zh-CN" dirty="0" err="1"/>
                  <a:t>Dselect</a:t>
                </a:r>
                <a:r>
                  <a:rPr lang="en-US" altLang="zh-CN" dirty="0"/>
                  <a:t> runs 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time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Warning: not as good as </a:t>
                </a:r>
                <a:r>
                  <a:rPr lang="en-US" altLang="zh-CN" dirty="0" err="1"/>
                  <a:t>Rselect</a:t>
                </a:r>
                <a:r>
                  <a:rPr lang="en-US" altLang="zh-CN" dirty="0"/>
                  <a:t> in practice</a:t>
                </a:r>
              </a:p>
              <a:p>
                <a:pPr lvl="1"/>
                <a:r>
                  <a:rPr lang="en-US" altLang="zh-CN" dirty="0"/>
                  <a:t>Worse constants</a:t>
                </a:r>
              </a:p>
              <a:p>
                <a:pPr lvl="1"/>
                <a:r>
                  <a:rPr lang="en-US" altLang="zh-CN" dirty="0"/>
                  <a:t>Not-in-place: Need an additional array of n/5 medians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84" t="-12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10907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What’s the Runtime of Step 2?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143000" y="1447800"/>
                <a:ext cx="7772400" cy="45720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Dselect(</a:t>
                </a:r>
                <a:r>
                  <a:rPr lang="en-US" altLang="zh-CN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A[], </a:t>
                </a:r>
                <a:r>
                  <a:rPr lang="en-US" altLang="zh-CN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n, </a:t>
                </a:r>
                <a:r>
                  <a:rPr lang="en-US" altLang="zh-CN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zh-CN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{</a:t>
                </a:r>
                <a:b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 find </a:t>
                </a:r>
                <a:r>
                  <a:rPr lang="en-US" altLang="zh-CN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i-th</a:t>
                </a:r>
                <a: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smallest item of array A of size n</a:t>
                </a:r>
                <a:b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altLang="zh-CN" sz="2000" b="1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if(n == 1) return A[1];</a:t>
                </a:r>
                <a:b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altLang="zh-CN" sz="2000" b="1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  <a: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zh-CN" sz="20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Break A into groups of 5, sort each group;</a:t>
                </a:r>
                <a:b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altLang="zh-CN" sz="2000" b="1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  <a: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C = n/5 medians;</a:t>
                </a:r>
                <a:b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altLang="zh-CN" sz="2000" b="1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  <a: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p = </a:t>
                </a:r>
                <a:r>
                  <a:rPr lang="en-US" altLang="zh-CN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Dselect</a:t>
                </a:r>
                <a: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(C, n/5, n/10);</a:t>
                </a:r>
                <a:b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altLang="zh-CN" sz="2000" b="1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  <a: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Partition A using pivot p;</a:t>
                </a:r>
                <a:b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altLang="zh-CN" sz="2000" b="1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  <a: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Let j be the index of p;</a:t>
                </a:r>
                <a:b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altLang="zh-CN" sz="2000" b="1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  <a: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if(j == </a:t>
                </a:r>
                <a:r>
                  <a:rPr lang="en-US" altLang="zh-CN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return p;</a:t>
                </a:r>
                <a:b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altLang="zh-CN" sz="2000" b="1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  <a: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if(j &gt; </a:t>
                </a:r>
                <a:r>
                  <a:rPr lang="en-US" altLang="zh-CN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return </a:t>
                </a:r>
                <a:r>
                  <a:rPr lang="en-US" altLang="zh-CN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Dselect</a:t>
                </a:r>
                <a: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(1st part of A, j-1, </a:t>
                </a:r>
                <a:r>
                  <a:rPr lang="en-US" altLang="zh-CN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);</a:t>
                </a:r>
                <a:b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altLang="zh-CN" sz="2000" b="1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  <a: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else return </a:t>
                </a:r>
                <a:r>
                  <a:rPr lang="en-US" altLang="zh-CN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Dselect</a:t>
                </a:r>
                <a: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(2nd part of A, n-j, </a:t>
                </a:r>
                <a:r>
                  <a:rPr lang="en-US" altLang="zh-CN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-j);</a:t>
                </a:r>
                <a:b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pPr marL="0" indent="0">
                  <a:buNone/>
                </a:pPr>
                <a:r>
                  <a:rPr lang="en-US" altLang="zh-CN" sz="2400" b="1" dirty="0"/>
                  <a:t>A.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			</a:t>
                </a:r>
                <a:r>
                  <a:rPr lang="en-US" altLang="zh-CN" sz="2400" b="1" dirty="0"/>
                  <a:t>B.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b="1" dirty="0"/>
                  <a:t>C.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		</a:t>
                </a:r>
                <a:r>
                  <a:rPr lang="en-US" altLang="zh-CN" sz="2400" b="1" dirty="0"/>
                  <a:t>D.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func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143000" y="1447800"/>
                <a:ext cx="7772400" cy="4572000"/>
              </a:xfrm>
              <a:blipFill>
                <a:blip r:embed="rId3"/>
                <a:stretch>
                  <a:fillRect l="-1020" t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 descr="icons8-help-48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68835" y="152400"/>
            <a:ext cx="821765" cy="77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3791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Runtime of </a:t>
            </a:r>
            <a:r>
              <a:rPr lang="en-US" altLang="zh-CN" dirty="0" err="1"/>
              <a:t>Dselect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2286000"/>
            <a:ext cx="77724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Dselect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A[],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find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i-th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smallest item of array A of size n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if(n == 1) return A[1];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Break A into groups of 5, sort each group;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 = n/5 medians;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 =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Dselect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(C, n/5, n/10);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Partition A using pivot p;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Let j be the index of p;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if(j ==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return p;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if(j &gt;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return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Dselect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(1st part of A, j-1,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else return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Dselect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(2nd part of A, n-j,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-j);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239000" y="3200400"/>
                <a:ext cx="892039" cy="46166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3200400"/>
                <a:ext cx="892039" cy="461665"/>
              </a:xfrm>
              <a:prstGeom prst="rect">
                <a:avLst/>
              </a:prstGeom>
              <a:blipFill>
                <a:blip r:embed="rId2"/>
                <a:stretch>
                  <a:fillRect r="-1370" b="-1315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40231" y="1476653"/>
                <a:ext cx="33686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Assume the runtime is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231" y="1476653"/>
                <a:ext cx="3368679" cy="461665"/>
              </a:xfrm>
              <a:prstGeom prst="rect">
                <a:avLst/>
              </a:prstGeom>
              <a:blipFill>
                <a:blip r:embed="rId3"/>
                <a:stretch>
                  <a:fillRect l="-2712" t="-9211" r="-542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402081" y="3444147"/>
                <a:ext cx="892039" cy="46166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081" y="3444147"/>
                <a:ext cx="892039" cy="461665"/>
              </a:xfrm>
              <a:prstGeom prst="rect">
                <a:avLst/>
              </a:prstGeom>
              <a:blipFill>
                <a:blip r:embed="rId4"/>
                <a:stretch>
                  <a:fillRect r="-2055" b="-1315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812224" y="4114800"/>
                <a:ext cx="892039" cy="46166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2224" y="4114800"/>
                <a:ext cx="892039" cy="461665"/>
              </a:xfrm>
              <a:prstGeom prst="rect">
                <a:avLst/>
              </a:prstGeom>
              <a:blipFill>
                <a:blip r:embed="rId5"/>
                <a:stretch>
                  <a:fillRect r="-1361" b="-1315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812224" y="3781862"/>
                <a:ext cx="1201739" cy="46166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/5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2224" y="3781862"/>
                <a:ext cx="1201739" cy="461665"/>
              </a:xfrm>
              <a:prstGeom prst="rect">
                <a:avLst/>
              </a:prstGeom>
              <a:blipFill>
                <a:blip r:embed="rId6"/>
                <a:stretch>
                  <a:fillRect r="-1010" b="-1315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Left Brace 11"/>
          <p:cNvSpPr/>
          <p:nvPr/>
        </p:nvSpPr>
        <p:spPr>
          <a:xfrm flipH="1">
            <a:off x="8131038" y="5006699"/>
            <a:ext cx="203131" cy="784501"/>
          </a:xfrm>
          <a:prstGeom prst="leftBrace">
            <a:avLst>
              <a:gd name="adj1" fmla="val 23634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229600" y="5181600"/>
                <a:ext cx="880690" cy="46166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0" y="5181600"/>
                <a:ext cx="880690" cy="461665"/>
              </a:xfrm>
              <a:prstGeom prst="rect">
                <a:avLst/>
              </a:prstGeom>
              <a:blipFill>
                <a:blip r:embed="rId7"/>
                <a:stretch>
                  <a:fillRect r="-1389" b="-1315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377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11" grpId="0"/>
      <p:bldP spid="12" grpId="0" animBg="1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Recurrence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There exists a positive constant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dirty="0"/>
                  <a:t> such that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(?)</m:t>
                    </m:r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:r>
                  <a:rPr lang="en-US" altLang="zh-CN" dirty="0"/>
                  <a:t>The next question is what is the size of the array of the second recursive call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84" t="-10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14503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Lemma on Size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Lemma: 2</a:t>
                </a:r>
                <a:r>
                  <a:rPr lang="en-US" altLang="zh-CN" baseline="30000" dirty="0"/>
                  <a:t>nd</a:t>
                </a:r>
                <a:r>
                  <a:rPr lang="en-US" altLang="zh-CN" dirty="0"/>
                  <a:t> recursive call guaranteed to be on an array of size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≤0.7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(roughly)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(Rough) proof:</a:t>
                </a:r>
              </a:p>
              <a:p>
                <a:pPr lvl="1"/>
                <a:r>
                  <a:rPr lang="en-US" altLang="zh-CN" dirty="0"/>
                  <a:t>Let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/5</m:t>
                    </m:r>
                  </m:oMath>
                </a14:m>
                <a:r>
                  <a:rPr lang="en-US" altLang="zh-CN" dirty="0"/>
                  <a:t>: number of groups</a:t>
                </a:r>
              </a:p>
              <a:p>
                <a:pPr lvl="1"/>
                <a:r>
                  <a:rPr lang="en-US" altLang="zh-CN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be the </a:t>
                </a:r>
                <a:r>
                  <a:rPr lang="en-US" altLang="zh-CN" dirty="0" err="1"/>
                  <a:t>i-th</a:t>
                </a:r>
                <a:r>
                  <a:rPr lang="en-US" altLang="zh-CN" dirty="0"/>
                  <a:t> smallest of the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medians</a:t>
                </a:r>
              </a:p>
              <a:p>
                <a:pPr lvl="1"/>
                <a:r>
                  <a:rPr lang="en-US" altLang="zh-CN" dirty="0"/>
                  <a:t>Thus, the pivot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784" t="-12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36101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Proof of Lemma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2197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dirty="0"/>
                  <a:t>Imagine we layout elements of A in a 2-D grid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At least ~ (3/5)*(1/2) = 30% elements smaller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en-US" altLang="zh-CN" dirty="0"/>
                  <a:t>At least ~ 30% elements larger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en-US" altLang="zh-CN" u="sng" dirty="0"/>
                  <a:t>Result</a:t>
                </a:r>
                <a:r>
                  <a:rPr lang="en-US" altLang="zh-CN" dirty="0"/>
                  <a:t>: Number of elements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r>
                  <a:rPr lang="en-US" altLang="zh-CN" dirty="0"/>
                  <a:t> is in between 30% and 70%. The same for number of elements 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219700"/>
              </a:xfrm>
              <a:blipFill>
                <a:blip r:embed="rId3"/>
                <a:stretch>
                  <a:fillRect l="-784" t="-1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43000" y="2214263"/>
                <a:ext cx="364908" cy="16031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∎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∎</m:t>
                                  </m:r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2214263"/>
                <a:ext cx="364908" cy="16031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37775" y="2214263"/>
                <a:ext cx="372025" cy="16031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∎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∎</m:t>
                                  </m:r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775" y="2214263"/>
                <a:ext cx="372025" cy="16031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406583" y="2214263"/>
                <a:ext cx="625492" cy="16503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∎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/2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∎</m:t>
                                  </m:r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583" y="2214263"/>
                <a:ext cx="625492" cy="16503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405759" y="2214263"/>
                <a:ext cx="918841" cy="16503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∎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/2+1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∎</m:t>
                                  </m:r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5759" y="2214263"/>
                <a:ext cx="918841" cy="16503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311158" y="2214263"/>
                <a:ext cx="385042" cy="16051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∎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∎</m:t>
                                  </m:r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1158" y="2214263"/>
                <a:ext cx="385042" cy="160511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200400" y="2214263"/>
                <a:ext cx="918841" cy="16503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∎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/2−1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∎</m:t>
                                  </m:r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2214263"/>
                <a:ext cx="918841" cy="165032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518444" y="2057400"/>
                <a:ext cx="4844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444" y="2057400"/>
                <a:ext cx="484427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514600" y="2362200"/>
                <a:ext cx="4844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2362200"/>
                <a:ext cx="484427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514600" y="3128528"/>
                <a:ext cx="4844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3128528"/>
                <a:ext cx="484427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510756" y="3433328"/>
                <a:ext cx="4844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0756" y="3433328"/>
                <a:ext cx="484427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535742" y="2057400"/>
                <a:ext cx="4844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5742" y="2057400"/>
                <a:ext cx="484427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531898" y="2362200"/>
                <a:ext cx="4844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898" y="2362200"/>
                <a:ext cx="484427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531898" y="3128528"/>
                <a:ext cx="4844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898" y="3128528"/>
                <a:ext cx="484427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528054" y="3433328"/>
                <a:ext cx="4844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054" y="3433328"/>
                <a:ext cx="484427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 flipV="1">
            <a:off x="838200" y="2214263"/>
            <a:ext cx="0" cy="168073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04800" y="2453849"/>
            <a:ext cx="553998" cy="120821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Increasing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464091" y="2900065"/>
                <a:ext cx="409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091" y="2900065"/>
                <a:ext cx="409086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105514" y="2911733"/>
                <a:ext cx="409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514" y="2911733"/>
                <a:ext cx="409086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895600" y="2900065"/>
                <a:ext cx="409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2900065"/>
                <a:ext cx="409086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038600" y="2900065"/>
                <a:ext cx="409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2900065"/>
                <a:ext cx="409086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077314" y="2900065"/>
                <a:ext cx="409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314" y="2900065"/>
                <a:ext cx="409086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172200" y="2900065"/>
                <a:ext cx="409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2900065"/>
                <a:ext cx="409086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010400" y="2900065"/>
                <a:ext cx="409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2900065"/>
                <a:ext cx="409086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512355" y="2787075"/>
                <a:ext cx="4844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355" y="2787075"/>
                <a:ext cx="484427" cy="46166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504723" y="2775251"/>
                <a:ext cx="4844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4723" y="2775251"/>
                <a:ext cx="484427" cy="46166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Freeform 31"/>
          <p:cNvSpPr/>
          <p:nvPr/>
        </p:nvSpPr>
        <p:spPr>
          <a:xfrm>
            <a:off x="1139252" y="2895068"/>
            <a:ext cx="3777522" cy="1124263"/>
          </a:xfrm>
          <a:custGeom>
            <a:avLst/>
            <a:gdLst>
              <a:gd name="connsiteX0" fmla="*/ 0 w 3777522"/>
              <a:gd name="connsiteY0" fmla="*/ 0 h 1124263"/>
              <a:gd name="connsiteX1" fmla="*/ 2938073 w 3777522"/>
              <a:gd name="connsiteY1" fmla="*/ 0 h 1124263"/>
              <a:gd name="connsiteX2" fmla="*/ 2983043 w 3777522"/>
              <a:gd name="connsiteY2" fmla="*/ 299804 h 1124263"/>
              <a:gd name="connsiteX3" fmla="*/ 3777522 w 3777522"/>
              <a:gd name="connsiteY3" fmla="*/ 359764 h 1124263"/>
              <a:gd name="connsiteX4" fmla="*/ 3777522 w 3777522"/>
              <a:gd name="connsiteY4" fmla="*/ 1124263 h 1124263"/>
              <a:gd name="connsiteX5" fmla="*/ 74951 w 3777522"/>
              <a:gd name="connsiteY5" fmla="*/ 1064302 h 1124263"/>
              <a:gd name="connsiteX6" fmla="*/ 0 w 3777522"/>
              <a:gd name="connsiteY6" fmla="*/ 0 h 1124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77522" h="1124263">
                <a:moveTo>
                  <a:pt x="0" y="0"/>
                </a:moveTo>
                <a:lnTo>
                  <a:pt x="2938073" y="0"/>
                </a:lnTo>
                <a:lnTo>
                  <a:pt x="2983043" y="299804"/>
                </a:lnTo>
                <a:lnTo>
                  <a:pt x="3777522" y="359764"/>
                </a:lnTo>
                <a:lnTo>
                  <a:pt x="3777522" y="1124263"/>
                </a:lnTo>
                <a:lnTo>
                  <a:pt x="74951" y="1064302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797222" y="4034189"/>
                <a:ext cx="2196755" cy="4948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0000FF"/>
                    </a:solidFill>
                  </a:rPr>
                  <a:t>Smaller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endParaRPr lang="zh-CN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222" y="4034189"/>
                <a:ext cx="2196755" cy="494815"/>
              </a:xfrm>
              <a:prstGeom prst="rect">
                <a:avLst/>
              </a:prstGeom>
              <a:blipFill>
                <a:blip r:embed="rId22"/>
                <a:stretch>
                  <a:fillRect l="-4444" t="-3704" b="-271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Freeform 34"/>
          <p:cNvSpPr/>
          <p:nvPr/>
        </p:nvSpPr>
        <p:spPr>
          <a:xfrm flipH="1" flipV="1">
            <a:off x="4406582" y="2144932"/>
            <a:ext cx="3442018" cy="1124263"/>
          </a:xfrm>
          <a:custGeom>
            <a:avLst/>
            <a:gdLst>
              <a:gd name="connsiteX0" fmla="*/ 0 w 3777522"/>
              <a:gd name="connsiteY0" fmla="*/ 0 h 1124263"/>
              <a:gd name="connsiteX1" fmla="*/ 2938073 w 3777522"/>
              <a:gd name="connsiteY1" fmla="*/ 0 h 1124263"/>
              <a:gd name="connsiteX2" fmla="*/ 2983043 w 3777522"/>
              <a:gd name="connsiteY2" fmla="*/ 299804 h 1124263"/>
              <a:gd name="connsiteX3" fmla="*/ 3777522 w 3777522"/>
              <a:gd name="connsiteY3" fmla="*/ 359764 h 1124263"/>
              <a:gd name="connsiteX4" fmla="*/ 3777522 w 3777522"/>
              <a:gd name="connsiteY4" fmla="*/ 1124263 h 1124263"/>
              <a:gd name="connsiteX5" fmla="*/ 74951 w 3777522"/>
              <a:gd name="connsiteY5" fmla="*/ 1064302 h 1124263"/>
              <a:gd name="connsiteX6" fmla="*/ 0 w 3777522"/>
              <a:gd name="connsiteY6" fmla="*/ 0 h 1124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77522" h="1124263">
                <a:moveTo>
                  <a:pt x="0" y="0"/>
                </a:moveTo>
                <a:lnTo>
                  <a:pt x="2938073" y="0"/>
                </a:lnTo>
                <a:lnTo>
                  <a:pt x="2983043" y="299804"/>
                </a:lnTo>
                <a:lnTo>
                  <a:pt x="3777522" y="359764"/>
                </a:lnTo>
                <a:lnTo>
                  <a:pt x="3777522" y="1124263"/>
                </a:lnTo>
                <a:lnTo>
                  <a:pt x="74951" y="1064302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387715" y="1752600"/>
                <a:ext cx="2087751" cy="4948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00B050"/>
                    </a:solidFill>
                  </a:rPr>
                  <a:t>Larger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endParaRPr lang="zh-CN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7715" y="1752600"/>
                <a:ext cx="2087751" cy="494815"/>
              </a:xfrm>
              <a:prstGeom prst="rect">
                <a:avLst/>
              </a:prstGeom>
              <a:blipFill>
                <a:blip r:embed="rId23"/>
                <a:stretch>
                  <a:fillRect l="-4678" t="-3704" b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84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  <p:bldP spid="35" grpId="0" animBg="1"/>
      <p:bldP spid="3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Input: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After sorting each group of 5 elements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00" y="1981200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7,2,17,12,13,8,20,4,6,3,19,1,9,5,16</a:t>
            </a:r>
            <a:endParaRPr lang="zh-CN" altLang="en-US" sz="24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124200" y="1905000"/>
            <a:ext cx="0" cy="6858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419600" y="1905000"/>
            <a:ext cx="0" cy="6858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20124" y="3502967"/>
            <a:ext cx="6633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2,7,12,13,17, 3,4,6,8,20,1,5,9,16,19</a:t>
            </a:r>
            <a:endParaRPr lang="zh-CN" altLang="en-US" sz="24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3200400" y="3352800"/>
            <a:ext cx="0" cy="6858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495800" y="3352800"/>
            <a:ext cx="0" cy="6858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057400" y="3502967"/>
            <a:ext cx="381000" cy="535633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Oval 16"/>
          <p:cNvSpPr/>
          <p:nvPr/>
        </p:nvSpPr>
        <p:spPr>
          <a:xfrm>
            <a:off x="3581400" y="3495674"/>
            <a:ext cx="304799" cy="535633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Oval 17"/>
          <p:cNvSpPr/>
          <p:nvPr/>
        </p:nvSpPr>
        <p:spPr>
          <a:xfrm>
            <a:off x="4876799" y="3465982"/>
            <a:ext cx="304799" cy="535633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Group 24"/>
          <p:cNvGrpSpPr/>
          <p:nvPr/>
        </p:nvGrpSpPr>
        <p:grpSpPr>
          <a:xfrm>
            <a:off x="5181598" y="3956151"/>
            <a:ext cx="1053982" cy="461665"/>
            <a:chOff x="5181598" y="3956151"/>
            <a:chExt cx="1053982" cy="461665"/>
          </a:xfrm>
        </p:grpSpPr>
        <p:cxnSp>
          <p:nvCxnSpPr>
            <p:cNvPr id="22" name="Straight Arrow Connector 21"/>
            <p:cNvCxnSpPr/>
            <p:nvPr/>
          </p:nvCxnSpPr>
          <p:spPr>
            <a:xfrm flipH="1" flipV="1">
              <a:off x="5181598" y="4038600"/>
              <a:ext cx="292943" cy="113182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486401" y="3956151"/>
              <a:ext cx="7491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</a:rPr>
                <a:t>pivot</a:t>
              </a:r>
              <a:endParaRPr lang="zh-CN" altLang="en-US" sz="24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438400" y="4494484"/>
            <a:ext cx="2274141" cy="1938992"/>
            <a:chOff x="2438400" y="4494484"/>
            <a:chExt cx="2274141" cy="1938992"/>
          </a:xfrm>
        </p:grpSpPr>
        <p:sp>
          <p:nvSpPr>
            <p:cNvPr id="20" name="TextBox 19"/>
            <p:cNvSpPr txBox="1"/>
            <p:nvPr/>
          </p:nvSpPr>
          <p:spPr>
            <a:xfrm>
              <a:off x="3130057" y="4494484"/>
              <a:ext cx="1582484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20    19    17</a:t>
              </a:r>
              <a:br>
                <a:rPr lang="en-US" altLang="zh-CN" sz="2400" dirty="0"/>
              </a:br>
              <a:r>
                <a:rPr lang="en-US" altLang="zh-CN" sz="2400" dirty="0"/>
                <a:t>  8    16    13</a:t>
              </a:r>
              <a:br>
                <a:rPr lang="en-US" altLang="zh-CN" sz="2400" dirty="0"/>
              </a:br>
              <a:r>
                <a:rPr lang="en-US" altLang="zh-CN" sz="2400" dirty="0"/>
                <a:t>  6      9    12</a:t>
              </a:r>
              <a:br>
                <a:rPr lang="en-US" altLang="zh-CN" sz="2400" dirty="0"/>
              </a:br>
              <a:r>
                <a:rPr lang="en-US" altLang="zh-CN" sz="2400" dirty="0"/>
                <a:t>  4      5      7</a:t>
              </a:r>
              <a:br>
                <a:rPr lang="en-US" altLang="zh-CN" sz="2400" dirty="0"/>
              </a:br>
              <a:r>
                <a:rPr lang="en-US" altLang="zh-CN" sz="2400" dirty="0"/>
                <a:t>  3      1      2</a:t>
              </a: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V="1">
              <a:off x="2971800" y="4560261"/>
              <a:ext cx="0" cy="1680730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438400" y="4799847"/>
              <a:ext cx="553998" cy="1208216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</a:rPr>
                <a:t>Increasing</a:t>
              </a:r>
              <a:endParaRPr lang="zh-CN" altLang="en-US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29" name="Freeform 28"/>
          <p:cNvSpPr/>
          <p:nvPr/>
        </p:nvSpPr>
        <p:spPr>
          <a:xfrm>
            <a:off x="3237875" y="5276538"/>
            <a:ext cx="824459" cy="1169232"/>
          </a:xfrm>
          <a:custGeom>
            <a:avLst/>
            <a:gdLst>
              <a:gd name="connsiteX0" fmla="*/ 0 w 824459"/>
              <a:gd name="connsiteY0" fmla="*/ 0 h 1169232"/>
              <a:gd name="connsiteX1" fmla="*/ 0 w 824459"/>
              <a:gd name="connsiteY1" fmla="*/ 0 h 1169232"/>
              <a:gd name="connsiteX2" fmla="*/ 374755 w 824459"/>
              <a:gd name="connsiteY2" fmla="*/ 0 h 1169232"/>
              <a:gd name="connsiteX3" fmla="*/ 824459 w 824459"/>
              <a:gd name="connsiteY3" fmla="*/ 404734 h 1169232"/>
              <a:gd name="connsiteX4" fmla="*/ 824459 w 824459"/>
              <a:gd name="connsiteY4" fmla="*/ 1169232 h 1169232"/>
              <a:gd name="connsiteX5" fmla="*/ 44971 w 824459"/>
              <a:gd name="connsiteY5" fmla="*/ 1169232 h 1169232"/>
              <a:gd name="connsiteX6" fmla="*/ 0 w 824459"/>
              <a:gd name="connsiteY6" fmla="*/ 0 h 1169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4459" h="1169232">
                <a:moveTo>
                  <a:pt x="0" y="0"/>
                </a:moveTo>
                <a:lnTo>
                  <a:pt x="0" y="0"/>
                </a:lnTo>
                <a:lnTo>
                  <a:pt x="374755" y="0"/>
                </a:lnTo>
                <a:lnTo>
                  <a:pt x="824459" y="404734"/>
                </a:lnTo>
                <a:lnTo>
                  <a:pt x="824459" y="1169232"/>
                </a:lnTo>
                <a:lnTo>
                  <a:pt x="44971" y="1169232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29"/>
          <p:cNvSpPr/>
          <p:nvPr/>
        </p:nvSpPr>
        <p:spPr>
          <a:xfrm flipH="1" flipV="1">
            <a:off x="3768004" y="4494484"/>
            <a:ext cx="1032596" cy="1068116"/>
          </a:xfrm>
          <a:custGeom>
            <a:avLst/>
            <a:gdLst>
              <a:gd name="connsiteX0" fmla="*/ 0 w 824459"/>
              <a:gd name="connsiteY0" fmla="*/ 0 h 1169232"/>
              <a:gd name="connsiteX1" fmla="*/ 0 w 824459"/>
              <a:gd name="connsiteY1" fmla="*/ 0 h 1169232"/>
              <a:gd name="connsiteX2" fmla="*/ 374755 w 824459"/>
              <a:gd name="connsiteY2" fmla="*/ 0 h 1169232"/>
              <a:gd name="connsiteX3" fmla="*/ 824459 w 824459"/>
              <a:gd name="connsiteY3" fmla="*/ 404734 h 1169232"/>
              <a:gd name="connsiteX4" fmla="*/ 824459 w 824459"/>
              <a:gd name="connsiteY4" fmla="*/ 1169232 h 1169232"/>
              <a:gd name="connsiteX5" fmla="*/ 44971 w 824459"/>
              <a:gd name="connsiteY5" fmla="*/ 1169232 h 1169232"/>
              <a:gd name="connsiteX6" fmla="*/ 0 w 824459"/>
              <a:gd name="connsiteY6" fmla="*/ 0 h 1169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4459" h="1169232">
                <a:moveTo>
                  <a:pt x="0" y="0"/>
                </a:moveTo>
                <a:lnTo>
                  <a:pt x="0" y="0"/>
                </a:lnTo>
                <a:lnTo>
                  <a:pt x="374755" y="0"/>
                </a:lnTo>
                <a:lnTo>
                  <a:pt x="824459" y="404734"/>
                </a:lnTo>
                <a:lnTo>
                  <a:pt x="824459" y="1169232"/>
                </a:lnTo>
                <a:lnTo>
                  <a:pt x="44971" y="1169232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4083220" y="6186068"/>
            <a:ext cx="2204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</a:rPr>
              <a:t>Smaller than pivot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876799" y="4710365"/>
            <a:ext cx="2095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B050"/>
                </a:solidFill>
              </a:rPr>
              <a:t>Larger than pivot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933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 animBg="1"/>
      <p:bldP spid="17" grpId="0" animBg="1"/>
      <p:bldP spid="18" grpId="0" animBg="1"/>
      <p:bldP spid="29" grpId="0" animBg="1"/>
      <p:bldP spid="30" grpId="0" animBg="1"/>
      <p:bldP spid="31" grpId="0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97B63-D8AF-44C9-8E24-FDFDE8BFF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Recap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E8C254-C5B8-409D-97A2-3759CE172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73D6F2-1FB6-45DF-81A2-976548B03D7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is the complexity of radix sort for decimal numbers?</a:t>
            </a:r>
          </a:p>
          <a:p>
            <a:pPr lvl="1"/>
            <a:r>
              <a:rPr lang="en-US" dirty="0"/>
              <a:t>Max digits: K</a:t>
            </a:r>
          </a:p>
          <a:p>
            <a:pPr lvl="1"/>
            <a:r>
              <a:rPr lang="en-US" dirty="0"/>
              <a:t>Number of elements: N</a:t>
            </a:r>
          </a:p>
        </p:txBody>
      </p:sp>
    </p:spTree>
    <p:extLst>
      <p:ext uri="{BB962C8B-B14F-4D97-AF65-F5344CB8AC3E}">
        <p14:creationId xmlns:p14="http://schemas.microsoft.com/office/powerpoint/2010/main" val="39685025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Recurrence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21970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There exists a positive constant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dirty="0"/>
                  <a:t> such that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</m:e>
                    </m:d>
                  </m:oMath>
                </a14:m>
                <a:endParaRPr lang="en-US" altLang="zh-CN" dirty="0"/>
              </a:p>
              <a:p>
                <a:r>
                  <a:rPr lang="en-US" altLang="zh-CN" u="sng" dirty="0"/>
                  <a:t>Note</a:t>
                </a:r>
                <a:r>
                  <a:rPr lang="en-US" altLang="zh-CN" dirty="0"/>
                  <a:t>: different-sized sub-problems. Cannot use master method!</a:t>
                </a:r>
              </a:p>
              <a:p>
                <a:r>
                  <a:rPr lang="en-US" altLang="zh-CN" dirty="0"/>
                  <a:t>How can we solve this?</a:t>
                </a:r>
              </a:p>
              <a:p>
                <a:pPr lvl="1"/>
                <a:r>
                  <a:rPr lang="en-US" altLang="zh-CN" u="sng" dirty="0"/>
                  <a:t>Strategy</a:t>
                </a:r>
                <a:r>
                  <a:rPr lang="en-US" altLang="zh-CN" dirty="0"/>
                  <a:t>: Hope and check</a:t>
                </a:r>
              </a:p>
              <a:p>
                <a:r>
                  <a:rPr lang="en-US" altLang="zh-CN" u="sng" dirty="0"/>
                  <a:t>Hope</a:t>
                </a:r>
                <a:r>
                  <a:rPr lang="en-US" altLang="zh-CN" dirty="0"/>
                  <a:t>: there is a constant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 (independent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) such that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𝑎𝑛</m:t>
                    </m:r>
                  </m:oMath>
                </a14:m>
                <a:r>
                  <a:rPr lang="en-US" altLang="zh-CN" dirty="0"/>
                  <a:t> for all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Then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We choose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219700"/>
              </a:xfrm>
              <a:blipFill>
                <a:blip r:embed="rId2"/>
                <a:stretch>
                  <a:fillRect l="-784" t="-9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106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Proof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45" b="-186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8077200" cy="4572000"/>
              </a:xfrm>
            </p:spPr>
            <p:txBody>
              <a:bodyPr/>
              <a:lstStyle/>
              <a:p>
                <a:r>
                  <a:rPr lang="en-US" altLang="zh-CN" u="sng" dirty="0"/>
                  <a:t>Claim</a:t>
                </a:r>
                <a:r>
                  <a:rPr lang="en-US" altLang="zh-CN" dirty="0"/>
                  <a:t>: suppose there exists a positive constant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dirty="0"/>
                  <a:t> such that</a:t>
                </a:r>
              </a:p>
              <a:p>
                <a:pPr marL="77724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altLang="zh-CN" dirty="0"/>
              </a:p>
              <a:p>
                <a:pPr marL="77724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</m:e>
                    </m:d>
                  </m:oMath>
                </a14:m>
                <a:endParaRPr lang="en-US" altLang="zh-CN" dirty="0"/>
              </a:p>
              <a:p>
                <a:pPr marL="320040" lvl="1" indent="0">
                  <a:buNone/>
                </a:pPr>
                <a:r>
                  <a:rPr lang="en-US" altLang="zh-CN" dirty="0"/>
                  <a:t>Then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𝑐𝑛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Proof by induction</a:t>
                </a:r>
              </a:p>
              <a:p>
                <a:pPr lvl="1"/>
                <a:r>
                  <a:rPr lang="en-US" altLang="zh-CN" u="sng" dirty="0"/>
                  <a:t>Base case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u="sng" dirty="0"/>
                  <a:t>Inductive step</a:t>
                </a:r>
                <a:r>
                  <a:rPr lang="en-US" altLang="zh-CN" dirty="0"/>
                  <a:t>: inductive hypothesis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b="0" dirty="0"/>
                  <a:t>. Then</a:t>
                </a:r>
                <a:br>
                  <a:rPr lang="en-US" altLang="zh-CN" b="0" dirty="0"/>
                </a:b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+7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𝑐𝑛</m:t>
                    </m:r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8077200" cy="4572000"/>
              </a:xfrm>
              <a:blipFill>
                <a:blip r:embed="rId3"/>
                <a:stretch>
                  <a:fillRect l="-755" t="-10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895600" y="5769871"/>
            <a:ext cx="3132268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 err="1"/>
              <a:t>Dselect</a:t>
            </a:r>
            <a:r>
              <a:rPr lang="en-US" altLang="zh-CN" sz="2400" dirty="0"/>
              <a:t> runs in linear time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585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97B63-D8AF-44C9-8E24-FDFDE8BFF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Recap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E8C254-C5B8-409D-97A2-3759CE172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73D6F2-1FB6-45DF-81A2-976548B03D7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is the worst-case complexity for quicksort?</a:t>
            </a:r>
          </a:p>
        </p:txBody>
      </p:sp>
    </p:spTree>
    <p:extLst>
      <p:ext uri="{BB962C8B-B14F-4D97-AF65-F5344CB8AC3E}">
        <p14:creationId xmlns:p14="http://schemas.microsoft.com/office/powerpoint/2010/main" val="1067368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Randomized selection algorithm</a:t>
            </a:r>
          </a:p>
          <a:p>
            <a:endParaRPr lang="en-US" altLang="zh-CN" dirty="0"/>
          </a:p>
          <a:p>
            <a:r>
              <a:rPr lang="en-US" altLang="zh-CN" dirty="0"/>
              <a:t>Deterministic selection algorithm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049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Selection Problem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u="sng" dirty="0"/>
                  <a:t>Input</a:t>
                </a:r>
                <a:r>
                  <a:rPr lang="en-US" altLang="zh-CN" dirty="0"/>
                  <a:t>: array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 with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distinct numbers and a number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“</a:t>
                </a:r>
                <a:r>
                  <a:rPr lang="en-US" altLang="zh-CN" b="1" dirty="0">
                    <a:solidFill>
                      <a:srgbClr val="0000FF"/>
                    </a:solidFill>
                  </a:rPr>
                  <a:t>Distinct</a:t>
                </a:r>
                <a:r>
                  <a:rPr lang="en-US" altLang="zh-CN" dirty="0"/>
                  <a:t>” for simplicity</a:t>
                </a:r>
              </a:p>
              <a:p>
                <a:r>
                  <a:rPr lang="en-US" altLang="zh-CN" u="sng" dirty="0"/>
                  <a:t>Output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-</a:t>
                </a:r>
                <a:r>
                  <a:rPr lang="en-US" altLang="zh-CN" dirty="0" err="1"/>
                  <a:t>th</a:t>
                </a:r>
                <a:r>
                  <a:rPr lang="en-US" altLang="zh-CN" dirty="0"/>
                  <a:t> smallest element in the array</a:t>
                </a:r>
              </a:p>
              <a:p>
                <a:pPr lvl="1"/>
                <a:r>
                  <a:rPr lang="en-US" altLang="zh-CN" dirty="0">
                    <a:solidFill>
                      <a:srgbClr val="C00000"/>
                    </a:solidFill>
                  </a:rPr>
                  <a:t>Assume index starts from 1</a:t>
                </a:r>
              </a:p>
              <a:p>
                <a:r>
                  <a:rPr lang="en-US" altLang="zh-CN" u="sng" dirty="0"/>
                  <a:t>Example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=(6, 3, 5, 4, 2)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Should return 4</a:t>
                </a:r>
              </a:p>
              <a:p>
                <a:r>
                  <a:rPr lang="en-US" altLang="zh-CN" dirty="0"/>
                  <a:t>Special cases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: the smallest item. Runtime: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: the largest item. Runtime: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altLang="zh-CN" dirty="0"/>
                  <a:t>: the median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784" t="-10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2903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Solution: Reduction to Sorting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0292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dirty="0"/>
                  <a:t>Step 1: Do merge sort</a:t>
                </a:r>
              </a:p>
              <a:p>
                <a:r>
                  <a:rPr lang="en-US" altLang="zh-CN" dirty="0"/>
                  <a:t>Step 2: output the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-</a:t>
                </a:r>
                <a:r>
                  <a:rPr lang="en-US" altLang="zh-CN" dirty="0" err="1"/>
                  <a:t>th</a:t>
                </a:r>
                <a:r>
                  <a:rPr lang="en-US" altLang="zh-CN" dirty="0"/>
                  <a:t> element of the sorted array</a:t>
                </a:r>
              </a:p>
              <a:p>
                <a:r>
                  <a:rPr lang="en-US" altLang="zh-CN" dirty="0"/>
                  <a:t>Time complexity is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Can we do better?</a:t>
                </a:r>
              </a:p>
              <a:p>
                <a:pPr lvl="1"/>
                <a:r>
                  <a:rPr lang="en-US" altLang="zh-CN" dirty="0"/>
                  <a:t>This essentially asks whether selection is </a:t>
                </a:r>
                <a:r>
                  <a:rPr lang="en-US" altLang="zh-CN" b="1" dirty="0">
                    <a:solidFill>
                      <a:srgbClr val="0000FF"/>
                    </a:solidFill>
                  </a:rPr>
                  <a:t>fundamentally easier</a:t>
                </a:r>
                <a:r>
                  <a:rPr lang="en-US" altLang="zh-CN" dirty="0"/>
                  <a:t> than sorting</a:t>
                </a:r>
              </a:p>
              <a:p>
                <a:pPr lvl="1"/>
                <a:r>
                  <a:rPr lang="en-US" altLang="zh-CN" dirty="0"/>
                  <a:t>Answer: Yes!</a:t>
                </a:r>
              </a:p>
              <a:p>
                <a:pPr lvl="1"/>
                <a:r>
                  <a:rPr lang="en-US" altLang="zh-CN" b="0" dirty="0"/>
                  <a:t>We will show an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time randomized algorithm by modifying quick sort</a:t>
                </a:r>
              </a:p>
              <a:p>
                <a:pPr lvl="1"/>
                <a:r>
                  <a:rPr lang="en-US" altLang="zh-CN" dirty="0"/>
                  <a:t>Also will show an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time deterministic algorithm (However, not as practical as the randomized algorithm)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029200"/>
              </a:xfrm>
              <a:blipFill>
                <a:blip r:embed="rId3"/>
                <a:stretch>
                  <a:fillRect l="-784" t="-1697" r="-30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338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Recall: Partitioning in Quick Sort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Pick a pivot</a:t>
                </a:r>
              </a:p>
              <a:p>
                <a:r>
                  <a:rPr lang="en-US" altLang="zh-CN" dirty="0"/>
                  <a:t>Put all elements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&lt;</m:t>
                    </m:r>
                  </m:oMath>
                </a14:m>
                <a:r>
                  <a:rPr lang="en-US" altLang="zh-CN" dirty="0"/>
                  <a:t> pivot to the left of pivot</a:t>
                </a:r>
              </a:p>
              <a:p>
                <a:r>
                  <a:rPr lang="en-US" altLang="zh-CN" dirty="0"/>
                  <a:t>Put all elements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≥</m:t>
                    </m:r>
                  </m:oMath>
                </a14:m>
                <a:r>
                  <a:rPr lang="en-US" altLang="zh-CN" dirty="0"/>
                  <a:t> pivot to the right of pivot</a:t>
                </a:r>
              </a:p>
              <a:p>
                <a:r>
                  <a:rPr lang="en-US" altLang="zh-CN" dirty="0"/>
                  <a:t>Move pivot to its correct place in the array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84" t="-12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2124285" y="3810000"/>
            <a:ext cx="5099050" cy="519113"/>
            <a:chOff x="3587750" y="1600200"/>
            <a:chExt cx="5099050" cy="519113"/>
          </a:xfrm>
        </p:grpSpPr>
        <p:sp>
          <p:nvSpPr>
            <p:cNvPr id="10" name="Rectangle 3"/>
            <p:cNvSpPr>
              <a:spLocks noChangeArrowheads="1"/>
            </p:cNvSpPr>
            <p:nvPr/>
          </p:nvSpPr>
          <p:spPr bwMode="auto">
            <a:xfrm>
              <a:off x="3587750" y="1682750"/>
              <a:ext cx="444500" cy="3683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3641725" y="1600200"/>
              <a:ext cx="473075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dirty="0">
                  <a:solidFill>
                    <a:srgbClr val="FF0000"/>
                  </a:solidFill>
                  <a:effectLst/>
                </a:rPr>
                <a:t>6</a:t>
              </a: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4044950" y="1682750"/>
              <a:ext cx="444500" cy="3683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4098925" y="1600200"/>
              <a:ext cx="473075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4" name="Rectangle 7"/>
            <p:cNvSpPr>
              <a:spLocks noChangeArrowheads="1"/>
            </p:cNvSpPr>
            <p:nvPr/>
          </p:nvSpPr>
          <p:spPr bwMode="auto">
            <a:xfrm>
              <a:off x="4502150" y="1682750"/>
              <a:ext cx="444500" cy="3683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556125" y="1600200"/>
              <a:ext cx="473075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dirty="0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6" name="Rectangle 9"/>
            <p:cNvSpPr>
              <a:spLocks noChangeArrowheads="1"/>
            </p:cNvSpPr>
            <p:nvPr/>
          </p:nvSpPr>
          <p:spPr bwMode="auto">
            <a:xfrm>
              <a:off x="4959350" y="1682750"/>
              <a:ext cx="444500" cy="3683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0"/>
            <p:cNvSpPr>
              <a:spLocks noChangeArrowheads="1"/>
            </p:cNvSpPr>
            <p:nvPr/>
          </p:nvSpPr>
          <p:spPr bwMode="auto">
            <a:xfrm>
              <a:off x="5013325" y="1600200"/>
              <a:ext cx="473075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8" name="Rectangle 11"/>
            <p:cNvSpPr>
              <a:spLocks noChangeArrowheads="1"/>
            </p:cNvSpPr>
            <p:nvPr/>
          </p:nvSpPr>
          <p:spPr bwMode="auto">
            <a:xfrm>
              <a:off x="5416550" y="1682750"/>
              <a:ext cx="444500" cy="3683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2"/>
            <p:cNvSpPr>
              <a:spLocks noChangeArrowheads="1"/>
            </p:cNvSpPr>
            <p:nvPr/>
          </p:nvSpPr>
          <p:spPr bwMode="auto">
            <a:xfrm>
              <a:off x="5394325" y="1600200"/>
              <a:ext cx="625475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chemeClr val="tx1"/>
                  </a:solidFill>
                  <a:effectLst/>
                </a:rPr>
                <a:t>11</a:t>
              </a:r>
            </a:p>
          </p:txBody>
        </p:sp>
        <p:sp>
          <p:nvSpPr>
            <p:cNvPr id="20" name="Rectangle 13"/>
            <p:cNvSpPr>
              <a:spLocks noChangeArrowheads="1"/>
            </p:cNvSpPr>
            <p:nvPr/>
          </p:nvSpPr>
          <p:spPr bwMode="auto">
            <a:xfrm>
              <a:off x="5873750" y="1682750"/>
              <a:ext cx="444500" cy="3683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4"/>
            <p:cNvSpPr>
              <a:spLocks noChangeArrowheads="1"/>
            </p:cNvSpPr>
            <p:nvPr/>
          </p:nvSpPr>
          <p:spPr bwMode="auto">
            <a:xfrm>
              <a:off x="5851525" y="1600200"/>
              <a:ext cx="701675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chemeClr val="tx1"/>
                  </a:solidFill>
                  <a:effectLst/>
                </a:rPr>
                <a:t>10</a:t>
              </a:r>
            </a:p>
          </p:txBody>
        </p:sp>
        <p:sp>
          <p:nvSpPr>
            <p:cNvPr id="22" name="Rectangle 15"/>
            <p:cNvSpPr>
              <a:spLocks noChangeArrowheads="1"/>
            </p:cNvSpPr>
            <p:nvPr/>
          </p:nvSpPr>
          <p:spPr bwMode="auto">
            <a:xfrm>
              <a:off x="6330950" y="1682750"/>
              <a:ext cx="444500" cy="3683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16"/>
            <p:cNvSpPr>
              <a:spLocks noChangeArrowheads="1"/>
            </p:cNvSpPr>
            <p:nvPr/>
          </p:nvSpPr>
          <p:spPr bwMode="auto">
            <a:xfrm>
              <a:off x="6384925" y="1600200"/>
              <a:ext cx="473075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dirty="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24" name="Rectangle 17"/>
            <p:cNvSpPr>
              <a:spLocks noChangeArrowheads="1"/>
            </p:cNvSpPr>
            <p:nvPr/>
          </p:nvSpPr>
          <p:spPr bwMode="auto">
            <a:xfrm>
              <a:off x="6788150" y="1682750"/>
              <a:ext cx="444500" cy="3683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Rectangle 18"/>
            <p:cNvSpPr>
              <a:spLocks noChangeArrowheads="1"/>
            </p:cNvSpPr>
            <p:nvPr/>
          </p:nvSpPr>
          <p:spPr bwMode="auto">
            <a:xfrm>
              <a:off x="6842125" y="1600200"/>
              <a:ext cx="473075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26" name="Rectangle 19"/>
            <p:cNvSpPr>
              <a:spLocks noChangeArrowheads="1"/>
            </p:cNvSpPr>
            <p:nvPr/>
          </p:nvSpPr>
          <p:spPr bwMode="auto">
            <a:xfrm>
              <a:off x="7245350" y="1682750"/>
              <a:ext cx="444500" cy="3683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20"/>
            <p:cNvSpPr>
              <a:spLocks noChangeArrowheads="1"/>
            </p:cNvSpPr>
            <p:nvPr/>
          </p:nvSpPr>
          <p:spPr bwMode="auto">
            <a:xfrm>
              <a:off x="7299325" y="1600200"/>
              <a:ext cx="473075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sp>
          <p:nvSpPr>
            <p:cNvPr id="28" name="Rectangle 21"/>
            <p:cNvSpPr>
              <a:spLocks noChangeArrowheads="1"/>
            </p:cNvSpPr>
            <p:nvPr/>
          </p:nvSpPr>
          <p:spPr bwMode="auto">
            <a:xfrm>
              <a:off x="7702550" y="1682750"/>
              <a:ext cx="444500" cy="3683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22"/>
            <p:cNvSpPr>
              <a:spLocks noChangeArrowheads="1"/>
            </p:cNvSpPr>
            <p:nvPr/>
          </p:nvSpPr>
          <p:spPr bwMode="auto">
            <a:xfrm>
              <a:off x="7756525" y="1600200"/>
              <a:ext cx="473075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dirty="0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30" name="Rectangle 23"/>
            <p:cNvSpPr>
              <a:spLocks noChangeArrowheads="1"/>
            </p:cNvSpPr>
            <p:nvPr/>
          </p:nvSpPr>
          <p:spPr bwMode="auto">
            <a:xfrm>
              <a:off x="8159750" y="1682750"/>
              <a:ext cx="444500" cy="3683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4"/>
            <p:cNvSpPr>
              <a:spLocks noChangeArrowheads="1"/>
            </p:cNvSpPr>
            <p:nvPr/>
          </p:nvSpPr>
          <p:spPr bwMode="auto">
            <a:xfrm>
              <a:off x="8213725" y="1600200"/>
              <a:ext cx="473075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8" name="Rectangle 27"/>
            <p:cNvSpPr>
              <a:spLocks noChangeArrowheads="1"/>
            </p:cNvSpPr>
            <p:nvPr/>
          </p:nvSpPr>
          <p:spPr bwMode="auto">
            <a:xfrm>
              <a:off x="3587750" y="1682749"/>
              <a:ext cx="444500" cy="3683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" name="Group 128"/>
          <p:cNvGrpSpPr>
            <a:grpSpLocks/>
          </p:cNvGrpSpPr>
          <p:nvPr/>
        </p:nvGrpSpPr>
        <p:grpSpPr bwMode="auto">
          <a:xfrm>
            <a:off x="2139950" y="5195887"/>
            <a:ext cx="5099050" cy="519113"/>
            <a:chOff x="1252" y="2352"/>
            <a:chExt cx="3212" cy="327"/>
          </a:xfrm>
          <a:noFill/>
        </p:grpSpPr>
        <p:sp>
          <p:nvSpPr>
            <p:cNvPr id="37" name="Rectangle 105"/>
            <p:cNvSpPr>
              <a:spLocks noChangeArrowheads="1"/>
            </p:cNvSpPr>
            <p:nvPr/>
          </p:nvSpPr>
          <p:spPr bwMode="auto">
            <a:xfrm>
              <a:off x="1252" y="2404"/>
              <a:ext cx="280" cy="23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Rectangle 106"/>
            <p:cNvSpPr>
              <a:spLocks noChangeArrowheads="1"/>
            </p:cNvSpPr>
            <p:nvPr/>
          </p:nvSpPr>
          <p:spPr bwMode="auto">
            <a:xfrm>
              <a:off x="1286" y="2352"/>
              <a:ext cx="298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dirty="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39" name="Rectangle 107"/>
            <p:cNvSpPr>
              <a:spLocks noChangeArrowheads="1"/>
            </p:cNvSpPr>
            <p:nvPr/>
          </p:nvSpPr>
          <p:spPr bwMode="auto">
            <a:xfrm>
              <a:off x="1540" y="2404"/>
              <a:ext cx="280" cy="23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Rectangle 108"/>
            <p:cNvSpPr>
              <a:spLocks noChangeArrowheads="1"/>
            </p:cNvSpPr>
            <p:nvPr/>
          </p:nvSpPr>
          <p:spPr bwMode="auto">
            <a:xfrm>
              <a:off x="1574" y="2352"/>
              <a:ext cx="298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41" name="Rectangle 109"/>
            <p:cNvSpPr>
              <a:spLocks noChangeArrowheads="1"/>
            </p:cNvSpPr>
            <p:nvPr/>
          </p:nvSpPr>
          <p:spPr bwMode="auto">
            <a:xfrm>
              <a:off x="1828" y="2404"/>
              <a:ext cx="280" cy="23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Rectangle 110"/>
            <p:cNvSpPr>
              <a:spLocks noChangeArrowheads="1"/>
            </p:cNvSpPr>
            <p:nvPr/>
          </p:nvSpPr>
          <p:spPr bwMode="auto">
            <a:xfrm>
              <a:off x="1862" y="2352"/>
              <a:ext cx="298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dirty="0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43" name="Rectangle 111"/>
            <p:cNvSpPr>
              <a:spLocks noChangeArrowheads="1"/>
            </p:cNvSpPr>
            <p:nvPr/>
          </p:nvSpPr>
          <p:spPr bwMode="auto">
            <a:xfrm>
              <a:off x="2116" y="2404"/>
              <a:ext cx="280" cy="23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Rectangle 112"/>
            <p:cNvSpPr>
              <a:spLocks noChangeArrowheads="1"/>
            </p:cNvSpPr>
            <p:nvPr/>
          </p:nvSpPr>
          <p:spPr bwMode="auto">
            <a:xfrm>
              <a:off x="2150" y="2352"/>
              <a:ext cx="298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45" name="Rectangle 113"/>
            <p:cNvSpPr>
              <a:spLocks noChangeArrowheads="1"/>
            </p:cNvSpPr>
            <p:nvPr/>
          </p:nvSpPr>
          <p:spPr bwMode="auto">
            <a:xfrm>
              <a:off x="2404" y="2404"/>
              <a:ext cx="280" cy="23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Rectangle 114"/>
            <p:cNvSpPr>
              <a:spLocks noChangeArrowheads="1"/>
            </p:cNvSpPr>
            <p:nvPr/>
          </p:nvSpPr>
          <p:spPr bwMode="auto">
            <a:xfrm>
              <a:off x="2438" y="2352"/>
              <a:ext cx="394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47" name="Rectangle 115"/>
            <p:cNvSpPr>
              <a:spLocks noChangeArrowheads="1"/>
            </p:cNvSpPr>
            <p:nvPr/>
          </p:nvSpPr>
          <p:spPr bwMode="auto">
            <a:xfrm>
              <a:off x="2692" y="2404"/>
              <a:ext cx="280" cy="23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Rectangle 116"/>
            <p:cNvSpPr>
              <a:spLocks noChangeArrowheads="1"/>
            </p:cNvSpPr>
            <p:nvPr/>
          </p:nvSpPr>
          <p:spPr bwMode="auto">
            <a:xfrm>
              <a:off x="2726" y="2352"/>
              <a:ext cx="442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dirty="0">
                  <a:solidFill>
                    <a:srgbClr val="FF0000"/>
                  </a:solidFill>
                  <a:effectLst/>
                </a:rPr>
                <a:t>6</a:t>
              </a:r>
            </a:p>
          </p:txBody>
        </p:sp>
        <p:sp>
          <p:nvSpPr>
            <p:cNvPr id="49" name="Rectangle 117"/>
            <p:cNvSpPr>
              <a:spLocks noChangeArrowheads="1"/>
            </p:cNvSpPr>
            <p:nvPr/>
          </p:nvSpPr>
          <p:spPr bwMode="auto">
            <a:xfrm>
              <a:off x="2980" y="2404"/>
              <a:ext cx="280" cy="23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Rectangle 118"/>
            <p:cNvSpPr>
              <a:spLocks noChangeArrowheads="1"/>
            </p:cNvSpPr>
            <p:nvPr/>
          </p:nvSpPr>
          <p:spPr bwMode="auto">
            <a:xfrm>
              <a:off x="2918" y="2352"/>
              <a:ext cx="442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dirty="0">
                  <a:solidFill>
                    <a:schemeClr val="tx1"/>
                  </a:solidFill>
                  <a:effectLst/>
                </a:rPr>
                <a:t>10</a:t>
              </a:r>
            </a:p>
          </p:txBody>
        </p:sp>
        <p:sp>
          <p:nvSpPr>
            <p:cNvPr id="51" name="Rectangle 119"/>
            <p:cNvSpPr>
              <a:spLocks noChangeArrowheads="1"/>
            </p:cNvSpPr>
            <p:nvPr/>
          </p:nvSpPr>
          <p:spPr bwMode="auto">
            <a:xfrm>
              <a:off x="3268" y="2404"/>
              <a:ext cx="280" cy="23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Rectangle 120"/>
            <p:cNvSpPr>
              <a:spLocks noChangeArrowheads="1"/>
            </p:cNvSpPr>
            <p:nvPr/>
          </p:nvSpPr>
          <p:spPr bwMode="auto">
            <a:xfrm>
              <a:off x="3254" y="2352"/>
              <a:ext cx="394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chemeClr val="tx1"/>
                  </a:solidFill>
                  <a:effectLst/>
                </a:rPr>
                <a:t>11</a:t>
              </a:r>
            </a:p>
          </p:txBody>
        </p:sp>
        <p:sp>
          <p:nvSpPr>
            <p:cNvPr id="53" name="Rectangle 121"/>
            <p:cNvSpPr>
              <a:spLocks noChangeArrowheads="1"/>
            </p:cNvSpPr>
            <p:nvPr/>
          </p:nvSpPr>
          <p:spPr bwMode="auto">
            <a:xfrm>
              <a:off x="3556" y="2404"/>
              <a:ext cx="280" cy="23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Rectangle 122"/>
            <p:cNvSpPr>
              <a:spLocks noChangeArrowheads="1"/>
            </p:cNvSpPr>
            <p:nvPr/>
          </p:nvSpPr>
          <p:spPr bwMode="auto">
            <a:xfrm>
              <a:off x="3590" y="2352"/>
              <a:ext cx="298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sp>
          <p:nvSpPr>
            <p:cNvPr id="55" name="Rectangle 123"/>
            <p:cNvSpPr>
              <a:spLocks noChangeArrowheads="1"/>
            </p:cNvSpPr>
            <p:nvPr/>
          </p:nvSpPr>
          <p:spPr bwMode="auto">
            <a:xfrm>
              <a:off x="3844" y="2404"/>
              <a:ext cx="280" cy="23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Rectangle 124"/>
            <p:cNvSpPr>
              <a:spLocks noChangeArrowheads="1"/>
            </p:cNvSpPr>
            <p:nvPr/>
          </p:nvSpPr>
          <p:spPr bwMode="auto">
            <a:xfrm>
              <a:off x="3878" y="2352"/>
              <a:ext cx="298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57" name="Rectangle 125"/>
            <p:cNvSpPr>
              <a:spLocks noChangeArrowheads="1"/>
            </p:cNvSpPr>
            <p:nvPr/>
          </p:nvSpPr>
          <p:spPr bwMode="auto">
            <a:xfrm>
              <a:off x="4132" y="2404"/>
              <a:ext cx="280" cy="23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Rectangle 126"/>
            <p:cNvSpPr>
              <a:spLocks noChangeArrowheads="1"/>
            </p:cNvSpPr>
            <p:nvPr/>
          </p:nvSpPr>
          <p:spPr bwMode="auto">
            <a:xfrm>
              <a:off x="4166" y="2352"/>
              <a:ext cx="298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dirty="0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1981200" y="4491335"/>
            <a:ext cx="7967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dirty="0">
                <a:solidFill>
                  <a:srgbClr val="FF0000"/>
                </a:solidFill>
              </a:rPr>
              <a:t>pivot</a:t>
            </a:r>
            <a:endParaRPr lang="zh-CN" altLang="en-US" sz="2600" dirty="0">
              <a:solidFill>
                <a:srgbClr val="FF0000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2362200" y="4260850"/>
            <a:ext cx="0" cy="4091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460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Idea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Suppose we are looking for 6</a:t>
            </a:r>
            <a:r>
              <a:rPr lang="en-US" altLang="zh-CN" baseline="30000" dirty="0"/>
              <a:t>th</a:t>
            </a:r>
            <a:r>
              <a:rPr lang="en-US" altLang="zh-CN" dirty="0"/>
              <a:t> smallest item in an array of length 12. We do partition.</a:t>
            </a:r>
          </a:p>
          <a:p>
            <a:pPr lvl="1"/>
            <a:r>
              <a:rPr lang="en-US" altLang="zh-CN" dirty="0"/>
              <a:t>Suppose the pivot is at position 4. Then we only need to focus on the sub-array right of the pivot and look for the 2</a:t>
            </a:r>
            <a:r>
              <a:rPr lang="en-US" altLang="zh-CN" baseline="30000" dirty="0"/>
              <a:t>nd</a:t>
            </a:r>
            <a:r>
              <a:rPr lang="en-US" altLang="zh-CN" dirty="0"/>
              <a:t> item in the array</a:t>
            </a:r>
          </a:p>
          <a:p>
            <a:pPr lvl="1"/>
            <a:r>
              <a:rPr lang="en-US" altLang="zh-CN" dirty="0"/>
              <a:t>Suppose the pivot is at position 8. Then we only need to focus on the sub-array left of the pivot and look for the 6</a:t>
            </a:r>
            <a:r>
              <a:rPr lang="en-US" altLang="zh-CN" baseline="30000" dirty="0"/>
              <a:t>th</a:t>
            </a:r>
            <a:r>
              <a:rPr lang="en-US" altLang="zh-CN" dirty="0"/>
              <a:t> item in the array</a:t>
            </a:r>
            <a:endParaRPr lang="zh-CN" altLang="en-US" dirty="0"/>
          </a:p>
          <a:p>
            <a:pPr lvl="1"/>
            <a:r>
              <a:rPr lang="en-US" altLang="zh-CN" dirty="0"/>
              <a:t>In both cases, </a:t>
            </a:r>
            <a:r>
              <a:rPr lang="en-US" altLang="zh-CN" dirty="0" err="1"/>
              <a:t>recurse</a:t>
            </a:r>
            <a:r>
              <a:rPr lang="en-US" altLang="zh-CN" dirty="0"/>
              <a:t>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93042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26989</TotalTime>
  <Words>2428</Words>
  <Application>Microsoft Office PowerPoint</Application>
  <PresentationFormat>全屏显示(4:3)</PresentationFormat>
  <Paragraphs>315</Paragraphs>
  <Slides>31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Arial</vt:lpstr>
      <vt:lpstr>Calibri</vt:lpstr>
      <vt:lpstr>Cambria Math</vt:lpstr>
      <vt:lpstr>Courier New</vt:lpstr>
      <vt:lpstr>Franklin Gothic Book</vt:lpstr>
      <vt:lpstr>Perpetua</vt:lpstr>
      <vt:lpstr>Wingdings 2</vt:lpstr>
      <vt:lpstr>Equity</vt:lpstr>
      <vt:lpstr>VE281 Data Structures and Algorithms</vt:lpstr>
      <vt:lpstr>Announcement</vt:lpstr>
      <vt:lpstr>Recap</vt:lpstr>
      <vt:lpstr>Recap</vt:lpstr>
      <vt:lpstr>Outline</vt:lpstr>
      <vt:lpstr>The Selection Problem</vt:lpstr>
      <vt:lpstr>Solution: Reduction to Sorting</vt:lpstr>
      <vt:lpstr>Recall: Partitioning in Quick Sort</vt:lpstr>
      <vt:lpstr>Basic Idea</vt:lpstr>
      <vt:lpstr>Randomized Selection</vt:lpstr>
      <vt:lpstr>Which Statements Are Correct?</vt:lpstr>
      <vt:lpstr>Short Break – 5 min</vt:lpstr>
      <vt:lpstr>Average Runtime of Rselect</vt:lpstr>
      <vt:lpstr>Average Runtime Analysis</vt:lpstr>
      <vt:lpstr>Average Runtime Analysis</vt:lpstr>
      <vt:lpstr>Coin Flipping Analysis</vt:lpstr>
      <vt:lpstr>Average Runtime Analysis</vt:lpstr>
      <vt:lpstr>Outline</vt:lpstr>
      <vt:lpstr>A Good Pivot</vt:lpstr>
      <vt:lpstr>A Deterministic ChoosePivot</vt:lpstr>
      <vt:lpstr>Deterministic Selection Algorithm</vt:lpstr>
      <vt:lpstr>Short Break – 5 min</vt:lpstr>
      <vt:lpstr>Runtime of Dselect</vt:lpstr>
      <vt:lpstr>What’s the Runtime of Step 2?</vt:lpstr>
      <vt:lpstr>Runtime of Dselect</vt:lpstr>
      <vt:lpstr>Recurrence</vt:lpstr>
      <vt:lpstr>Lemma on Size</vt:lpstr>
      <vt:lpstr>Proof of Lemma</vt:lpstr>
      <vt:lpstr>Example</vt:lpstr>
      <vt:lpstr>Recurrence</vt:lpstr>
      <vt:lpstr>Proof T(n)=O(n)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周 维凯</cp:lastModifiedBy>
  <cp:revision>1438</cp:revision>
  <dcterms:created xsi:type="dcterms:W3CDTF">2008-09-02T17:19:50Z</dcterms:created>
  <dcterms:modified xsi:type="dcterms:W3CDTF">2020-09-23T08:05:46Z</dcterms:modified>
</cp:coreProperties>
</file>