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9"/>
  </p:notesMasterIdLst>
  <p:handoutMasterIdLst>
    <p:handoutMasterId r:id="rId30"/>
  </p:handoutMasterIdLst>
  <p:sldIdLst>
    <p:sldId id="256" r:id="rId2"/>
    <p:sldId id="569" r:id="rId3"/>
    <p:sldId id="518" r:id="rId4"/>
    <p:sldId id="519" r:id="rId5"/>
    <p:sldId id="520" r:id="rId6"/>
    <p:sldId id="523" r:id="rId7"/>
    <p:sldId id="629" r:id="rId8"/>
    <p:sldId id="571" r:id="rId9"/>
    <p:sldId id="572" r:id="rId10"/>
    <p:sldId id="527" r:id="rId11"/>
    <p:sldId id="528" r:id="rId12"/>
    <p:sldId id="529" r:id="rId13"/>
    <p:sldId id="574" r:id="rId14"/>
    <p:sldId id="530" r:id="rId15"/>
    <p:sldId id="630" r:id="rId16"/>
    <p:sldId id="602" r:id="rId17"/>
    <p:sldId id="603" r:id="rId18"/>
    <p:sldId id="604" r:id="rId19"/>
    <p:sldId id="605" r:id="rId20"/>
    <p:sldId id="631" r:id="rId21"/>
    <p:sldId id="632" r:id="rId22"/>
    <p:sldId id="633" r:id="rId23"/>
    <p:sldId id="634" r:id="rId24"/>
    <p:sldId id="635" r:id="rId25"/>
    <p:sldId id="636" r:id="rId26"/>
    <p:sldId id="637" r:id="rId27"/>
    <p:sldId id="63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4902" autoAdjust="0"/>
  </p:normalViewPr>
  <p:slideViewPr>
    <p:cSldViewPr>
      <p:cViewPr varScale="1">
        <p:scale>
          <a:sx n="61" d="100"/>
          <a:sy n="61" d="100"/>
        </p:scale>
        <p:origin x="165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7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35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1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 is</a:t>
            </a:r>
            <a:r>
              <a:rPr lang="en-US" baseline="0" dirty="0"/>
              <a:t> a multiple of 3 and the keys are multiple of 3, then only the 3k slot will be occupied.</a:t>
            </a:r>
          </a:p>
          <a:p>
            <a:endParaRPr lang="en-US" baseline="0" dirty="0"/>
          </a:p>
          <a:p>
            <a:r>
              <a:rPr lang="en-US" baseline="0" dirty="0"/>
              <a:t>As p becomes large, it is less likely that the </a:t>
            </a:r>
            <a:r>
              <a:rPr lang="en-US" baseline="0" dirty="0" err="1"/>
              <a:t>keys%p</a:t>
            </a:r>
            <a:r>
              <a:rPr lang="en-US" baseline="0" dirty="0"/>
              <a:t> gets biased.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0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consider array-based implementation</a:t>
            </a:r>
            <a:r>
              <a:rPr lang="en-US" baseline="0" dirty="0"/>
              <a:t> and its runtime.</a:t>
            </a:r>
          </a:p>
          <a:p>
            <a:endParaRPr lang="en-US" baseline="0" dirty="0"/>
          </a:p>
          <a:p>
            <a:r>
              <a:rPr lang="en-US" baseline="0" dirty="0"/>
              <a:t>It is like </a:t>
            </a:r>
            <a:r>
              <a:rPr lang="en-US" baseline="0" dirty="0" err="1"/>
              <a:t>IntSet</a:t>
            </a:r>
            <a:r>
              <a:rPr lang="en-US" baseline="0" dirty="0"/>
              <a:t> ADT.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4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names</a:t>
            </a:r>
            <a:r>
              <a:rPr lang="en-US" baseline="0" dirty="0"/>
              <a:t> do we have? Suppose it is normal to have a name of eight characters. 26^3 + 26^4 + ... + 26^8 &gt; 26^8 = 209 billion</a:t>
            </a:r>
          </a:p>
          <a:p>
            <a:endParaRPr lang="en-US" baseline="0" dirty="0"/>
          </a:p>
          <a:p>
            <a:r>
              <a:rPr lang="en-US" baseline="0" dirty="0"/>
              <a:t>How many IP addresses do we have? 256^4 = 2^32 = 4.3 billion</a:t>
            </a:r>
          </a:p>
          <a:p>
            <a:endParaRPr lang="en-US" baseline="0" dirty="0"/>
          </a:p>
          <a:p>
            <a:r>
              <a:rPr lang="en-US" baseline="0" dirty="0"/>
              <a:t>For the solutions: consider the example of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insert()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find()</a:t>
            </a:r>
            <a:r>
              <a:rPr lang="en-US" dirty="0"/>
              <a:t> are both directed to the same location in </a:t>
            </a:r>
            <a:r>
              <a:rPr lang="en-US" i="1" dirty="0"/>
              <a:t>O</a:t>
            </a:r>
            <a:r>
              <a:rPr lang="en-US" dirty="0"/>
              <a:t>(1) time.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0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0" dirty="0"/>
              <a:t>ollision is inevitable: It is due to</a:t>
            </a:r>
            <a:r>
              <a:rPr lang="en-US" dirty="0"/>
              <a:t> </a:t>
            </a:r>
            <a:r>
              <a:rPr lang="en-US" baseline="0" dirty="0"/>
              <a:t>pigeonhole principle. If we insert more keys than the number of buckets, there is definitely a collision.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75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birthday paradox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01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6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minimize?</a:t>
            </a:r>
            <a:r>
              <a:rPr lang="en-US" baseline="0" dirty="0"/>
              <a:t> </a:t>
            </a:r>
            <a:r>
              <a:rPr lang="en-US" dirty="0"/>
              <a:t>If it is not completely random, then you may collide with a probability &gt; 1/n.</a:t>
            </a:r>
          </a:p>
          <a:p>
            <a:endParaRPr lang="en-US" dirty="0"/>
          </a:p>
          <a:p>
            <a:r>
              <a:rPr lang="en-US" dirty="0"/>
              <a:t>We need to remember the</a:t>
            </a:r>
            <a:r>
              <a:rPr lang="en-US" baseline="0" dirty="0"/>
              <a:t> random home bucket for every possible key, which requires a large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10/26/2020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59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Hashing: Basics and Hash Function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purpose of hashing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Understand the collision 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design a good hash function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Pairs are: (22,a), (33,b), (3,c), (73,d), (85,e)</a:t>
            </a:r>
          </a:p>
          <a:p>
            <a:r>
              <a:rPr lang="en-US" dirty="0"/>
              <a:t>Hash table is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A[0:7]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dirty="0"/>
              <a:t>and table size is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 = 8</a:t>
            </a:r>
            <a:endParaRPr lang="en-US" dirty="0"/>
          </a:p>
          <a:p>
            <a:r>
              <a:rPr lang="en-US" dirty="0"/>
              <a:t>Hash function is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h[key] = key/11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Every item with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/>
              <a:t> is stored in the bucket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A[h(key)]</a:t>
            </a:r>
            <a:endParaRPr lang="en-US" dirty="0"/>
          </a:p>
          <a:p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695178" y="3643313"/>
            <a:ext cx="8001000" cy="990600"/>
            <a:chOff x="609600" y="4572000"/>
            <a:chExt cx="8001000" cy="990600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6096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16002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25908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35814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45720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55626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65532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>
              <a:off x="75438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36"/>
            <p:cNvSpPr txBox="1">
              <a:spLocks noChangeArrowheads="1"/>
            </p:cNvSpPr>
            <p:nvPr/>
          </p:nvSpPr>
          <p:spPr bwMode="auto">
            <a:xfrm>
              <a:off x="7620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[0]</a:t>
              </a:r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18288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[1]</a:t>
              </a:r>
            </a:p>
          </p:txBody>
        </p:sp>
        <p:sp>
          <p:nvSpPr>
            <p:cNvPr id="27" name="Text Box 40"/>
            <p:cNvSpPr txBox="1">
              <a:spLocks noChangeArrowheads="1"/>
            </p:cNvSpPr>
            <p:nvPr/>
          </p:nvSpPr>
          <p:spPr bwMode="auto">
            <a:xfrm>
              <a:off x="28956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[2]</a:t>
              </a:r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38862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[3]</a:t>
              </a:r>
            </a:p>
          </p:txBody>
        </p:sp>
        <p:sp>
          <p:nvSpPr>
            <p:cNvPr id="29" name="Text Box 42"/>
            <p:cNvSpPr txBox="1">
              <a:spLocks noChangeArrowheads="1"/>
            </p:cNvSpPr>
            <p:nvPr/>
          </p:nvSpPr>
          <p:spPr bwMode="auto">
            <a:xfrm>
              <a:off x="48006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[4]</a:t>
              </a:r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58674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[5]</a:t>
              </a: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[6]</a:t>
              </a:r>
            </a:p>
          </p:txBody>
        </p:sp>
        <p:sp>
          <p:nvSpPr>
            <p:cNvPr id="32" name="Text Box 45"/>
            <p:cNvSpPr txBox="1">
              <a:spLocks noChangeArrowheads="1"/>
            </p:cNvSpPr>
            <p:nvPr/>
          </p:nvSpPr>
          <p:spPr bwMode="auto">
            <a:xfrm>
              <a:off x="79248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[7]</a:t>
              </a:r>
            </a:p>
          </p:txBody>
        </p:sp>
      </p:grp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7696200" y="3581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(85,e)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2667000" y="3581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(22,a)</a:t>
            </a: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3733800" y="3581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(33,b)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762000" y="3581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(3,c)</a:t>
            </a:r>
          </a:p>
        </p:txBody>
      </p:sp>
      <p:sp>
        <p:nvSpPr>
          <p:cNvPr id="46" name="Text Box 24"/>
          <p:cNvSpPr txBox="1">
            <a:spLocks noChangeArrowheads="1"/>
          </p:cNvSpPr>
          <p:nvPr/>
        </p:nvSpPr>
        <p:spPr bwMode="auto">
          <a:xfrm>
            <a:off x="6705600" y="3581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(73,d)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43090" y="5029200"/>
            <a:ext cx="5314788" cy="83099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Question: What is the time complexity for</a:t>
            </a:r>
            <a:br>
              <a:rPr lang="en-US" sz="2400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find(), insert()</a:t>
            </a:r>
            <a:r>
              <a:rPr lang="en-US" sz="2400" dirty="0"/>
              <a:t>, and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sz="2400" dirty="0"/>
              <a:t>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24944" y="5365403"/>
            <a:ext cx="742511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O(1)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43089" y="6049962"/>
            <a:ext cx="6324365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Achieves both fast runtime and efficient memory usage </a:t>
            </a:r>
          </a:p>
        </p:txBody>
      </p:sp>
    </p:spTree>
    <p:extLst>
      <p:ext uri="{BB962C8B-B14F-4D97-AF65-F5344CB8AC3E}">
        <p14:creationId xmlns:p14="http://schemas.microsoft.com/office/powerpoint/2010/main" val="270903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nimBg="1"/>
      <p:bldP spid="48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Wrong?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does (35, g) go?</a:t>
            </a:r>
          </a:p>
          <a:p>
            <a:pPr>
              <a:lnSpc>
                <a:spcPct val="90000"/>
              </a:lnSpc>
            </a:pPr>
            <a:r>
              <a:rPr lang="en-US" dirty="0"/>
              <a:t>Problem: The home bucket for (35, g) is already occupied!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is a “</a:t>
            </a:r>
            <a:r>
              <a:rPr lang="en-US" b="1" dirty="0">
                <a:solidFill>
                  <a:srgbClr val="C00000"/>
                </a:solidFill>
              </a:rPr>
              <a:t>collision</a:t>
            </a:r>
            <a:r>
              <a:rPr lang="en-US" dirty="0"/>
              <a:t>”.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0878" y="1676400"/>
            <a:ext cx="8001000" cy="990600"/>
            <a:chOff x="609600" y="4572000"/>
            <a:chExt cx="8001000" cy="9906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096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6002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25908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5814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45720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55626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5532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75438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36"/>
            <p:cNvSpPr txBox="1">
              <a:spLocks noChangeArrowheads="1"/>
            </p:cNvSpPr>
            <p:nvPr/>
          </p:nvSpPr>
          <p:spPr bwMode="auto">
            <a:xfrm>
              <a:off x="7620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[0]</a:t>
              </a: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18288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[1]</a:t>
              </a: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28956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[2]</a:t>
              </a: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38862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[3]</a:t>
              </a: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auto">
            <a:xfrm>
              <a:off x="48006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[4]</a:t>
              </a:r>
            </a:p>
          </p:txBody>
        </p:sp>
        <p:sp>
          <p:nvSpPr>
            <p:cNvPr id="19" name="Text Box 43"/>
            <p:cNvSpPr txBox="1">
              <a:spLocks noChangeArrowheads="1"/>
            </p:cNvSpPr>
            <p:nvPr/>
          </p:nvSpPr>
          <p:spPr bwMode="auto">
            <a:xfrm>
              <a:off x="58674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[5]</a:t>
              </a:r>
            </a:p>
          </p:txBody>
        </p:sp>
        <p:sp>
          <p:nvSpPr>
            <p:cNvPr id="20" name="Text Box 44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[6]</a:t>
              </a:r>
            </a:p>
          </p:txBody>
        </p:sp>
        <p:sp>
          <p:nvSpPr>
            <p:cNvPr id="21" name="Text Box 45"/>
            <p:cNvSpPr txBox="1">
              <a:spLocks noChangeArrowheads="1"/>
            </p:cNvSpPr>
            <p:nvPr/>
          </p:nvSpPr>
          <p:spPr bwMode="auto">
            <a:xfrm>
              <a:off x="79248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[7]</a:t>
              </a:r>
            </a:p>
          </p:txBody>
        </p:sp>
      </p:grp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7581900" y="1614487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(85,e)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552700" y="1614487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(22,a)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3619500" y="1614487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(33,b)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647700" y="1614487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(3,c)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591300" y="1614487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(73,d)</a:t>
            </a:r>
          </a:p>
        </p:txBody>
      </p:sp>
    </p:spTree>
    <p:extLst>
      <p:ext uri="{BB962C8B-B14F-4D97-AF65-F5344CB8AC3E}">
        <p14:creationId xmlns:p14="http://schemas.microsoft.com/office/powerpoint/2010/main" val="104203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and Collision Resolution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Collision occurs when the hash function maps two or more items—all having </a:t>
            </a:r>
            <a:r>
              <a:rPr lang="en-US" b="1" dirty="0">
                <a:solidFill>
                  <a:srgbClr val="C00000"/>
                </a:solidFill>
              </a:rPr>
              <a:t>different</a:t>
            </a:r>
            <a:r>
              <a:rPr lang="en-US" dirty="0"/>
              <a:t> search keys—into the </a:t>
            </a:r>
            <a:r>
              <a:rPr lang="en-US" b="1" dirty="0">
                <a:solidFill>
                  <a:srgbClr val="0000FF"/>
                </a:solidFill>
              </a:rPr>
              <a:t>same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bucket.</a:t>
            </a:r>
          </a:p>
          <a:p>
            <a:endParaRPr lang="en-US" dirty="0"/>
          </a:p>
          <a:p>
            <a:r>
              <a:rPr lang="en-US" dirty="0"/>
              <a:t>What to do when there is a collision?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Collision-resolution scheme</a:t>
            </a:r>
            <a:r>
              <a:rPr lang="en-US" dirty="0"/>
              <a:t>: assigns distinct locations in the hash table to items involved in a collision.</a:t>
            </a:r>
          </a:p>
          <a:p>
            <a:endParaRPr lang="en-US" dirty="0"/>
          </a:p>
          <a:p>
            <a:r>
              <a:rPr lang="en-US" dirty="0"/>
              <a:t>Two major schemes:</a:t>
            </a:r>
          </a:p>
          <a:p>
            <a:pPr lvl="1"/>
            <a:r>
              <a:rPr lang="en-US" dirty="0"/>
              <a:t>Separate chaining</a:t>
            </a:r>
          </a:p>
          <a:p>
            <a:pPr lvl="1"/>
            <a:r>
              <a:rPr lang="en-US" dirty="0"/>
              <a:t>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233780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 of Collision: Birthday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people with random birthdays (i.e., with each day of the year equally likely). What is the smallest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so that there is at least a 50% chance that two people have the same birthday?</a:t>
                </a:r>
              </a:p>
              <a:p>
                <a:pPr marL="320040" lvl="1" indent="0">
                  <a:buNone/>
                </a:pPr>
                <a:r>
                  <a:rPr lang="en-US" b="1" dirty="0">
                    <a:solidFill>
                      <a:prstClr val="black"/>
                    </a:solidFill>
                  </a:rPr>
                  <a:t>A.</a:t>
                </a:r>
                <a:r>
                  <a:rPr lang="en-US" dirty="0">
                    <a:solidFill>
                      <a:prstClr val="black"/>
                    </a:solidFill>
                  </a:rPr>
                  <a:t> 23</a:t>
                </a:r>
              </a:p>
              <a:p>
                <a:pPr marL="320040" lvl="1" indent="0">
                  <a:buNone/>
                </a:pPr>
                <a:r>
                  <a:rPr lang="en-US" b="1" dirty="0">
                    <a:solidFill>
                      <a:prstClr val="black"/>
                    </a:solidFill>
                  </a:rPr>
                  <a:t>B.</a:t>
                </a:r>
                <a:r>
                  <a:rPr lang="en-US" dirty="0">
                    <a:solidFill>
                      <a:prstClr val="black"/>
                    </a:solidFill>
                  </a:rPr>
                  <a:t> 57</a:t>
                </a:r>
              </a:p>
              <a:p>
                <a:pPr marL="320040" lvl="1" indent="0">
                  <a:buNone/>
                </a:pPr>
                <a:r>
                  <a:rPr lang="en-US" b="1" dirty="0">
                    <a:solidFill>
                      <a:prstClr val="black"/>
                    </a:solidFill>
                  </a:rPr>
                  <a:t>C.</a:t>
                </a:r>
                <a:r>
                  <a:rPr lang="en-US" dirty="0">
                    <a:solidFill>
                      <a:prstClr val="black"/>
                    </a:solidFill>
                  </a:rPr>
                  <a:t> 184</a:t>
                </a:r>
              </a:p>
              <a:p>
                <a:pPr marL="320040" lvl="1" indent="0">
                  <a:buNone/>
                </a:pPr>
                <a:r>
                  <a:rPr lang="en-US" b="1" dirty="0">
                    <a:solidFill>
                      <a:prstClr val="black"/>
                    </a:solidFill>
                  </a:rPr>
                  <a:t>D.</a:t>
                </a:r>
                <a:r>
                  <a:rPr lang="en-US" dirty="0">
                    <a:solidFill>
                      <a:prstClr val="black"/>
                    </a:solidFill>
                  </a:rPr>
                  <a:t> 367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480238" y="5748635"/>
            <a:ext cx="2640723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Collision is inevitable!</a:t>
            </a:r>
          </a:p>
        </p:txBody>
      </p:sp>
      <p:pic>
        <p:nvPicPr>
          <p:cNvPr id="7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5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Issues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Choice of the hash function.</a:t>
            </a:r>
          </a:p>
          <a:p>
            <a:r>
              <a:rPr lang="en-US" dirty="0"/>
              <a:t>Collision resolution scheme.</a:t>
            </a:r>
          </a:p>
          <a:p>
            <a:r>
              <a:rPr lang="en-US" dirty="0"/>
              <a:t>Size of the hash table and </a:t>
            </a:r>
            <a:r>
              <a:rPr lang="en-US"/>
              <a:t>rehashing.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4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Review of Dictionary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Hashing Basics</a:t>
            </a:r>
          </a:p>
          <a:p>
            <a:r>
              <a:rPr lang="en-US" dirty="0"/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1786876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Design Criteria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953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Must compute a bucket for every key in the universe.</a:t>
                </a:r>
              </a:p>
              <a:p>
                <a:r>
                  <a:rPr lang="en-US" dirty="0"/>
                  <a:t>Must compute the same bucket for the same key.</a:t>
                </a:r>
              </a:p>
              <a:p>
                <a:r>
                  <a:rPr lang="en-US" dirty="0"/>
                  <a:t>Should be easy and quick to compute.</a:t>
                </a:r>
              </a:p>
              <a:p>
                <a:r>
                  <a:rPr lang="en-US" dirty="0"/>
                  <a:t>Minimizes collision</a:t>
                </a:r>
              </a:p>
              <a:p>
                <a:pPr lvl="1"/>
                <a:r>
                  <a:rPr lang="en-US" dirty="0"/>
                  <a:t>Spread keys out evenly in hash table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Gold standard</a:t>
                </a:r>
                <a:r>
                  <a:rPr lang="en-US" dirty="0"/>
                  <a:t>: </a:t>
                </a:r>
                <a:r>
                  <a:rPr lang="en-US" b="1" dirty="0">
                    <a:solidFill>
                      <a:srgbClr val="0070C0"/>
                    </a:solidFill>
                  </a:rPr>
                  <a:t>completely random hashing</a:t>
                </a:r>
              </a:p>
              <a:p>
                <a:pPr lvl="2"/>
                <a:r>
                  <a:rPr lang="en-US" sz="2400" dirty="0"/>
                  <a:t>The probability that a randomly selected key has bucket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as its home bucket 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1/</m:t>
                    </m:r>
                    <m:r>
                      <a:rPr lang="en-US" sz="2400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0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i="1" dirty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&lt;</m:t>
                    </m:r>
                    <m:r>
                      <a:rPr lang="en-US" sz="2400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2"/>
                <a:r>
                  <a:rPr lang="en-US" sz="2400" dirty="0"/>
                  <a:t>Completely random hashing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minimizes</a:t>
                </a:r>
                <a:r>
                  <a:rPr lang="en-US" sz="2400" dirty="0"/>
                  <a:t> the likelihood of an collision when keys are selected at random.</a:t>
                </a:r>
              </a:p>
              <a:p>
                <a:pPr lvl="2"/>
                <a:r>
                  <a:rPr lang="en-US" sz="2400" dirty="0"/>
                  <a:t>However, completely random hashing is </a:t>
                </a:r>
                <a:r>
                  <a:rPr lang="en-US" sz="2400" b="1" u="sng" dirty="0"/>
                  <a:t>infeasible</a:t>
                </a:r>
                <a:r>
                  <a:rPr lang="en-US" sz="2400" dirty="0"/>
                  <a:t> due to the need to remember the random bucket.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953000"/>
              </a:xfrm>
              <a:blipFill rotWithShape="1">
                <a:blip r:embed="rId3"/>
                <a:stretch>
                  <a:fillRect l="-706" t="-1601" r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962400" y="2743200"/>
            <a:ext cx="3759767" cy="461665"/>
            <a:chOff x="3962400" y="2891135"/>
            <a:chExt cx="3759767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5181600" y="2891135"/>
              <a:ext cx="2540567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The hardest criterion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962400" y="3121967"/>
              <a:ext cx="121920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291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Hash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keys = phone number in China (11 digits)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b="1" dirty="0">
                    <a:solidFill>
                      <a:srgbClr val="0000FF"/>
                    </a:solidFill>
                  </a:rPr>
                  <a:t>Terrible</a:t>
                </a:r>
                <a:r>
                  <a:rPr lang="en-US" dirty="0"/>
                  <a:t> hash function: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𝑘𝑒𝑦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first 3 digits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𝑘𝑒𝑦</m:t>
                    </m:r>
                  </m:oMath>
                </a14:m>
                <a:r>
                  <a:rPr lang="en-US" dirty="0"/>
                  <a:t>, i.e., area code</a:t>
                </a:r>
              </a:p>
              <a:p>
                <a:pPr lvl="2"/>
                <a:r>
                  <a:rPr lang="en-US" sz="2400" dirty="0"/>
                  <a:t>The keys are not spread out evenly. Buckets 010, 021 may have a lot of keys mapped to them, while some buckets have no keys.</a:t>
                </a:r>
              </a:p>
              <a:p>
                <a:pPr lvl="1"/>
                <a:r>
                  <a:rPr lang="en-US" b="1" dirty="0">
                    <a:solidFill>
                      <a:srgbClr val="C00000"/>
                    </a:solidFill>
                  </a:rPr>
                  <a:t>Mediocre</a:t>
                </a:r>
                <a:r>
                  <a:rPr lang="en-US" dirty="0"/>
                  <a:t> hash function: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𝑘𝑒𝑦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last 3 digits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𝑘𝑒𝑦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sz="2400" dirty="0"/>
                  <a:t>Still vulnerable to patterns in last 3 digits.</a:t>
                </a:r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3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Hash function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cs typeface="Courier New" pitchFamily="49" charset="0"/>
                      </a:rPr>
                      <m:t>h</m:t>
                    </m:r>
                    <m:r>
                      <a:rPr lang="en-US" sz="2400" b="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  <a:cs typeface="Courier New" pitchFamily="49" charset="0"/>
                      </a:rPr>
                      <m:t>𝑘𝑒𝑦</m:t>
                    </m:r>
                    <m:r>
                      <a:rPr lang="en-US" sz="2400" b="0" i="1" dirty="0" smtClean="0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dirty="0"/>
                  <a:t>) maps key to buckets in two steps: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Convert key into an integer in case the key is not an integer.</a:t>
                </a:r>
              </a:p>
              <a:p>
                <a:pPr marL="617220" lvl="1" indent="-342900"/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cs typeface="Courier New" pitchFamily="49" charset="0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  <a:cs typeface="Courier New" pitchFamily="49" charset="0"/>
                      </a:rPr>
                      <m:t>𝑘𝑒𝑦</m:t>
                    </m:r>
                    <m:r>
                      <a:rPr lang="en-US" b="0" i="1" dirty="0" smtClean="0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dirty="0"/>
                  <a:t> which returns an integer value, known as </a:t>
                </a:r>
                <a:r>
                  <a:rPr lang="en-US" b="1" dirty="0">
                    <a:solidFill>
                      <a:srgbClr val="C00000"/>
                    </a:solidFill>
                  </a:rPr>
                  <a:t>hash code</a:t>
                </a:r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>
                    <a:solidFill>
                      <a:srgbClr val="0000FF"/>
                    </a:solidFill>
                  </a:rPr>
                  <a:t>Compression map</a:t>
                </a:r>
                <a:r>
                  <a:rPr lang="en-US" dirty="0"/>
                  <a:t>: Map an integer (hash code) into a home bucket.</a:t>
                </a:r>
              </a:p>
              <a:p>
                <a:pPr marL="617220" lvl="1" indent="-342900"/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𝑐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  <a:cs typeface="Courier New" pitchFamily="49" charset="0"/>
                      </a:rPr>
                      <m:t>h𝑎𝑠h𝑐𝑜𝑑𝑒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dirty="0"/>
                  <a:t> which gives an integer in the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[0, 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the number of buckets in the table.</a:t>
                </a:r>
              </a:p>
              <a:p>
                <a:endParaRPr lang="en-US" dirty="0"/>
              </a:p>
              <a:p>
                <a:r>
                  <a:rPr lang="en-US" dirty="0"/>
                  <a:t>In summary,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h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𝑘𝑒𝑦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)=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𝑐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𝑡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𝑘𝑒𝑦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))</m:t>
                    </m:r>
                  </m:oMath>
                </a14:m>
                <a:r>
                  <a:rPr lang="en-US" dirty="0"/>
                  <a:t>, which gives an index in the table.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  <a:blipFill rotWithShape="1">
                <a:blip r:embed="rId2"/>
                <a:stretch>
                  <a:fillRect l="-863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Non-integers into Hash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String: use the ASCII (or UTF-8) encoding of each char and then perform arithmetic on them.</a:t>
            </a:r>
          </a:p>
          <a:p>
            <a:endParaRPr lang="en-US" dirty="0"/>
          </a:p>
          <a:p>
            <a:r>
              <a:rPr lang="en-US" dirty="0"/>
              <a:t>Floating-point number: treat it as a string of bits.</a:t>
            </a:r>
          </a:p>
          <a:p>
            <a:endParaRPr lang="en-US" dirty="0"/>
          </a:p>
          <a:p>
            <a:r>
              <a:rPr lang="en-US" dirty="0"/>
              <a:t>Images, (viral) code snippets, (malicious) Web site URLs: in general, treat the representation as a bit-string, using all of it or </a:t>
            </a:r>
            <a:r>
              <a:rPr lang="en-US" b="1" dirty="0">
                <a:solidFill>
                  <a:srgbClr val="0000FF"/>
                </a:solidFill>
              </a:rPr>
              <a:t>extracting</a:t>
            </a:r>
            <a:r>
              <a:rPr lang="en-US" dirty="0"/>
              <a:t> parts of it (i.e., www.</a:t>
            </a:r>
            <a:r>
              <a:rPr lang="en-US" b="1" dirty="0">
                <a:solidFill>
                  <a:srgbClr val="C00000"/>
                </a:solidFill>
              </a:rPr>
              <a:t>sjtu</a:t>
            </a:r>
            <a:r>
              <a:rPr lang="en-US" dirty="0"/>
              <a:t>.</a:t>
            </a:r>
            <a:r>
              <a:rPr lang="en-US" b="1" dirty="0">
                <a:solidFill>
                  <a:srgbClr val="C00000"/>
                </a:solidFill>
              </a:rPr>
              <a:t>edu</a:t>
            </a:r>
            <a:r>
              <a:rPr lang="en-US" dirty="0"/>
              <a:t>.</a:t>
            </a:r>
            <a:r>
              <a:rPr lang="en-US" b="1" dirty="0">
                <a:solidFill>
                  <a:srgbClr val="C00000"/>
                </a:solidFill>
              </a:rPr>
              <a:t>cn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959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Review of Dictionary</a:t>
            </a:r>
          </a:p>
          <a:p>
            <a:r>
              <a:rPr lang="en-US" dirty="0"/>
              <a:t>Hashing Basics</a:t>
            </a:r>
          </a:p>
          <a:p>
            <a:r>
              <a:rPr lang="en-US" dirty="0"/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1873214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to Integers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Simple scheme: adds up all the ASCII codes for all the chars in the string.</a:t>
            </a:r>
          </a:p>
          <a:p>
            <a:pPr lvl="1"/>
            <a:r>
              <a:rPr lang="en-US" dirty="0"/>
              <a:t>Example: t(“He”) = 72 + 101 = 173.</a:t>
            </a:r>
          </a:p>
          <a:p>
            <a:endParaRPr lang="en-US" dirty="0"/>
          </a:p>
          <a:p>
            <a:r>
              <a:rPr lang="en-US" dirty="0"/>
              <a:t>Not good. Why?</a:t>
            </a:r>
          </a:p>
          <a:p>
            <a:pPr lvl="1"/>
            <a:r>
              <a:rPr lang="en-US" dirty="0"/>
              <a:t>Consider English words “post”, “pots”, “spot”, “stop”, “tops”.</a:t>
            </a:r>
          </a:p>
        </p:txBody>
      </p:sp>
    </p:spTree>
    <p:extLst>
      <p:ext uri="{BB962C8B-B14F-4D97-AF65-F5344CB8AC3E}">
        <p14:creationId xmlns:p14="http://schemas.microsoft.com/office/powerpoint/2010/main" val="9744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to Integers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dirty="0"/>
                  <a:t>A better strategy: Polynomial hash code taking </a:t>
                </a:r>
                <a:r>
                  <a:rPr lang="en-US" b="1" dirty="0">
                    <a:solidFill>
                      <a:srgbClr val="0000FF"/>
                    </a:solidFill>
                  </a:rPr>
                  <a:t>positional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info into account.</a:t>
                </a:r>
              </a:p>
              <a:p>
                <a:pPr marL="0" indent="0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[]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⋯+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−1]</m:t>
                      </m:r>
                    </m:oMath>
                  </m:oMathPara>
                </a14:m>
                <a:endParaRPr lang="en-US" dirty="0"/>
              </a:p>
              <a:p>
                <a:pPr marL="32004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is a constant.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=33</m:t>
                    </m:r>
                  </m:oMath>
                </a14:m>
                <a:r>
                  <a:rPr lang="en-US" dirty="0"/>
                  <a:t>, the hash codes for “post” and “stop”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/>
                            </a:rPr>
                            <m:t>post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=112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33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+111∙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33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+115∙33+116=4149734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/>
                            </a:rPr>
                            <m:t>stop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=11</m:t>
                      </m:r>
                      <m:r>
                        <a:rPr lang="en-US" sz="2200" b="0" i="1" smtClean="0">
                          <a:latin typeface="Cambria Math"/>
                        </a:rPr>
                        <m:t>5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33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200" i="1">
                          <a:latin typeface="Cambria Math"/>
                          <a:ea typeface="Cambria Math"/>
                        </a:rPr>
                        <m:t>+11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6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33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/>
                          <a:ea typeface="Cambria Math"/>
                        </a:rPr>
                        <m:t>+11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∙33+11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4262854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30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to Integers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[]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⋯+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−1]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Good choice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for English words: 31, 33, 37, 39, 41</a:t>
                </a:r>
              </a:p>
              <a:p>
                <a:pPr lvl="1"/>
                <a:r>
                  <a:rPr lang="en-US" dirty="0"/>
                  <a:t>What does it mean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to be a </a:t>
                </a:r>
                <a:r>
                  <a:rPr lang="en-US" b="1" dirty="0">
                    <a:solidFill>
                      <a:srgbClr val="C00000"/>
                    </a:solidFill>
                  </a:rPr>
                  <a:t>good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choice? Why are these particular values </a:t>
                </a:r>
                <a:r>
                  <a:rPr lang="en-US" b="1" dirty="0">
                    <a:solidFill>
                      <a:srgbClr val="C00000"/>
                    </a:solidFill>
                  </a:rPr>
                  <a:t>good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Answer: according to statistics on 50,000 English words, each of these constants will produce less than 7 collisions.</a:t>
                </a:r>
              </a:p>
              <a:p>
                <a:r>
                  <a:rPr lang="en-US" dirty="0"/>
                  <a:t>In Java, its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string</a:t>
                </a:r>
                <a:r>
                  <a:rPr lang="en-US" dirty="0"/>
                  <a:t> class has a built-in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hashCode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()</a:t>
                </a:r>
                <a:r>
                  <a:rPr lang="en-US" dirty="0"/>
                  <a:t> function. It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=31</m:t>
                    </m:r>
                  </m:oMath>
                </a14:m>
                <a:r>
                  <a:rPr lang="en-US" dirty="0"/>
                  <a:t>. Why?</a:t>
                </a:r>
              </a:p>
              <a:p>
                <a:pPr lvl="1"/>
                <a:r>
                  <a:rPr lang="en-US" dirty="0"/>
                  <a:t>Multiplication by 31 can be replaced by a shift and a subtraction for </a:t>
                </a:r>
                <a:r>
                  <a:rPr lang="en-US" b="1" dirty="0">
                    <a:solidFill>
                      <a:srgbClr val="C00000"/>
                    </a:solidFill>
                  </a:rPr>
                  <a:t>better performance</a:t>
                </a:r>
                <a:r>
                  <a:rPr lang="en-US" dirty="0"/>
                  <a:t>: 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31*</a:t>
                </a:r>
                <a:r>
                  <a:rPr lang="en-US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== (</a:t>
                </a:r>
                <a:r>
                  <a:rPr lang="en-US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&lt;&lt; 5) - </a:t>
                </a:r>
                <a:r>
                  <a:rPr lang="en-US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 rotWithShape="1">
                <a:blip r:embed="rId2"/>
                <a:stretch>
                  <a:fillRect l="-706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447800" y="5715000"/>
            <a:ext cx="6944530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Hash function criteria: Should be easy and quick to compute.</a:t>
            </a:r>
          </a:p>
        </p:txBody>
      </p:sp>
    </p:spTree>
    <p:extLst>
      <p:ext uri="{BB962C8B-B14F-4D97-AF65-F5344CB8AC3E}">
        <p14:creationId xmlns:p14="http://schemas.microsoft.com/office/powerpoint/2010/main" val="3729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Map an integer (hash code) into a home bucket.</a:t>
                </a:r>
              </a:p>
              <a:p>
                <a:r>
                  <a:rPr lang="en-US" dirty="0"/>
                  <a:t>The most common method is by </a:t>
                </a:r>
                <a:r>
                  <a:rPr lang="en-US" b="1" dirty="0">
                    <a:solidFill>
                      <a:srgbClr val="C00000"/>
                    </a:solidFill>
                  </a:rPr>
                  <a:t>modulo arithmetic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homeBucket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= c(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hashcode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) =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hashcode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% n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/>
                  <a:t>   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>
                    <a:solidFill>
                      <a:srgbClr val="0000FF"/>
                    </a:solidFill>
                  </a:rPr>
                  <a:t>number of buckets</a:t>
                </a:r>
                <a:r>
                  <a:rPr lang="en-US" dirty="0"/>
                  <a:t> in the hash table.</a:t>
                </a:r>
              </a:p>
              <a:p>
                <a:r>
                  <a:rPr lang="en-US" dirty="0"/>
                  <a:t>Example: Pairs are (22,a), (33,b), (3,c), (55,d), (79,e). Hash table size is 7.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371600" y="4419600"/>
            <a:ext cx="7010400" cy="990600"/>
            <a:chOff x="609600" y="4572000"/>
            <a:chExt cx="7010400" cy="9906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096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6002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25908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5814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45720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55626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5532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36"/>
            <p:cNvSpPr txBox="1">
              <a:spLocks noChangeArrowheads="1"/>
            </p:cNvSpPr>
            <p:nvPr/>
          </p:nvSpPr>
          <p:spPr bwMode="auto">
            <a:xfrm>
              <a:off x="7620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[0]</a:t>
              </a: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18288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[1]</a:t>
              </a: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28956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[2]</a:t>
              </a: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38862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[3]</a:t>
              </a: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auto">
            <a:xfrm>
              <a:off x="48006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[4]</a:t>
              </a:r>
            </a:p>
          </p:txBody>
        </p:sp>
        <p:sp>
          <p:nvSpPr>
            <p:cNvPr id="19" name="Text Box 43"/>
            <p:cNvSpPr txBox="1">
              <a:spLocks noChangeArrowheads="1"/>
            </p:cNvSpPr>
            <p:nvPr/>
          </p:nvSpPr>
          <p:spPr bwMode="auto">
            <a:xfrm>
              <a:off x="58674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[5]</a:t>
              </a:r>
            </a:p>
          </p:txBody>
        </p:sp>
        <p:sp>
          <p:nvSpPr>
            <p:cNvPr id="20" name="Text Box 44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[6]</a:t>
              </a:r>
            </a:p>
          </p:txBody>
        </p:sp>
      </p:grp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2324100" y="4357687"/>
            <a:ext cx="102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(22,a)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6292948" y="4343400"/>
            <a:ext cx="102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(33,b)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4387655" y="4343400"/>
            <a:ext cx="902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(3,c)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7353300" y="4357687"/>
            <a:ext cx="102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(55,d)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3358955" y="4343400"/>
            <a:ext cx="102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(79,e)</a:t>
            </a:r>
          </a:p>
        </p:txBody>
      </p:sp>
    </p:spTree>
    <p:extLst>
      <p:ext uri="{BB962C8B-B14F-4D97-AF65-F5344CB8AC3E}">
        <p14:creationId xmlns:p14="http://schemas.microsoft.com/office/powerpoint/2010/main" val="427539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by Modulo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495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practice, keys of an application tend to have a specific pattern</a:t>
                </a:r>
              </a:p>
              <a:p>
                <a:pPr lvl="1"/>
                <a:r>
                  <a:rPr lang="en-US" dirty="0"/>
                  <a:t>For example, memory address in computer is multiple of 4.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choice of the hash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will affect the distribution of home buckets.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495800"/>
              </a:xfrm>
              <a:blipFill rotWithShape="1">
                <a:blip r:embed="rId2"/>
                <a:stretch>
                  <a:fillRect l="-706" t="-1085" r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509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by Modulo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</p:spPr>
            <p:txBody>
              <a:bodyPr>
                <a:normAutofit lnSpcReduction="10000"/>
              </a:bodyPr>
              <a:lstStyle/>
              <a:p>
                <a:pPr marL="274320" lvl="1" indent="-274320">
                  <a:spcBef>
                    <a:spcPts val="580"/>
                  </a:spcBef>
                  <a:buClr>
                    <a:schemeClr val="accent1"/>
                  </a:buClr>
                </a:pPr>
                <a:r>
                  <a:rPr lang="en-US" sz="2600" dirty="0"/>
                  <a:t>Suppose the keys of an application are more likely to be mapped into even integers.</a:t>
                </a:r>
              </a:p>
              <a:p>
                <a:pPr marL="548640" lvl="2" indent="-274320">
                  <a:spcBef>
                    <a:spcPts val="580"/>
                  </a:spcBef>
                  <a:buClr>
                    <a:schemeClr val="accent1"/>
                  </a:buClr>
                </a:pPr>
                <a:r>
                  <a:rPr lang="en-US" sz="2400" dirty="0"/>
                  <a:t>E.g., memory address is always a multiple of 4.</a:t>
                </a:r>
              </a:p>
              <a:p>
                <a:endParaRPr lang="en-US" dirty="0"/>
              </a:p>
              <a:p>
                <a:r>
                  <a:rPr lang="en-US" dirty="0"/>
                  <a:t>When the hash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b="1" dirty="0">
                    <a:solidFill>
                      <a:srgbClr val="0000FF"/>
                    </a:solidFill>
                  </a:rPr>
                  <a:t>even</a:t>
                </a:r>
                <a:r>
                  <a:rPr lang="en-US" dirty="0"/>
                  <a:t> number, </a:t>
                </a:r>
                <a:r>
                  <a:rPr lang="en-US" b="1" dirty="0">
                    <a:solidFill>
                      <a:srgbClr val="0000FF"/>
                    </a:solidFill>
                  </a:rPr>
                  <a:t>even</a:t>
                </a:r>
                <a:r>
                  <a:rPr lang="en-US" dirty="0"/>
                  <a:t> integers are hashed into </a:t>
                </a:r>
                <a:r>
                  <a:rPr lang="en-US" b="1" dirty="0">
                    <a:solidFill>
                      <a:srgbClr val="0000FF"/>
                    </a:solidFill>
                  </a:rPr>
                  <a:t>even</a:t>
                </a:r>
                <a:r>
                  <a:rPr lang="en-US" dirty="0"/>
                  <a:t> home buckets.</a:t>
                </a:r>
              </a:p>
              <a:p>
                <a:pPr lvl="1"/>
                <a:r>
                  <a:rPr lang="en-US" dirty="0"/>
                  <a:t>E.g., n = 14: 20%14 = 6, 32%14 = 4, 8%14 = 8</a:t>
                </a:r>
              </a:p>
              <a:p>
                <a:endParaRPr lang="en-US" dirty="0"/>
              </a:p>
              <a:p>
                <a:r>
                  <a:rPr lang="en-US" dirty="0"/>
                  <a:t>The bias in the keys results in a bias toward the </a:t>
                </a:r>
                <a:r>
                  <a:rPr lang="en-US" b="1" dirty="0">
                    <a:solidFill>
                      <a:srgbClr val="0000FF"/>
                    </a:solidFill>
                  </a:rPr>
                  <a:t>even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home buckets.</a:t>
                </a:r>
              </a:p>
              <a:p>
                <a:pPr lvl="1"/>
                <a:r>
                  <a:rPr lang="en-US" dirty="0"/>
                  <a:t>All </a:t>
                </a:r>
                <a:r>
                  <a:rPr lang="en-US" b="1" dirty="0">
                    <a:solidFill>
                      <a:srgbClr val="C00000"/>
                    </a:solidFill>
                  </a:rPr>
                  <a:t>odd</a:t>
                </a:r>
                <a:r>
                  <a:rPr lang="en-US" dirty="0"/>
                  <a:t> buckets are </a:t>
                </a:r>
                <a:r>
                  <a:rPr lang="en-US" b="1" u="sng" dirty="0"/>
                  <a:t>guaranteed</a:t>
                </a:r>
                <a:r>
                  <a:rPr lang="en-US" dirty="0"/>
                  <a:t> to be empty.</a:t>
                </a:r>
              </a:p>
              <a:p>
                <a:pPr lvl="1"/>
                <a:r>
                  <a:rPr lang="en-US" dirty="0"/>
                  <a:t>The distribution of home buckets is not uniform!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  <a:blipFill>
                <a:blip r:embed="rId2"/>
                <a:stretch>
                  <a:fillRect l="-784" t="-1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44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by Modulo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However, when the hash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C00000"/>
                    </a:solidFill>
                  </a:rPr>
                  <a:t>odd</a:t>
                </a:r>
                <a:r>
                  <a:rPr lang="en-US" dirty="0"/>
                  <a:t>, even (or odd) integers may be hashed into both odd and even home buckets.</a:t>
                </a:r>
              </a:p>
              <a:p>
                <a:pPr lvl="1"/>
                <a:r>
                  <a:rPr lang="en-US" dirty="0"/>
                  <a:t>E.g., n = 15:  20%15 = 5, 32%15 </a:t>
                </a:r>
                <a:r>
                  <a:rPr lang="en-US"/>
                  <a:t>=2, </a:t>
                </a:r>
                <a:r>
                  <a:rPr lang="en-US" dirty="0"/>
                  <a:t>8%15 = 8</a:t>
                </a:r>
              </a:p>
              <a:p>
                <a:pPr marL="320040" lvl="1" indent="0">
                  <a:buNone/>
                </a:pPr>
                <a:r>
                  <a:rPr lang="en-US" dirty="0"/>
                  <a:t>		    15%15 = 0, 3%15 = 3, 23%15 = 8</a:t>
                </a:r>
              </a:p>
              <a:p>
                <a:endParaRPr lang="en-US" dirty="0"/>
              </a:p>
              <a:p>
                <a:r>
                  <a:rPr lang="en-US" dirty="0"/>
                  <a:t>The bias in the keys does not result in a bias toward either the odd or even home buckets.</a:t>
                </a:r>
              </a:p>
              <a:p>
                <a:pPr lvl="1"/>
                <a:r>
                  <a:rPr lang="en-US" dirty="0"/>
                  <a:t>Better chance of uniform distribution of home buckets.</a:t>
                </a:r>
              </a:p>
              <a:p>
                <a:r>
                  <a:rPr lang="en-US" dirty="0"/>
                  <a:t>So </a:t>
                </a:r>
                <a:r>
                  <a:rPr lang="en-US" b="1" u="sng" dirty="0"/>
                  <a:t>do not</a:t>
                </a:r>
                <a:r>
                  <a:rPr lang="en-US" dirty="0"/>
                  <a:t> use an even hash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69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by Modulo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 </a:t>
                </a:r>
                <a:r>
                  <a:rPr lang="en-US" b="1" dirty="0">
                    <a:solidFill>
                      <a:srgbClr val="7030A0"/>
                    </a:solidFill>
                  </a:rPr>
                  <a:t>biased</a:t>
                </a:r>
                <a:r>
                  <a:rPr lang="en-US" dirty="0"/>
                  <a:t> distribution of home buckets happens in practice when the hash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a multiple of small prime numbers.</a:t>
                </a:r>
              </a:p>
              <a:p>
                <a:endParaRPr lang="en-US" dirty="0"/>
              </a:p>
              <a:p>
                <a:r>
                  <a:rPr lang="en-US" dirty="0"/>
                  <a:t>The effect of each prime divisor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0000FF"/>
                    </a:solidFill>
                  </a:rPr>
                  <a:t>decreases</a:t>
                </a:r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gets </a:t>
                </a:r>
                <a:r>
                  <a:rPr lang="en-US" b="1" dirty="0">
                    <a:solidFill>
                      <a:srgbClr val="0000FF"/>
                    </a:solidFill>
                  </a:rPr>
                  <a:t>larger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Ideally, choose the hash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as a </a:t>
                </a:r>
                <a:r>
                  <a:rPr lang="en-US" b="1" dirty="0">
                    <a:solidFill>
                      <a:srgbClr val="C00000"/>
                    </a:solidFill>
                  </a:rPr>
                  <a:t>large prime number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1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/>
          <a:lstStyle/>
          <a:p>
            <a:r>
              <a:rPr lang="en-US" dirty="0"/>
              <a:t>How do you use a dictionary?</a:t>
            </a:r>
          </a:p>
          <a:p>
            <a:pPr lvl="1"/>
            <a:r>
              <a:rPr lang="en-US" dirty="0"/>
              <a:t>Look up a “word” and find its meaning.</a:t>
            </a:r>
          </a:p>
          <a:p>
            <a:r>
              <a:rPr lang="en-US" dirty="0"/>
              <a:t>We also have an abstract data type called dictionary.</a:t>
            </a:r>
          </a:p>
          <a:p>
            <a:pPr lvl="1"/>
            <a:r>
              <a:rPr lang="en-US" dirty="0"/>
              <a:t>It is a collection of pairs, </a:t>
            </a:r>
            <a:r>
              <a:rPr lang="en-US" dirty="0">
                <a:highlight>
                  <a:srgbClr val="FFFF00"/>
                </a:highlight>
              </a:rPr>
              <a:t>each containing a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key</a:t>
            </a:r>
            <a:r>
              <a:rPr lang="en-US" dirty="0">
                <a:highlight>
                  <a:srgbClr val="FFFF00"/>
                </a:highlight>
              </a:rPr>
              <a:t> and a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</a:rPr>
              <a:t>value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                    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(key, value)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</a:rPr>
              <a:t>Important</a:t>
            </a:r>
            <a:r>
              <a:rPr lang="en-US" u="sng" dirty="0"/>
              <a:t>: </a:t>
            </a:r>
            <a:r>
              <a:rPr lang="en-US" u="sng" dirty="0">
                <a:highlight>
                  <a:srgbClr val="FFFF00"/>
                </a:highlight>
              </a:rPr>
              <a:t>Different pairs have different keys</a:t>
            </a:r>
            <a:r>
              <a:rPr lang="en-US" u="sng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2" descr="http://www.photo-dictionary.com/photofiles/list/1577/12051dictionar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21"/>
          <a:stretch/>
        </p:blipFill>
        <p:spPr bwMode="auto">
          <a:xfrm>
            <a:off x="2362200" y="4267200"/>
            <a:ext cx="4686300" cy="193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8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Key space is usually more regular/structured than value space, so easier to search.</a:t>
            </a:r>
          </a:p>
          <a:p>
            <a:endParaRPr lang="en-US" dirty="0"/>
          </a:p>
          <a:p>
            <a:r>
              <a:rPr lang="en-US" dirty="0"/>
              <a:t>Dictionary is optimized to quickly </a:t>
            </a:r>
            <a:r>
              <a:rPr lang="en-US" b="1" dirty="0">
                <a:solidFill>
                  <a:srgbClr val="0000FF"/>
                </a:solidFill>
              </a:rPr>
              <a:t>add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(key, value)</a:t>
            </a:r>
            <a:r>
              <a:rPr lang="en-US" dirty="0"/>
              <a:t> pair and </a:t>
            </a:r>
            <a:r>
              <a:rPr lang="en-US" b="1" dirty="0">
                <a:solidFill>
                  <a:srgbClr val="FF0000"/>
                </a:solidFill>
              </a:rPr>
              <a:t>retrieve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value </a:t>
            </a:r>
            <a:r>
              <a:rPr lang="en-US" dirty="0"/>
              <a:t>by key.</a:t>
            </a:r>
          </a:p>
        </p:txBody>
      </p:sp>
    </p:spTree>
    <p:extLst>
      <p:ext uri="{BB962C8B-B14F-4D97-AF65-F5344CB8AC3E}">
        <p14:creationId xmlns:p14="http://schemas.microsoft.com/office/powerpoint/2010/main" val="109556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Value find(Key k)</a:t>
            </a:r>
            <a:r>
              <a:rPr lang="en-US" dirty="0"/>
              <a:t>: Return the value whose key is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. Return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if none.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insert(Key k, Value v)</a:t>
            </a:r>
            <a:r>
              <a:rPr lang="en-US" dirty="0"/>
              <a:t>: Insert a pair</a:t>
            </a:r>
            <a:br>
              <a:rPr lang="en-US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(k, v)</a:t>
            </a:r>
            <a:r>
              <a:rPr lang="en-US" dirty="0"/>
              <a:t> into the dictionary. If the pair with key as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 already exists, update its value.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Value remove(Key k)</a:t>
            </a:r>
            <a:r>
              <a:rPr lang="en-US" dirty="0"/>
              <a:t>: Remove the pair with key as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 from the dictionary and return its value. Return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if none.</a:t>
            </a:r>
          </a:p>
        </p:txBody>
      </p:sp>
    </p:spTree>
    <p:extLst>
      <p:ext uri="{BB962C8B-B14F-4D97-AF65-F5344CB8AC3E}">
        <p14:creationId xmlns:p14="http://schemas.microsoft.com/office/powerpoint/2010/main" val="280535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for Array 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Unsorted array</a:t>
            </a:r>
          </a:p>
          <a:p>
            <a:pPr lvl="1"/>
            <a:r>
              <a:rPr lang="en-US" dirty="0"/>
              <a:t>find()</a:t>
            </a:r>
          </a:p>
          <a:p>
            <a:pPr lvl="1"/>
            <a:r>
              <a:rPr lang="en-US" dirty="0"/>
              <a:t>insert()</a:t>
            </a:r>
          </a:p>
          <a:p>
            <a:pPr lvl="1"/>
            <a:r>
              <a:rPr lang="en-US" dirty="0"/>
              <a:t>remove()</a:t>
            </a:r>
          </a:p>
          <a:p>
            <a:endParaRPr lang="en-US" dirty="0"/>
          </a:p>
          <a:p>
            <a:r>
              <a:rPr lang="en-US" dirty="0"/>
              <a:t>Sorted array</a:t>
            </a:r>
          </a:p>
          <a:p>
            <a:pPr lvl="1"/>
            <a:r>
              <a:rPr lang="en-US" dirty="0"/>
              <a:t>find()</a:t>
            </a:r>
          </a:p>
          <a:p>
            <a:pPr lvl="1"/>
            <a:r>
              <a:rPr lang="en-US" dirty="0"/>
              <a:t>insert()</a:t>
            </a:r>
          </a:p>
          <a:p>
            <a:pPr lvl="1"/>
            <a:r>
              <a:rPr lang="en-US" dirty="0"/>
              <a:t>remove()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447800" y="1595735"/>
            <a:ext cx="6117954" cy="461665"/>
            <a:chOff x="1447800" y="1595735"/>
            <a:chExt cx="6117954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1595735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Pair Array[MAXSIZE]: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410200" y="1671935"/>
              <a:ext cx="2155554" cy="381000"/>
              <a:chOff x="4854846" y="1752600"/>
              <a:chExt cx="2155554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8548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a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1596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b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4644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7821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d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0869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3917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05600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67000" y="2667000"/>
                <a:ext cx="90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𝑂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𝑛</m:t>
                      </m:r>
                      <m:r>
                        <a:rPr lang="en-US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667000"/>
                <a:ext cx="907556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202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67000" y="3048000"/>
                <a:ext cx="64091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to verify duplicate,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400" dirty="0"/>
                  <a:t> to put at the end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048000"/>
                <a:ext cx="6409127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85" t="-9211" r="-38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67000" y="4719935"/>
                <a:ext cx="29017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: binary search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719935"/>
                <a:ext cx="290175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630" t="-9211" r="-189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67000" y="5100935"/>
                <a:ext cx="59772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to verify duplicate,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to insert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100935"/>
                <a:ext cx="5977214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306" t="-9211" r="-51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80601" y="5481935"/>
                <a:ext cx="61882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to verify existence,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to remove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01" y="5481935"/>
                <a:ext cx="6188297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96" t="-9211" r="-493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67000" y="3512403"/>
                <a:ext cx="634859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to verify existence,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400" dirty="0"/>
                  <a:t> to exchange the</a:t>
                </a:r>
                <a:br>
                  <a:rPr lang="en-US" sz="2400" dirty="0"/>
                </a:br>
                <a:r>
                  <a:rPr lang="en-US" sz="2400" dirty="0"/>
                  <a:t>“hole” with the last element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512403"/>
                <a:ext cx="6348597" cy="830997"/>
              </a:xfrm>
              <a:prstGeom prst="rect">
                <a:avLst/>
              </a:prstGeom>
              <a:blipFill rotWithShape="1">
                <a:blip r:embed="rId8"/>
                <a:stretch>
                  <a:fillRect t="-5109" r="-961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30569" y="5964702"/>
                <a:ext cx="6804363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Can we do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find</a:t>
                </a:r>
                <a:r>
                  <a:rPr lang="en-US" sz="2400" dirty="0"/>
                  <a:t>,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insert</a:t>
                </a:r>
                <a:r>
                  <a:rPr lang="en-US" sz="2400" dirty="0"/>
                  <a:t>, and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remove</a:t>
                </a:r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400" dirty="0"/>
                  <a:t> time?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69" y="5964702"/>
                <a:ext cx="6804363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1160" t="-7407" r="-178" b="-2469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14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Review of Dictionary</a:t>
            </a:r>
          </a:p>
          <a:p>
            <a:r>
              <a:rPr lang="en-US" dirty="0"/>
              <a:t>Hashing Basics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428309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Hashing: High-Level Idea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Setup</a:t>
                </a:r>
                <a:r>
                  <a:rPr lang="en-US" dirty="0"/>
                  <a:t>: A universe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 of objects</a:t>
                </a:r>
              </a:p>
              <a:p>
                <a:pPr lvl="1"/>
                <a:r>
                  <a:rPr lang="en-US" dirty="0"/>
                  <a:t>E.g., All names, all IP addresses, etc.</a:t>
                </a:r>
              </a:p>
              <a:p>
                <a:pPr lvl="1"/>
                <a:r>
                  <a:rPr lang="en-US" dirty="0"/>
                  <a:t>Generally, very BIG!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Goal</a:t>
                </a:r>
                <a:r>
                  <a:rPr lang="en-US" dirty="0"/>
                  <a:t>: Want to </a:t>
                </a:r>
                <a:r>
                  <a:rPr lang="en-US"/>
                  <a:t>maintain an </a:t>
                </a:r>
                <a:r>
                  <a:rPr lang="en-US" dirty="0"/>
                  <a:t>evolving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𝑈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E.g., 200 students, 500 IP addresses</a:t>
                </a:r>
              </a:p>
              <a:p>
                <a:pPr lvl="1"/>
                <a:r>
                  <a:rPr lang="en-US" dirty="0"/>
                  <a:t>Generally, of reasonable size.</a:t>
                </a:r>
              </a:p>
              <a:p>
                <a:r>
                  <a:rPr lang="en-US" dirty="0"/>
                  <a:t>Naïve solutions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Array-based solution (index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788670" lvl="1" indent="-5143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operation time, BUT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𝑈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space.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Linked list-based solution: </a:t>
                </a:r>
              </a:p>
              <a:p>
                <a:pPr marL="788670" lvl="1" indent="-5143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</m:d>
                  </m:oMath>
                </a14:m>
                <a:r>
                  <a:rPr lang="en-US" dirty="0"/>
                  <a:t> space, BUT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operation time.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941" t="-1733" b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447800" y="6022031"/>
            <a:ext cx="44958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Can we get the best of both solutions?</a:t>
            </a:r>
          </a:p>
        </p:txBody>
      </p:sp>
    </p:spTree>
    <p:extLst>
      <p:ext uri="{BB962C8B-B14F-4D97-AF65-F5344CB8AC3E}">
        <p14:creationId xmlns:p14="http://schemas.microsoft.com/office/powerpoint/2010/main" val="26724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Hashing: High-Level Idea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Pick an array </a:t>
                </a:r>
                <a:r>
                  <a:rPr lang="en-US" i="0" dirty="0"/>
                  <a:t>A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buckets.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</a:rPr>
                      <m:t>𝑐</m:t>
                    </m:r>
                    <m:r>
                      <a:rPr lang="en-US" sz="2400" b="0" i="1" dirty="0" smtClean="0">
                        <a:latin typeface="Cambria Math"/>
                      </a:rPr>
                      <m:t>|</m:t>
                    </m:r>
                    <m:r>
                      <a:rPr lang="en-US" sz="2400" b="0" i="1" dirty="0" smtClean="0">
                        <a:latin typeface="Cambria Math"/>
                      </a:rPr>
                      <m:t>𝑆</m:t>
                    </m:r>
                    <m:r>
                      <a:rPr lang="en-US" sz="2400" b="0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400" dirty="0"/>
                  <a:t>: a small multiple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|</m:t>
                    </m:r>
                    <m:r>
                      <a:rPr lang="en-US" sz="2400" i="1" dirty="0" smtClean="0">
                        <a:latin typeface="Cambria Math"/>
                      </a:rPr>
                      <m:t>𝑆</m:t>
                    </m:r>
                    <m:r>
                      <a:rPr lang="en-US" sz="2400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dirty="0"/>
                  <a:t>Choose a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:</m:t>
                    </m:r>
                    <m:r>
                      <a:rPr lang="en-US" b="0" i="1" dirty="0" smtClean="0">
                        <a:latin typeface="Cambria Math"/>
                      </a:rPr>
                      <m:t>𝑈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→{0,1,…,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−1}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400" dirty="0"/>
                  <a:t> is fast to compute.</a:t>
                </a:r>
              </a:p>
              <a:p>
                <a:pPr lvl="2"/>
                <a:r>
                  <a:rPr lang="en-US" sz="2400" dirty="0"/>
                  <a:t>The same key is always mapped</a:t>
                </a:r>
                <a:br>
                  <a:rPr lang="en-US" sz="2400" dirty="0"/>
                </a:br>
                <a:r>
                  <a:rPr lang="en-US" sz="2400" dirty="0"/>
                  <a:t>to the 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same</a:t>
                </a:r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/>
                  <a:t>location.</a:t>
                </a:r>
              </a:p>
              <a:p>
                <a:pPr lvl="1"/>
                <a:r>
                  <a:rPr lang="en-US" dirty="0"/>
                  <a:t>Store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in A[h(k)]</a:t>
                </a:r>
              </a:p>
              <a:p>
                <a:endParaRPr lang="en-US" dirty="0"/>
              </a:p>
              <a:p>
                <a:r>
                  <a:rPr lang="en-US" dirty="0"/>
                  <a:t>The array is called </a:t>
                </a:r>
                <a:r>
                  <a:rPr lang="en-US" b="1" dirty="0">
                    <a:solidFill>
                      <a:srgbClr val="C00000"/>
                    </a:solidFill>
                  </a:rPr>
                  <a:t>hash table</a:t>
                </a:r>
                <a:endParaRPr lang="en-US" dirty="0"/>
              </a:p>
              <a:p>
                <a:pPr lvl="1"/>
                <a:r>
                  <a:rPr lang="en-US" dirty="0"/>
                  <a:t>An array of </a:t>
                </a:r>
                <a:r>
                  <a:rPr lang="en-US" b="1" dirty="0">
                    <a:solidFill>
                      <a:srgbClr val="0000FF"/>
                    </a:solidFill>
                  </a:rPr>
                  <a:t>buckets</a:t>
                </a:r>
                <a:r>
                  <a:rPr lang="en-US" dirty="0"/>
                  <a:t>, where each bucket contains items as assigned by a hash function.</a:t>
                </a:r>
              </a:p>
              <a:p>
                <a:pPr lvl="1"/>
                <a:r>
                  <a:rPr lang="en-US" dirty="0"/>
                  <a:t>h[k] is called the </a:t>
                </a:r>
                <a:r>
                  <a:rPr lang="en-US" b="1" dirty="0">
                    <a:solidFill>
                      <a:srgbClr val="0000FF"/>
                    </a:solidFill>
                  </a:rPr>
                  <a:t>home bucket</a:t>
                </a:r>
                <a:r>
                  <a:rPr lang="en-US" dirty="0"/>
                  <a:t> of key k.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 rotWithShape="1">
                <a:blip r:embed="rId3"/>
                <a:stretch>
                  <a:fillRect l="-706" t="-1576" b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5889674" y="3200400"/>
            <a:ext cx="2339926" cy="1828800"/>
            <a:chOff x="5889674" y="3200400"/>
            <a:chExt cx="2339926" cy="1828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5889674" y="3200400"/>
                  <a:ext cx="914400" cy="1828800"/>
                </a:xfrm>
                <a:prstGeom prst="ellipse">
                  <a:avLst/>
                </a:prstGeom>
                <a:solidFill>
                  <a:srgbClr val="FFFFCC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𝑈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674" y="3200400"/>
                  <a:ext cx="914400" cy="18288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5715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>
              <a:endCxn id="18" idx="1"/>
            </p:cNvCxnSpPr>
            <p:nvPr/>
          </p:nvCxnSpPr>
          <p:spPr>
            <a:xfrm>
              <a:off x="6499274" y="3429000"/>
              <a:ext cx="968326" cy="381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499274" y="3886200"/>
              <a:ext cx="968326" cy="6096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19" idx="1"/>
            </p:cNvCxnSpPr>
            <p:nvPr/>
          </p:nvCxnSpPr>
          <p:spPr>
            <a:xfrm flipV="1">
              <a:off x="6499274" y="3847686"/>
              <a:ext cx="967194" cy="3814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467600" y="3276600"/>
              <a:ext cx="7620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/>
                  <a:cs typeface="Arial" pitchFamily="34" charset="0"/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66468" y="3657186"/>
              <a:ext cx="763132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/>
                  <a:cs typeface="Arial" pitchFamily="34" charset="0"/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7467600" y="4038186"/>
                  <a:ext cx="762000" cy="61001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⋮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4038186"/>
                  <a:ext cx="762000" cy="61001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5715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7467600" y="4648200"/>
                  <a:ext cx="762000" cy="381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𝑛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−1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Cambria Math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4648200"/>
                  <a:ext cx="762000" cy="3810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5715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>
              <a:endCxn id="23" idx="1"/>
            </p:cNvCxnSpPr>
            <p:nvPr/>
          </p:nvCxnSpPr>
          <p:spPr>
            <a:xfrm>
              <a:off x="6470007" y="4610100"/>
              <a:ext cx="997593" cy="2286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070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27479</TotalTime>
  <Words>2325</Words>
  <Application>Microsoft Office PowerPoint</Application>
  <PresentationFormat>全屏显示(4:3)</PresentationFormat>
  <Paragraphs>302</Paragraphs>
  <Slides>27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VE281 Data Structures and Algorithms</vt:lpstr>
      <vt:lpstr>Outline</vt:lpstr>
      <vt:lpstr>Dictionary</vt:lpstr>
      <vt:lpstr>Dictionary</vt:lpstr>
      <vt:lpstr>Methods</vt:lpstr>
      <vt:lpstr>Runtime for Array Implementation</vt:lpstr>
      <vt:lpstr>Outline</vt:lpstr>
      <vt:lpstr>Hashing: High-Level Idea</vt:lpstr>
      <vt:lpstr>Hashing: High-Level Idea</vt:lpstr>
      <vt:lpstr>Hashing Example</vt:lpstr>
      <vt:lpstr>What Can Go Wrong?</vt:lpstr>
      <vt:lpstr>Collision and Collision Resolution</vt:lpstr>
      <vt:lpstr>Insight of Collision: Birthday Problem</vt:lpstr>
      <vt:lpstr>Hash Table Issues</vt:lpstr>
      <vt:lpstr>Outline</vt:lpstr>
      <vt:lpstr>Hash Function Design Criteria</vt:lpstr>
      <vt:lpstr>Bad Hash Functions</vt:lpstr>
      <vt:lpstr>Hash Functions</vt:lpstr>
      <vt:lpstr>Map Non-integers into Hash Code</vt:lpstr>
      <vt:lpstr>Strings to Integers</vt:lpstr>
      <vt:lpstr>Strings to Integers</vt:lpstr>
      <vt:lpstr>Strings to Integers</vt:lpstr>
      <vt:lpstr>Compression Map</vt:lpstr>
      <vt:lpstr>Hashing by Modulo</vt:lpstr>
      <vt:lpstr>Hashing by Modulo</vt:lpstr>
      <vt:lpstr>Hashing by Modulo</vt:lpstr>
      <vt:lpstr>Hashing by Modulo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周 维凯</cp:lastModifiedBy>
  <cp:revision>1409</cp:revision>
  <dcterms:created xsi:type="dcterms:W3CDTF">2008-09-02T17:19:50Z</dcterms:created>
  <dcterms:modified xsi:type="dcterms:W3CDTF">2020-10-26T14:12:40Z</dcterms:modified>
</cp:coreProperties>
</file>