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73" r:id="rId3"/>
    <p:sldId id="639" r:id="rId4"/>
    <p:sldId id="640" r:id="rId5"/>
    <p:sldId id="641" r:id="rId6"/>
    <p:sldId id="642" r:id="rId7"/>
    <p:sldId id="643" r:id="rId8"/>
    <p:sldId id="671" r:id="rId9"/>
    <p:sldId id="667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70" r:id="rId20"/>
    <p:sldId id="655" r:id="rId21"/>
    <p:sldId id="672" r:id="rId22"/>
    <p:sldId id="668" r:id="rId23"/>
    <p:sldId id="657" r:id="rId24"/>
    <p:sldId id="674" r:id="rId25"/>
    <p:sldId id="675" r:id="rId26"/>
    <p:sldId id="676" r:id="rId27"/>
    <p:sldId id="677" r:id="rId28"/>
    <p:sldId id="678" r:id="rId29"/>
    <p:sldId id="679" r:id="rId30"/>
    <p:sldId id="658" r:id="rId31"/>
    <p:sldId id="659" r:id="rId32"/>
    <p:sldId id="660" r:id="rId33"/>
    <p:sldId id="661" r:id="rId34"/>
    <p:sldId id="669" r:id="rId35"/>
    <p:sldId id="663" r:id="rId36"/>
    <p:sldId id="664" r:id="rId37"/>
    <p:sldId id="665" r:id="rId38"/>
    <p:sldId id="666" r:id="rId3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do not form a big cluster (not like linear probing)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open</a:t>
            </a:r>
            <a:r>
              <a:rPr lang="en-US" baseline="0" dirty="0"/>
              <a:t> addressing, the claim is obviously true, since L &lt;= 1. </a:t>
            </a:r>
            <a:r>
              <a:rPr lang="en-US" dirty="0"/>
              <a:t>For separate chaining,</a:t>
            </a:r>
            <a:r>
              <a:rPr lang="en-US" baseline="0" dirty="0"/>
              <a:t> y</a:t>
            </a:r>
            <a:r>
              <a:rPr lang="en-US" dirty="0"/>
              <a:t>ou can imagine that if L &gt;&gt; 1, it needs roughly</a:t>
            </a:r>
            <a:r>
              <a:rPr lang="en-US" baseline="0" dirty="0"/>
              <a:t> ½ L comparison on average. Thus, the runtime is </a:t>
            </a:r>
            <a:r>
              <a:rPr lang="en-US" baseline="0"/>
              <a:t>not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example’s increment is 17 and the second example’s increment</a:t>
            </a:r>
            <a:r>
              <a:rPr lang="en-US" baseline="0" dirty="0"/>
              <a:t> is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only probe twice and find</a:t>
            </a:r>
            <a:r>
              <a:rPr lang="en-US" baseline="0" dirty="0"/>
              <a:t> the bucket for 2; however, for quadratic probing, we probe three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Insertion needs</a:t>
            </a:r>
            <a:r>
              <a:rPr lang="en-US" altLang="zh-CN" baseline="0" dirty="0"/>
              <a:t> to verify duplicate and remove needs to verify existence. Both need to call find. For find, c</a:t>
            </a:r>
            <a:r>
              <a:rPr lang="en-US" altLang="zh-CN" dirty="0"/>
              <a:t>omparisons are needed to verify whether the key exists.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expected, an unsuccessful search requires more comparisons than a</a:t>
            </a:r>
            <a:r>
              <a:rPr lang="en-US" altLang="zh-CN" baseline="0" dirty="0"/>
              <a:t> </a:t>
            </a:r>
            <a:r>
              <a:rPr lang="en-US" altLang="zh-CN" dirty="0"/>
              <a:t>successful search.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2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expect, performance of quadratic probing and double</a:t>
            </a:r>
            <a:r>
              <a:rPr lang="en-US" altLang="zh-CN" baseline="0" dirty="0"/>
              <a:t> hashing is better than linear probing.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3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</a:t>
            </a:r>
            <a:r>
              <a:rPr lang="en-US" dirty="0"/>
              <a:t>summary, 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 or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Cluster: contiguous</a:t>
            </a:r>
            <a:r>
              <a:rPr lang="en-US" baseline="0" dirty="0"/>
              <a:t> </a:t>
            </a:r>
            <a:r>
              <a:rPr lang="en-US" baseline="0"/>
              <a:t>set of 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 that</a:t>
            </a:r>
            <a:r>
              <a:rPr lang="en-US" baseline="0" dirty="0"/>
              <a:t> although we do not move 5, but we still need to consider 31 which is also an element in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Hashing: Collision Resolution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separate chaining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general idea of open addressing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three basic ways of open addressing and their advantages and disadvantages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empty space in the hash table to hold colliding items.</a:t>
            </a:r>
          </a:p>
          <a:p>
            <a:endParaRPr lang="en-US" dirty="0"/>
          </a:p>
          <a:p>
            <a:r>
              <a:rPr lang="en-US" dirty="0"/>
              <a:t>To do so, search the hash table in some systematic way for a bucket that is empty.</a:t>
            </a:r>
          </a:p>
          <a:p>
            <a:pPr lvl="1"/>
            <a:r>
              <a:rPr lang="en-US" dirty="0"/>
              <a:t>Idea: we use a sequence of hash functions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. . . to probe the hash table until we find an empty slot.</a:t>
            </a:r>
          </a:p>
          <a:p>
            <a:pPr lvl="2"/>
            <a:r>
              <a:rPr lang="en-US" sz="2400" dirty="0"/>
              <a:t>I.e., we </a:t>
            </a:r>
            <a:r>
              <a:rPr lang="en-US" sz="2400" b="1" dirty="0">
                <a:solidFill>
                  <a:srgbClr val="0000FF"/>
                </a:solidFill>
              </a:rPr>
              <a:t>probe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hash table buckets mapped by h</a:t>
            </a:r>
            <a:r>
              <a:rPr lang="en-US" sz="2400" baseline="-25000" dirty="0"/>
              <a:t>0</a:t>
            </a:r>
            <a:r>
              <a:rPr lang="en-US" sz="2400" dirty="0"/>
              <a:t>(key), h</a:t>
            </a:r>
            <a:r>
              <a:rPr lang="en-US" sz="2400" baseline="-25000" dirty="0"/>
              <a:t>1</a:t>
            </a:r>
            <a:r>
              <a:rPr lang="en-US" sz="2400" dirty="0"/>
              <a:t>(key), …, in sequence, until we find an empty slot.</a:t>
            </a:r>
          </a:p>
          <a:p>
            <a:pPr lvl="2"/>
            <a:r>
              <a:rPr lang="en-US" sz="2400" dirty="0"/>
              <a:t>Generally, we could define h</a:t>
            </a:r>
            <a:r>
              <a:rPr lang="en-US" sz="2400" baseline="-25000" dirty="0"/>
              <a:t>i</a:t>
            </a:r>
            <a:r>
              <a:rPr lang="en-US" sz="2400" dirty="0"/>
              <a:t>(x) = h(x) +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methods:</a:t>
            </a:r>
          </a:p>
          <a:p>
            <a:pPr lvl="1"/>
            <a:r>
              <a:rPr lang="en-US" dirty="0"/>
              <a:t>Linear probing: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Quadratic probing: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i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Double hashing: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648200"/>
            <a:ext cx="260212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n is the hash table 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11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% n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Apply hash function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…, in sequence until we find an empty slot.</a:t>
            </a:r>
          </a:p>
          <a:p>
            <a:pPr lvl="1"/>
            <a:r>
              <a:rPr lang="en-US" dirty="0"/>
              <a:t>This is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pPr lvl="1"/>
            <a:endParaRPr lang="en-US" dirty="0"/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54203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59436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4891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891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5489193"/>
            <a:ext cx="172399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 about 2?</a:t>
            </a:r>
          </a:p>
        </p:txBody>
      </p:sp>
    </p:spTree>
    <p:extLst>
      <p:ext uri="{BB962C8B-B14F-4D97-AF65-F5344CB8AC3E}">
        <p14:creationId xmlns:p14="http://schemas.microsoft.com/office/powerpoint/2010/main" val="38719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dirty="0"/>
              <a:t>So we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3.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4.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4.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5.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6.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432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664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8047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8120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8044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8044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8044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606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find()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With linear probing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/>
              <a:t> an item with key = 31?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item with key = 10?</a:t>
            </a:r>
          </a:p>
          <a:p>
            <a:pPr lvl="1"/>
            <a:endParaRPr lang="en-US" dirty="0"/>
          </a:p>
          <a:p>
            <a:r>
              <a:rPr lang="en-US" dirty="0"/>
              <a:t>Procedure: probe in the buckets given by h</a:t>
            </a:r>
            <a:r>
              <a:rPr lang="en-US" baseline="-25000" dirty="0"/>
              <a:t>0</a:t>
            </a:r>
            <a:r>
              <a:rPr lang="en-US" dirty="0"/>
              <a:t>(key), h</a:t>
            </a:r>
            <a:r>
              <a:rPr lang="en-US" baseline="-25000" dirty="0"/>
              <a:t>1</a:t>
            </a:r>
            <a:r>
              <a:rPr lang="en-US" dirty="0"/>
              <a:t>(key), …, in sequence </a:t>
            </a:r>
            <a:r>
              <a:rPr lang="en-US" b="1" dirty="0">
                <a:solidFill>
                  <a:srgbClr val="C00000"/>
                </a:solidFill>
              </a:rPr>
              <a:t>until </a:t>
            </a:r>
          </a:p>
          <a:p>
            <a:pPr lvl="1"/>
            <a:r>
              <a:rPr lang="en-US" dirty="0"/>
              <a:t>we find the key,</a:t>
            </a:r>
          </a:p>
          <a:p>
            <a:pPr lvl="1"/>
            <a:r>
              <a:rPr lang="en-US" dirty="0"/>
              <a:t>or we find an empty slot, which means the key is not found.</a:t>
            </a:r>
          </a:p>
          <a:p>
            <a:pPr marL="32004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</a:rPr>
              <a:t>With linear probing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How will you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dirty="0">
                <a:solidFill>
                  <a:prstClr val="black"/>
                </a:solidFill>
              </a:rPr>
              <a:t> an item with key = 11?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If we just find 11 and delete it, will this work?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3" y="4353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3" y="4876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62203" y="4415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3" y="4422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3" y="4414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3" y="4414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3" y="4414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5409" y="4422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0605" y="5493603"/>
            <a:ext cx="5876995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result for searching key = 2 with the above hash table?</a:t>
            </a:r>
          </a:p>
        </p:txBody>
      </p:sp>
    </p:spTree>
    <p:extLst>
      <p:ext uri="{BB962C8B-B14F-4D97-AF65-F5344CB8AC3E}">
        <p14:creationId xmlns:p14="http://schemas.microsoft.com/office/powerpoint/2010/main" val="2120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deleting 11,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 the following “cluster” to fill the vacated bucket.</a:t>
            </a:r>
          </a:p>
          <a:p>
            <a:r>
              <a:rPr lang="en-US" dirty="0"/>
              <a:t>However, we cannot move an item </a:t>
            </a:r>
            <a:r>
              <a:rPr lang="en-US" b="1" dirty="0">
                <a:solidFill>
                  <a:srgbClr val="0000FF"/>
                </a:solidFill>
              </a:rPr>
              <a:t>beyond</a:t>
            </a:r>
            <a:r>
              <a:rPr lang="en-US" dirty="0"/>
              <a:t> its </a:t>
            </a:r>
            <a:r>
              <a:rPr lang="en-US" b="1" dirty="0">
                <a:solidFill>
                  <a:srgbClr val="C00000"/>
                </a:solidFill>
              </a:rPr>
              <a:t>actual</a:t>
            </a:r>
            <a:r>
              <a:rPr lang="en-US" dirty="0"/>
              <a:t> hash position. In this example, 5 cannot be moved ahead.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8801" y="15240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8801" y="20472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7001" y="15855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0201" y="15928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8601" y="15852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1401" y="15852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8201" y="15852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0207" y="15928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33599" y="47244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33599" y="52476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1799" y="47859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4999" y="47932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3399" y="47856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6199" y="47856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2999" y="47856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5" y="47932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05200" y="1476409"/>
            <a:ext cx="2814599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21752" y="10147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5948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6074E-6 L -0.07708 -3.8607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86074E-6 L -0.07448 -3.8607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92 L -0.14688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  <p:bldP spid="19" grpId="0"/>
      <p:bldP spid="19" grpId="1"/>
      <p:bldP spid="20" grpId="0"/>
      <p:bldP spid="20" grpId="1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Alternative implementation of 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Lazy deletion</a:t>
            </a:r>
            <a:r>
              <a:rPr lang="en-US" dirty="0"/>
              <a:t>: we mark deleted entry as “</a:t>
            </a:r>
            <a:r>
              <a:rPr lang="en-US" b="1" dirty="0">
                <a:solidFill>
                  <a:srgbClr val="0000FF"/>
                </a:solidFill>
              </a:rPr>
              <a:t>deleted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“deleted” is not the same as “empty”.</a:t>
            </a:r>
          </a:p>
          <a:p>
            <a:pPr lvl="1"/>
            <a:r>
              <a:rPr lang="en-US" dirty="0"/>
              <a:t>Now each bucket has three states: “occupied”, “empty”, and “deleted”.</a:t>
            </a:r>
          </a:p>
          <a:p>
            <a:r>
              <a:rPr lang="en-US" dirty="0"/>
              <a:t>We can overwrite the “deleted” entry when inserting.</a:t>
            </a:r>
          </a:p>
          <a:p>
            <a:r>
              <a:rPr lang="en-US" dirty="0"/>
              <a:t>When we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dirty="0"/>
              <a:t>, we will keep looking if we encounter a “deleted” entry.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1074" y="15038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del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Clustering: when </a:t>
            </a:r>
            <a:r>
              <a:rPr lang="en-US" b="1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buckets are all occupied.</a:t>
            </a:r>
          </a:p>
          <a:p>
            <a:r>
              <a:rPr lang="en-US" b="1" u="sng" dirty="0"/>
              <a:t>Claim</a:t>
            </a:r>
            <a:r>
              <a:rPr lang="en-US" dirty="0"/>
              <a:t>: Any hash value inside the cluster adds to </a:t>
            </a:r>
            <a:r>
              <a:rPr lang="en-US" b="1" u="sng" dirty="0"/>
              <a:t>the end</a:t>
            </a:r>
            <a:r>
              <a:rPr lang="en-US" dirty="0"/>
              <a:t> of that cluster.</a:t>
            </a:r>
          </a:p>
          <a:p>
            <a:r>
              <a:rPr lang="en-US" dirty="0"/>
              <a:t>Problems with a </a:t>
            </a:r>
            <a:r>
              <a:rPr lang="en-US" b="1" dirty="0">
                <a:solidFill>
                  <a:srgbClr val="0000FF"/>
                </a:solidFill>
              </a:rPr>
              <a:t>large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cluster:</a:t>
            </a:r>
          </a:p>
          <a:p>
            <a:pPr lvl="1"/>
            <a:r>
              <a:rPr lang="en-US" dirty="0"/>
              <a:t>It becomes more likely that the next hash value will collide with the cluster.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ollisions in the</a:t>
            </a:r>
            <a:r>
              <a:rPr lang="zh-CN" altLang="en-US" dirty="0"/>
              <a:t> </a:t>
            </a:r>
            <a:r>
              <a:rPr lang="en-US" dirty="0"/>
              <a:t>cluster get more expensive to resolve.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686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2209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748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755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747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747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747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3601" y="1686560"/>
            <a:ext cx="4038600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12147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705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Linear Probing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input size N, table size 2N:</a:t>
            </a:r>
          </a:p>
          <a:p>
            <a:pPr lvl="1"/>
            <a:r>
              <a:rPr lang="en-US" dirty="0"/>
              <a:t>What is the best-case cluster distribution?</a:t>
            </a:r>
          </a:p>
          <a:p>
            <a:pPr lvl="1"/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What is the worst-case cluster distribution?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25146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7338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6672-1BB6-442D-A089-5206CE85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1752F-0762-40DA-B434-EBB8C506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9B1E-3FB9-4A32-A0AA-E1A25778B4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OH tomorrow (9/29)</a:t>
            </a:r>
          </a:p>
        </p:txBody>
      </p:sp>
    </p:spTree>
    <p:extLst>
      <p:ext uri="{BB962C8B-B14F-4D97-AF65-F5344CB8AC3E}">
        <p14:creationId xmlns:p14="http://schemas.microsoft.com/office/powerpoint/2010/main" val="308302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input size N, table size 2N. Analyze the </a:t>
                </a:r>
                <a:r>
                  <a:rPr lang="en-US" altLang="zh-CN" dirty="0"/>
                  <a:t>average number of probes to </a:t>
                </a:r>
                <a:r>
                  <a:rPr lang="en-US" altLang="zh-CN" u="sng" dirty="0"/>
                  <a:t>find an empty slot</a:t>
                </a:r>
                <a:r>
                  <a:rPr lang="en-US" altLang="zh-CN" dirty="0"/>
                  <a:t> for best-case and worst-case clusters.</a:t>
                </a:r>
                <a:r>
                  <a:rPr lang="en-US" dirty="0"/>
                  <a:t> Select all the correct answers.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</a:t>
                </a:r>
                <a:r>
                  <a:rPr lang="en-US" dirty="0"/>
                  <a:t>is 1.5.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is 1.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Font typeface="Wingdings 2"/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94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49057"/>
              </p:ext>
            </p:extLst>
          </p:nvPr>
        </p:nvGraphicFramePr>
        <p:xfrm>
          <a:off x="1676400" y="51054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6389"/>
              </p:ext>
            </p:extLst>
          </p:nvPr>
        </p:nvGraphicFramePr>
        <p:xfrm>
          <a:off x="1682663" y="6049962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010834"/>
            <a:ext cx="70724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Best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2037" y="5926303"/>
            <a:ext cx="87197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Worst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408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3211-B186-40E5-AE9D-C060520A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altLang="zh-CN" dirty="0"/>
              <a:t>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C1104-C278-4441-B905-85D4E568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429D-A3D6-495C-897E-21090AC52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90308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Probing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CN" sz="2400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% n</a:t>
            </a:r>
            <a:endParaRPr lang="en-US" altLang="zh-CN" dirty="0"/>
          </a:p>
          <a:p>
            <a:r>
              <a:rPr lang="en-US" altLang="zh-CN" dirty="0"/>
              <a:t>It is less likely to form large clusters.</a:t>
            </a:r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3.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40469" y="3352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40469" y="3876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4469" y="34188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402" y="34188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3875" y="341809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7669" y="341809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54042"/>
              </p:ext>
            </p:extLst>
          </p:nvPr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2036"/>
              </p:ext>
            </p:extLst>
          </p:nvPr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29A1-E948-4F2C-B72D-3BA74C6DA838}"/>
              </a:ext>
            </a:extLst>
          </p:cNvPr>
          <p:cNvSpPr txBox="1"/>
          <p:nvPr/>
        </p:nvSpPr>
        <p:spPr>
          <a:xfrm>
            <a:off x="5521036" y="412910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29A1-E948-4F2C-B72D-3BA74C6DA838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B8762F3-1EB3-4870-9902-B29CF99B3858}"/>
              </a:ext>
            </a:extLst>
          </p:cNvPr>
          <p:cNvCxnSpPr>
            <a:stCxn id="12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9F4C6-FBE1-4953-87B0-ACAE7621AEE8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463044F-71BE-4AA3-A097-37DCE873FA42}"/>
              </a:ext>
            </a:extLst>
          </p:cNvPr>
          <p:cNvCxnSpPr>
            <a:stCxn id="13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5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EDD5-FE3C-41BE-91BD-0D07F35C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Linear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29576-63E0-472A-896B-93BB2191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A2CF-A625-4E05-B7C3-E0E35D368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X</a:t>
            </a:r>
          </a:p>
          <a:p>
            <a:r>
              <a:rPr lang="en-US" dirty="0"/>
              <a:t>X conflicts with Y if h(X) = </a:t>
            </a:r>
            <a:r>
              <a:rPr lang="en-US" altLang="zh-CN" dirty="0"/>
              <a:t>b</a:t>
            </a:r>
            <a:r>
              <a:rPr lang="en-US" dirty="0"/>
              <a:t>(Y)</a:t>
            </a:r>
          </a:p>
          <a:p>
            <a:r>
              <a:rPr lang="en-US" dirty="0"/>
              <a:t>X conflicts with Z if X conflicts Y and Z conflicts with Y</a:t>
            </a:r>
          </a:p>
          <a:p>
            <a:r>
              <a:rPr lang="en-US" dirty="0"/>
              <a:t>X conflicts with W if X conflicts with Y and b(W) = b(Y)+1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590E7-C2C8-480C-B22C-EF9F0F83BFB8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114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34C89-8D35-4F2A-971C-87C3D552E21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4638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8F9AD-95C4-4326-B7B7-4EBB65D8ED05}"/>
              </a:ext>
            </a:extLst>
          </p:cNvPr>
          <p:cNvSpPr txBox="1"/>
          <p:nvPr/>
        </p:nvSpPr>
        <p:spPr>
          <a:xfrm>
            <a:off x="2209800" y="4161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CD791-DDFC-4162-8176-6C0B457979B0}"/>
              </a:ext>
            </a:extLst>
          </p:cNvPr>
          <p:cNvSpPr txBox="1"/>
          <p:nvPr/>
        </p:nvSpPr>
        <p:spPr>
          <a:xfrm>
            <a:off x="2895600" y="4161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1735-7C13-4839-BF40-8467A7BC25E0}"/>
              </a:ext>
            </a:extLst>
          </p:cNvPr>
          <p:cNvSpPr txBox="1"/>
          <p:nvPr/>
        </p:nvSpPr>
        <p:spPr>
          <a:xfrm>
            <a:off x="3505200" y="41455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CD7AC-0363-4668-82B8-07F859D59AD7}"/>
              </a:ext>
            </a:extLst>
          </p:cNvPr>
          <p:cNvSpPr txBox="1"/>
          <p:nvPr/>
        </p:nvSpPr>
        <p:spPr>
          <a:xfrm>
            <a:off x="4225636" y="414480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9AA4D-95EE-4FE9-8926-1BA6D99CD8E3}"/>
              </a:ext>
            </a:extLst>
          </p:cNvPr>
          <p:cNvSpPr txBox="1"/>
          <p:nvPr/>
        </p:nvSpPr>
        <p:spPr>
          <a:xfrm>
            <a:off x="4853814" y="4144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DAE29-6694-4FB4-BE62-06E3D5E0F0A9}"/>
              </a:ext>
            </a:extLst>
          </p:cNvPr>
          <p:cNvSpPr txBox="1"/>
          <p:nvPr/>
        </p:nvSpPr>
        <p:spPr>
          <a:xfrm>
            <a:off x="1244038" y="3653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AD088A-6B98-45D8-9818-D7038E4B1CB9}"/>
              </a:ext>
            </a:extLst>
          </p:cNvPr>
          <p:cNvCxnSpPr>
            <a:stCxn id="13" idx="3"/>
          </p:cNvCxnSpPr>
          <p:nvPr/>
        </p:nvCxnSpPr>
        <p:spPr>
          <a:xfrm>
            <a:off x="1710832" y="3883968"/>
            <a:ext cx="329637" cy="230832"/>
          </a:xfrm>
          <a:prstGeom prst="curvedConnector3">
            <a:avLst>
              <a:gd name="adj1" fmla="val 10043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1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7C6-244F-440C-8620-C27DEA77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Quadratic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84832-3C0F-4F61-8D1A-19635207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0044-2B78-4A6F-8356-96277078E3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5C706-89DF-4B6F-A748-881C3EBBC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02998"/>
              </p:ext>
            </p:extLst>
          </p:nvPr>
        </p:nvGraphicFramePr>
        <p:xfrm>
          <a:off x="2040469" y="2209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9E6ED-E9EA-4796-B3CD-3C057B7E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7536"/>
              </p:ext>
            </p:extLst>
          </p:nvPr>
        </p:nvGraphicFramePr>
        <p:xfrm>
          <a:off x="2040469" y="2733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709CF4-7748-4038-84BC-8903C4182C4C}"/>
              </a:ext>
            </a:extLst>
          </p:cNvPr>
          <p:cNvSpPr txBox="1"/>
          <p:nvPr/>
        </p:nvSpPr>
        <p:spPr>
          <a:xfrm>
            <a:off x="2209800" y="2256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6F0EC-D8ED-4584-B6E6-C73CD23ABEDB}"/>
              </a:ext>
            </a:extLst>
          </p:cNvPr>
          <p:cNvSpPr txBox="1"/>
          <p:nvPr/>
        </p:nvSpPr>
        <p:spPr>
          <a:xfrm>
            <a:off x="2895600" y="2256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A2EDB-B2BD-4CCE-BB18-4E4FE2FC6DA9}"/>
              </a:ext>
            </a:extLst>
          </p:cNvPr>
          <p:cNvSpPr txBox="1"/>
          <p:nvPr/>
        </p:nvSpPr>
        <p:spPr>
          <a:xfrm>
            <a:off x="4853814" y="223980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EC37D-C5C1-4200-AC1E-3E583CCA55CE}"/>
              </a:ext>
            </a:extLst>
          </p:cNvPr>
          <p:cNvSpPr txBox="1"/>
          <p:nvPr/>
        </p:nvSpPr>
        <p:spPr>
          <a:xfrm>
            <a:off x="1244038" y="17504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6A2309B-75B5-41A3-A004-B2A0CC1960F6}"/>
              </a:ext>
            </a:extLst>
          </p:cNvPr>
          <p:cNvCxnSpPr>
            <a:stCxn id="12" idx="3"/>
          </p:cNvCxnSpPr>
          <p:nvPr/>
        </p:nvCxnSpPr>
        <p:spPr>
          <a:xfrm>
            <a:off x="1569768" y="1981266"/>
            <a:ext cx="470701" cy="23083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A7C6-244F-440C-8620-C27DEA77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Quadratic Probing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84832-3C0F-4F61-8D1A-19635207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0044-2B78-4A6F-8356-96277078E3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5C706-89DF-4B6F-A748-881C3EBBC0AC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2209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9E6ED-E9EA-4796-B3CD-3C057B7E9185}"/>
              </a:ext>
            </a:extLst>
          </p:cNvPr>
          <p:cNvGraphicFramePr>
            <a:graphicFrameLocks noGrp="1"/>
          </p:cNvGraphicFramePr>
          <p:nvPr/>
        </p:nvGraphicFramePr>
        <p:xfrm>
          <a:off x="2040469" y="2733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709CF4-7748-4038-84BC-8903C4182C4C}"/>
              </a:ext>
            </a:extLst>
          </p:cNvPr>
          <p:cNvSpPr txBox="1"/>
          <p:nvPr/>
        </p:nvSpPr>
        <p:spPr>
          <a:xfrm>
            <a:off x="2209800" y="22562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6F0EC-D8ED-4584-B6E6-C73CD23ABEDB}"/>
              </a:ext>
            </a:extLst>
          </p:cNvPr>
          <p:cNvSpPr txBox="1"/>
          <p:nvPr/>
        </p:nvSpPr>
        <p:spPr>
          <a:xfrm>
            <a:off x="2895600" y="22562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A2EDB-B2BD-4CCE-BB18-4E4FE2FC6DA9}"/>
              </a:ext>
            </a:extLst>
          </p:cNvPr>
          <p:cNvSpPr txBox="1"/>
          <p:nvPr/>
        </p:nvSpPr>
        <p:spPr>
          <a:xfrm>
            <a:off x="4953000" y="22398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EC37D-C5C1-4200-AC1E-3E583CCA55CE}"/>
              </a:ext>
            </a:extLst>
          </p:cNvPr>
          <p:cNvSpPr txBox="1"/>
          <p:nvPr/>
        </p:nvSpPr>
        <p:spPr>
          <a:xfrm>
            <a:off x="1244038" y="17504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6A2309B-75B5-41A3-A004-B2A0CC1960F6}"/>
              </a:ext>
            </a:extLst>
          </p:cNvPr>
          <p:cNvCxnSpPr>
            <a:stCxn id="12" idx="3"/>
          </p:cNvCxnSpPr>
          <p:nvPr/>
        </p:nvCxnSpPr>
        <p:spPr>
          <a:xfrm>
            <a:off x="1569768" y="1981266"/>
            <a:ext cx="470701" cy="23083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1D8-5980-47AD-8425-5FBA9C825DE4}"/>
              </a:ext>
            </a:extLst>
          </p:cNvPr>
          <p:cNvSpPr txBox="1"/>
          <p:nvPr/>
        </p:nvSpPr>
        <p:spPr>
          <a:xfrm>
            <a:off x="5531039" y="223980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Resolution: Separate Chaining</a:t>
            </a:r>
          </a:p>
          <a:p>
            <a:endParaRPr lang="en-US" dirty="0"/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758659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Quadratic Probing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However, sometimes we will never find an empty slot even if the table isn’t full!</a:t>
                </a:r>
              </a:p>
              <a:p>
                <a:r>
                  <a:rPr lang="en-US" altLang="zh-CN" dirty="0"/>
                  <a:t>Luckily, if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≤0.5</m:t>
                    </m:r>
                  </m:oMath>
                </a14:m>
                <a:r>
                  <a:rPr lang="en-US" altLang="zh-CN" dirty="0"/>
                  <a:t>, we are guaranteed to find an empty slot.</a:t>
                </a:r>
              </a:p>
              <a:p>
                <a:pPr lvl="1"/>
                <a:r>
                  <a:rPr lang="en-US" altLang="zh-CN" dirty="0"/>
                  <a:t>Table size must be a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prime</a:t>
                </a:r>
                <a:r>
                  <a:rPr lang="en-US" altLang="zh-CN" dirty="0"/>
                  <a:t> number!</a:t>
                </a:r>
              </a:p>
              <a:p>
                <a:pPr lvl="1"/>
                <a:r>
                  <a:rPr lang="en-US" altLang="zh-CN" u="sng" dirty="0"/>
                  <a:t>Definition</a:t>
                </a:r>
                <a:r>
                  <a:rPr lang="en-US" altLang="zh-CN" dirty="0"/>
                  <a:t>: given a hash table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buckets that stores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objects, its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is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objects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buckets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6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00400"/>
            <a:ext cx="73914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Load Factor of Hash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Question</a:t>
                </a:r>
                <a:r>
                  <a:rPr lang="en-US" dirty="0"/>
                  <a:t>: which collision resolution strategy is feasible for load factor larger than 1?</a:t>
                </a:r>
              </a:p>
              <a:p>
                <a:pPr lvl="1"/>
                <a:r>
                  <a:rPr lang="en-US" u="sng" dirty="0"/>
                  <a:t>Answer</a:t>
                </a:r>
                <a:r>
                  <a:rPr lang="en-US" dirty="0"/>
                  <a:t>: separate chaining.</a:t>
                </a:r>
              </a:p>
              <a:p>
                <a:pPr lvl="1"/>
                <a:r>
                  <a:rPr lang="en-US" u="sng" dirty="0"/>
                  <a:t>Note</a:t>
                </a:r>
                <a:r>
                  <a:rPr lang="en-US" dirty="0"/>
                  <a:t>: for open addressing, we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is a necessary condition for operations to run in constant time.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784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/>
          <a:lstStyle/>
          <a:p>
            <a:pPr marL="0" lvl="1" indent="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  <a:p>
            <a:r>
              <a:rPr lang="en-US" dirty="0"/>
              <a:t>Uses 2 distinct hash functions.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b="1" dirty="0">
                <a:solidFill>
                  <a:srgbClr val="C00000"/>
                </a:solidFill>
              </a:rPr>
              <a:t>differently</a:t>
            </a:r>
            <a:r>
              <a:rPr lang="en-US" dirty="0"/>
              <a:t> depending on the key.</a:t>
            </a:r>
          </a:p>
          <a:p>
            <a:pPr lvl="1"/>
            <a:r>
              <a:rPr lang="en-US" dirty="0"/>
              <a:t>If h(x) = 13, g(x) = 17, the probe sequence is 13, 30, 47, 64, …</a:t>
            </a:r>
          </a:p>
          <a:p>
            <a:pPr lvl="1"/>
            <a:r>
              <a:rPr lang="en-US" dirty="0"/>
              <a:t>If h(x) = 19, g(x) = 7, the probe sequence is 19, 26, 33, 40, …</a:t>
            </a:r>
          </a:p>
          <a:p>
            <a:pPr lvl="1"/>
            <a:r>
              <a:rPr lang="en-US" dirty="0"/>
              <a:t>For linear and quadratic probing, the incremental probing patterns are </a:t>
            </a:r>
            <a:r>
              <a:rPr lang="en-US" b="1" dirty="0">
                <a:solidFill>
                  <a:srgbClr val="0000FF"/>
                </a:solidFill>
              </a:rPr>
              <a:t>the same</a:t>
            </a:r>
            <a:r>
              <a:rPr lang="en-US" dirty="0"/>
              <a:t> for all the keys.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7, h(key) = key%7,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g(key) = (5-key)%5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(5-key)%5*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5.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4269" y="321056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4269" y="373380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82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5269" y="3272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7675" y="327585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6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78421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Hard to analyze rigorously.</a:t>
                </a:r>
              </a:p>
              <a:p>
                <a:endParaRPr lang="en-US" dirty="0"/>
              </a:p>
              <a:p>
                <a:r>
                  <a:rPr lang="en-US" dirty="0"/>
                  <a:t>The runtime is dominated by the number of comparisons.</a:t>
                </a:r>
              </a:p>
              <a:p>
                <a:endParaRPr lang="en-US" dirty="0"/>
              </a:p>
              <a:p>
                <a:r>
                  <a:rPr lang="en-US" dirty="0"/>
                  <a:t>The number of comparisons depends on the load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Define the expected number of comparisons in an </a:t>
                </a:r>
                <a:r>
                  <a:rPr lang="en-US" b="1" dirty="0">
                    <a:solidFill>
                      <a:srgbClr val="0000FF"/>
                    </a:solidFill>
                  </a:rPr>
                  <a:t>unsuccessful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expected number of comparisons in a </a:t>
                </a:r>
                <a:r>
                  <a:rPr lang="en-US" b="1" dirty="0">
                    <a:solidFill>
                      <a:srgbClr val="C00000"/>
                    </a:solidFill>
                  </a:rPr>
                  <a:t>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87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Linear probing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89982"/>
                  </p:ext>
                </p:extLst>
              </p:nvPr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333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573" t="-1333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429" t="-133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≤0.75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is recommended.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6" t="-9333" r="-164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9C633A-787D-424E-894C-FB63DC726779}"/>
              </a:ext>
            </a:extLst>
          </p:cNvPr>
          <p:cNvSpPr txBox="1"/>
          <p:nvPr/>
        </p:nvSpPr>
        <p:spPr>
          <a:xfrm>
            <a:off x="5257800" y="60211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Probabilistic analysis of linear probing</a:t>
            </a:r>
          </a:p>
          <a:p>
            <a:r>
              <a:rPr lang="en-US" dirty="0"/>
              <a:t>[Knuth (1962)]</a:t>
            </a:r>
          </a:p>
        </p:txBody>
      </p:sp>
    </p:spTree>
    <p:extLst>
      <p:ext uri="{BB962C8B-B14F-4D97-AF65-F5344CB8AC3E}">
        <p14:creationId xmlns:p14="http://schemas.microsoft.com/office/powerpoint/2010/main" val="33152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Quadratic probing and double hashing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24413"/>
                  </p:ext>
                </p:extLst>
              </p:nvPr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29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85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1.4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1.8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2.6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F368B8-0E96-4F91-9C1E-759A0B86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20316" y="2416846"/>
            <a:ext cx="9144000" cy="26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Strategy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separate chaining and open addressing are used in real applications.</a:t>
            </a:r>
          </a:p>
          <a:p>
            <a:endParaRPr lang="en-US" dirty="0"/>
          </a:p>
          <a:p>
            <a:r>
              <a:rPr lang="en-US" dirty="0"/>
              <a:t>Some basic guidelines:</a:t>
            </a:r>
          </a:p>
          <a:p>
            <a:pPr lvl="1"/>
            <a:r>
              <a:rPr lang="en-US" dirty="0"/>
              <a:t>If space is important, better to use open addressing.</a:t>
            </a:r>
          </a:p>
          <a:p>
            <a:pPr lvl="1"/>
            <a:r>
              <a:rPr lang="en-US" dirty="0"/>
              <a:t>If need removing items, better to use separate chaining.</a:t>
            </a: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400" dirty="0"/>
              <a:t> is tricky in open addressing.</a:t>
            </a:r>
          </a:p>
          <a:p>
            <a:pPr lvl="1"/>
            <a:r>
              <a:rPr lang="en-US" dirty="0"/>
              <a:t>In mission critical application, prototype both and compare.</a:t>
            </a:r>
          </a:p>
        </p:txBody>
      </p:sp>
    </p:spTree>
    <p:extLst>
      <p:ext uri="{BB962C8B-B14F-4D97-AF65-F5344CB8AC3E}">
        <p14:creationId xmlns:p14="http://schemas.microsoft.com/office/powerpoint/2010/main" val="84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Scheme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r>
              <a:rPr lang="en-US" dirty="0"/>
              <a:t>Two major scheme: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4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bucket keeps a </a:t>
                </a:r>
                <a:r>
                  <a:rPr lang="en-US" b="1" dirty="0">
                    <a:solidFill>
                      <a:srgbClr val="C00000"/>
                    </a:solidFill>
                  </a:rPr>
                  <a:t>linked list</a:t>
                </a:r>
                <a:r>
                  <a:rPr lang="en-US" dirty="0"/>
                  <a:t> of all items whose home buckets are that bucket.</a:t>
                </a:r>
              </a:p>
              <a:p>
                <a:r>
                  <a:rPr lang="en-US" dirty="0"/>
                  <a:t>Example: Put pairs whose keys are 6, 23, 34, 28, 29, 7, 33, 30 into a hash 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 key % 7</a:t>
                </a:r>
              </a:p>
              <a:p>
                <a:pPr lvl="1"/>
                <a:r>
                  <a:rPr lang="en-US" b="1" u="sng" dirty="0"/>
                  <a:t>Note</a:t>
                </a:r>
                <a:r>
                  <a:rPr lang="en-US" dirty="0"/>
                  <a:t>: we insert object at the beginning of a linked list.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514600" y="3962400"/>
            <a:ext cx="3838830" cy="2743200"/>
            <a:chOff x="1647570" y="3657600"/>
            <a:chExt cx="3838830" cy="2743200"/>
          </a:xfrm>
        </p:grpSpPr>
        <p:sp>
          <p:nvSpPr>
            <p:cNvPr id="5" name="Rectangle 4"/>
            <p:cNvSpPr/>
            <p:nvPr/>
          </p:nvSpPr>
          <p:spPr>
            <a:xfrm>
              <a:off x="2242625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2625" y="4094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42625" y="4475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42625" y="4856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2625" y="5237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625" y="5618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625" y="5999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90800" y="3883856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57600" y="38862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81875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68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12711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91000" y="5638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57600" y="4715608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33800" y="62103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6075" y="466578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0800" y="619271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514600" y="4317612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09325" y="5811718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47570" y="3657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47570" y="4038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7570" y="4419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7570" y="480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47570" y="5181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47570" y="5562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7570" y="59391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 (e.g., check every entry) with the key.</a:t>
            </a:r>
          </a:p>
          <a:p>
            <a:pPr lvl="1"/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Value value)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update its value; otherwise, insert the pair at the beginning of the linked list in O(1)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 remove(Key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remove that pair.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31F6-A6E0-4E6D-8F0B-BB07573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A0505-9CB7-42E0-BE2F-4B11924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DDF92-54BC-43FE-A900-CD13ED2F76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46336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31182</TotalTime>
  <Words>2960</Words>
  <Application>Microsoft Office PowerPoint</Application>
  <PresentationFormat>全屏显示(4:3)</PresentationFormat>
  <Paragraphs>612</Paragraphs>
  <Slides>38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Outline</vt:lpstr>
      <vt:lpstr>Collision Resolution Scheme</vt:lpstr>
      <vt:lpstr>Separate Chaining</vt:lpstr>
      <vt:lpstr>Separate Chaining</vt:lpstr>
      <vt:lpstr>Separate Chaining</vt:lpstr>
      <vt:lpstr>Short Break</vt:lpstr>
      <vt:lpstr>Outline</vt:lpstr>
      <vt:lpstr>Open Addressing</vt:lpstr>
      <vt:lpstr>Open Addressing</vt:lpstr>
      <vt:lpstr>Linear Probing</vt:lpstr>
      <vt:lpstr>Linear Probing Example</vt:lpstr>
      <vt:lpstr>Linear Probing find()</vt:lpstr>
      <vt:lpstr>Linear Probing remove()</vt:lpstr>
      <vt:lpstr>Linear Probing remove()</vt:lpstr>
      <vt:lpstr>Linear Probing Alternative implementation of remove()</vt:lpstr>
      <vt:lpstr>Linear Probing Clustering Problem</vt:lpstr>
      <vt:lpstr>Linear Probing Clustering Problem</vt:lpstr>
      <vt:lpstr>Which Statements Are Correct?</vt:lpstr>
      <vt:lpstr>Short Break</vt:lpstr>
      <vt:lpstr>Outline</vt:lpstr>
      <vt:lpstr>Quadratic Probing</vt:lpstr>
      <vt:lpstr>Conflicts in Linear Probing</vt:lpstr>
      <vt:lpstr>Conflicts in Linear Probing</vt:lpstr>
      <vt:lpstr>Conflicts in Linear Probing</vt:lpstr>
      <vt:lpstr>Conflicts in Linear Probing</vt:lpstr>
      <vt:lpstr>Conflicts in Quadratic Probing</vt:lpstr>
      <vt:lpstr>Conflicts in Quadratic Probing</vt:lpstr>
      <vt:lpstr>Problem of Quadratic Probing</vt:lpstr>
      <vt:lpstr>More on Load Factor of Hash Table</vt:lpstr>
      <vt:lpstr>Double Hashing</vt:lpstr>
      <vt:lpstr>Double Hashing Example</vt:lpstr>
      <vt:lpstr>Outline</vt:lpstr>
      <vt:lpstr>Performance of Open Addressing</vt:lpstr>
      <vt:lpstr>Expected Number of Comparisons</vt:lpstr>
      <vt:lpstr>Expected Number of Comparisons</vt:lpstr>
      <vt:lpstr>Which Strategy to Use?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周 维凯</cp:lastModifiedBy>
  <cp:revision>1433</cp:revision>
  <cp:lastPrinted>2020-09-28T06:57:22Z</cp:lastPrinted>
  <dcterms:created xsi:type="dcterms:W3CDTF">2008-09-02T17:19:50Z</dcterms:created>
  <dcterms:modified xsi:type="dcterms:W3CDTF">2020-10-28T12:30:03Z</dcterms:modified>
</cp:coreProperties>
</file>