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7" r:id="rId9"/>
    <p:sldId id="265" r:id="rId10"/>
    <p:sldId id="268" r:id="rId11"/>
    <p:sldId id="269" r:id="rId12"/>
    <p:sldId id="270" r:id="rId13"/>
    <p:sldId id="271" r:id="rId14"/>
    <p:sldId id="274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BB176-48EC-4B9D-9439-3AA020D9142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E4AE708-A962-4C4E-9169-D40DBC461C93}">
      <dgm:prSet/>
      <dgm:spPr/>
      <dgm:t>
        <a:bodyPr/>
        <a:lstStyle/>
        <a:p>
          <a:r>
            <a:rPr lang="en-US" dirty="0"/>
            <a:t>Cramer’s rule</a:t>
          </a:r>
        </a:p>
      </dgm:t>
    </dgm:pt>
    <dgm:pt modelId="{2231CAEF-0BCF-40ED-993B-E53F4EAEFC79}" type="parTrans" cxnId="{9074F659-1883-4B08-B572-1A419104C386}">
      <dgm:prSet/>
      <dgm:spPr/>
      <dgm:t>
        <a:bodyPr/>
        <a:lstStyle/>
        <a:p>
          <a:endParaRPr lang="en-US"/>
        </a:p>
      </dgm:t>
    </dgm:pt>
    <dgm:pt modelId="{D2D3ECD4-DB95-4764-88B8-BE66AD7E9CD8}" type="sibTrans" cxnId="{9074F659-1883-4B08-B572-1A419104C386}">
      <dgm:prSet/>
      <dgm:spPr/>
      <dgm:t>
        <a:bodyPr/>
        <a:lstStyle/>
        <a:p>
          <a:endParaRPr lang="en-US"/>
        </a:p>
      </dgm:t>
    </dgm:pt>
    <dgm:pt modelId="{F3E6C66E-D36F-415E-A85E-A4CF56EF2C86}">
      <dgm:prSet/>
      <dgm:spPr/>
      <dgm:t>
        <a:bodyPr/>
        <a:lstStyle/>
        <a:p>
          <a:r>
            <a:rPr lang="en-US" dirty="0"/>
            <a:t>Gaussian elimination (recommended)</a:t>
          </a:r>
        </a:p>
      </dgm:t>
    </dgm:pt>
    <dgm:pt modelId="{9B65C41C-3C66-4BC9-A894-184097167482}" type="parTrans" cxnId="{4B044431-5A56-4D24-98F7-6913A286DEBF}">
      <dgm:prSet/>
      <dgm:spPr/>
      <dgm:t>
        <a:bodyPr/>
        <a:lstStyle/>
        <a:p>
          <a:endParaRPr lang="en-US"/>
        </a:p>
      </dgm:t>
    </dgm:pt>
    <dgm:pt modelId="{A19E7763-896F-46FB-8D5A-605DB25B0BC6}" type="sibTrans" cxnId="{4B044431-5A56-4D24-98F7-6913A286DEBF}">
      <dgm:prSet/>
      <dgm:spPr/>
      <dgm:t>
        <a:bodyPr/>
        <a:lstStyle/>
        <a:p>
          <a:endParaRPr lang="en-US"/>
        </a:p>
      </dgm:t>
    </dgm:pt>
    <dgm:pt modelId="{017FC185-0A56-40FC-9404-489F8472D925}" type="pres">
      <dgm:prSet presAssocID="{0B8BB176-48EC-4B9D-9439-3AA020D914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27232F-FA30-4AD9-A3F2-91A4C6C8371E}" type="pres">
      <dgm:prSet presAssocID="{0E4AE708-A962-4C4E-9169-D40DBC461C93}" presName="hierRoot1" presStyleCnt="0"/>
      <dgm:spPr/>
    </dgm:pt>
    <dgm:pt modelId="{502F5F18-7A89-4EA9-A046-87EE5CD268FE}" type="pres">
      <dgm:prSet presAssocID="{0E4AE708-A962-4C4E-9169-D40DBC461C93}" presName="composite" presStyleCnt="0"/>
      <dgm:spPr/>
    </dgm:pt>
    <dgm:pt modelId="{7E146BA3-E5B8-4093-83B3-AF7F7B725403}" type="pres">
      <dgm:prSet presAssocID="{0E4AE708-A962-4C4E-9169-D40DBC461C93}" presName="background" presStyleLbl="node0" presStyleIdx="0" presStyleCnt="2"/>
      <dgm:spPr/>
    </dgm:pt>
    <dgm:pt modelId="{69D7DD43-3E5F-4ECF-9F9F-1A27590DA931}" type="pres">
      <dgm:prSet presAssocID="{0E4AE708-A962-4C4E-9169-D40DBC461C93}" presName="text" presStyleLbl="fgAcc0" presStyleIdx="0" presStyleCnt="2">
        <dgm:presLayoutVars>
          <dgm:chPref val="3"/>
        </dgm:presLayoutVars>
      </dgm:prSet>
      <dgm:spPr/>
    </dgm:pt>
    <dgm:pt modelId="{784E9EB2-FE8E-4522-85CC-3870FF8D3DF8}" type="pres">
      <dgm:prSet presAssocID="{0E4AE708-A962-4C4E-9169-D40DBC461C93}" presName="hierChild2" presStyleCnt="0"/>
      <dgm:spPr/>
    </dgm:pt>
    <dgm:pt modelId="{EAF9C569-5B53-40F0-9BA9-3F2FF4CC7191}" type="pres">
      <dgm:prSet presAssocID="{F3E6C66E-D36F-415E-A85E-A4CF56EF2C86}" presName="hierRoot1" presStyleCnt="0"/>
      <dgm:spPr/>
    </dgm:pt>
    <dgm:pt modelId="{2A0AC36B-8FD1-4722-8F2C-81504EAE0D31}" type="pres">
      <dgm:prSet presAssocID="{F3E6C66E-D36F-415E-A85E-A4CF56EF2C86}" presName="composite" presStyleCnt="0"/>
      <dgm:spPr/>
    </dgm:pt>
    <dgm:pt modelId="{757C0152-9860-450A-B51F-4977593F82C8}" type="pres">
      <dgm:prSet presAssocID="{F3E6C66E-D36F-415E-A85E-A4CF56EF2C86}" presName="background" presStyleLbl="node0" presStyleIdx="1" presStyleCnt="2"/>
      <dgm:spPr/>
    </dgm:pt>
    <dgm:pt modelId="{AD3AB3DE-47C3-40DF-9475-F98EF59E9CA8}" type="pres">
      <dgm:prSet presAssocID="{F3E6C66E-D36F-415E-A85E-A4CF56EF2C86}" presName="text" presStyleLbl="fgAcc0" presStyleIdx="1" presStyleCnt="2">
        <dgm:presLayoutVars>
          <dgm:chPref val="3"/>
        </dgm:presLayoutVars>
      </dgm:prSet>
      <dgm:spPr/>
    </dgm:pt>
    <dgm:pt modelId="{772DC276-1CEC-425A-A1F1-81942B95C0C7}" type="pres">
      <dgm:prSet presAssocID="{F3E6C66E-D36F-415E-A85E-A4CF56EF2C86}" presName="hierChild2" presStyleCnt="0"/>
      <dgm:spPr/>
    </dgm:pt>
  </dgm:ptLst>
  <dgm:cxnLst>
    <dgm:cxn modelId="{4B044431-5A56-4D24-98F7-6913A286DEBF}" srcId="{0B8BB176-48EC-4B9D-9439-3AA020D91428}" destId="{F3E6C66E-D36F-415E-A85E-A4CF56EF2C86}" srcOrd="1" destOrd="0" parTransId="{9B65C41C-3C66-4BC9-A894-184097167482}" sibTransId="{A19E7763-896F-46FB-8D5A-605DB25B0BC6}"/>
    <dgm:cxn modelId="{9074F659-1883-4B08-B572-1A419104C386}" srcId="{0B8BB176-48EC-4B9D-9439-3AA020D91428}" destId="{0E4AE708-A962-4C4E-9169-D40DBC461C93}" srcOrd="0" destOrd="0" parTransId="{2231CAEF-0BCF-40ED-993B-E53F4EAEFC79}" sibTransId="{D2D3ECD4-DB95-4764-88B8-BE66AD7E9CD8}"/>
    <dgm:cxn modelId="{9B097985-3D50-4027-9570-6C8A52C5D79D}" type="presOf" srcId="{0B8BB176-48EC-4B9D-9439-3AA020D91428}" destId="{017FC185-0A56-40FC-9404-489F8472D925}" srcOrd="0" destOrd="0" presId="urn:microsoft.com/office/officeart/2005/8/layout/hierarchy1"/>
    <dgm:cxn modelId="{998818AF-39F5-4C94-8CC9-CB5190BB039B}" type="presOf" srcId="{F3E6C66E-D36F-415E-A85E-A4CF56EF2C86}" destId="{AD3AB3DE-47C3-40DF-9475-F98EF59E9CA8}" srcOrd="0" destOrd="0" presId="urn:microsoft.com/office/officeart/2005/8/layout/hierarchy1"/>
    <dgm:cxn modelId="{C2CF61BA-C129-4A87-BC33-E0B19BA0AAC6}" type="presOf" srcId="{0E4AE708-A962-4C4E-9169-D40DBC461C93}" destId="{69D7DD43-3E5F-4ECF-9F9F-1A27590DA931}" srcOrd="0" destOrd="0" presId="urn:microsoft.com/office/officeart/2005/8/layout/hierarchy1"/>
    <dgm:cxn modelId="{EBE8785C-B884-4D16-82EB-F94AC28030A6}" type="presParOf" srcId="{017FC185-0A56-40FC-9404-489F8472D925}" destId="{DA27232F-FA30-4AD9-A3F2-91A4C6C8371E}" srcOrd="0" destOrd="0" presId="urn:microsoft.com/office/officeart/2005/8/layout/hierarchy1"/>
    <dgm:cxn modelId="{3C07588D-4A0D-42A3-B20D-311BAFD8B1E2}" type="presParOf" srcId="{DA27232F-FA30-4AD9-A3F2-91A4C6C8371E}" destId="{502F5F18-7A89-4EA9-A046-87EE5CD268FE}" srcOrd="0" destOrd="0" presId="urn:microsoft.com/office/officeart/2005/8/layout/hierarchy1"/>
    <dgm:cxn modelId="{0715E77E-D8A1-4F8E-95A6-C8155CCAC428}" type="presParOf" srcId="{502F5F18-7A89-4EA9-A046-87EE5CD268FE}" destId="{7E146BA3-E5B8-4093-83B3-AF7F7B725403}" srcOrd="0" destOrd="0" presId="urn:microsoft.com/office/officeart/2005/8/layout/hierarchy1"/>
    <dgm:cxn modelId="{8A351EF8-5331-4BBB-830D-EBBD8B4DC907}" type="presParOf" srcId="{502F5F18-7A89-4EA9-A046-87EE5CD268FE}" destId="{69D7DD43-3E5F-4ECF-9F9F-1A27590DA931}" srcOrd="1" destOrd="0" presId="urn:microsoft.com/office/officeart/2005/8/layout/hierarchy1"/>
    <dgm:cxn modelId="{A68CEA58-C9C0-45F6-AEF6-C14C45AA2A39}" type="presParOf" srcId="{DA27232F-FA30-4AD9-A3F2-91A4C6C8371E}" destId="{784E9EB2-FE8E-4522-85CC-3870FF8D3DF8}" srcOrd="1" destOrd="0" presId="urn:microsoft.com/office/officeart/2005/8/layout/hierarchy1"/>
    <dgm:cxn modelId="{674CFF89-5E4C-4097-9F40-E2CB85E001C6}" type="presParOf" srcId="{017FC185-0A56-40FC-9404-489F8472D925}" destId="{EAF9C569-5B53-40F0-9BA9-3F2FF4CC7191}" srcOrd="1" destOrd="0" presId="urn:microsoft.com/office/officeart/2005/8/layout/hierarchy1"/>
    <dgm:cxn modelId="{90CB2F45-4795-40AB-ABE5-5F84C6FFC4BD}" type="presParOf" srcId="{EAF9C569-5B53-40F0-9BA9-3F2FF4CC7191}" destId="{2A0AC36B-8FD1-4722-8F2C-81504EAE0D31}" srcOrd="0" destOrd="0" presId="urn:microsoft.com/office/officeart/2005/8/layout/hierarchy1"/>
    <dgm:cxn modelId="{5B772A28-4B16-43D1-9F5D-FF2DD90C98C9}" type="presParOf" srcId="{2A0AC36B-8FD1-4722-8F2C-81504EAE0D31}" destId="{757C0152-9860-450A-B51F-4977593F82C8}" srcOrd="0" destOrd="0" presId="urn:microsoft.com/office/officeart/2005/8/layout/hierarchy1"/>
    <dgm:cxn modelId="{B31062E9-CF9C-43F6-A936-33205AD2184B}" type="presParOf" srcId="{2A0AC36B-8FD1-4722-8F2C-81504EAE0D31}" destId="{AD3AB3DE-47C3-40DF-9475-F98EF59E9CA8}" srcOrd="1" destOrd="0" presId="urn:microsoft.com/office/officeart/2005/8/layout/hierarchy1"/>
    <dgm:cxn modelId="{E2C4F863-01F1-4430-BE0E-6CF7FC4B2A63}" type="presParOf" srcId="{EAF9C569-5B53-40F0-9BA9-3F2FF4CC7191}" destId="{772DC276-1CEC-425A-A1F1-81942B95C0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46BA3-E5B8-4093-83B3-AF7F7B725403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7DD43-3E5F-4ECF-9F9F-1A27590DA931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Cramer’s rule</a:t>
          </a:r>
        </a:p>
      </dsp:txBody>
      <dsp:txXfrm>
        <a:off x="678914" y="525899"/>
        <a:ext cx="4067491" cy="2525499"/>
      </dsp:txXfrm>
    </dsp:sp>
    <dsp:sp modelId="{757C0152-9860-450A-B51F-4977593F82C8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AB3DE-47C3-40DF-9475-F98EF59E9CA8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Gaussian elimination (recommended)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B4E80-9A8F-4AD0-A206-8DECD1EE6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429B8-6156-40FB-A8C9-14815040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E1B40-C6BC-41DB-A4FA-305A331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553E7-A3B6-4CF1-B295-0E732117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F954A-F438-4C4B-8FD6-4D4F2472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4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BC32-11F2-4F0F-B250-38D1501E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D7BB77-4D46-458A-8B6C-F4A2EF256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3C155-406A-4E68-B35F-8037787F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55622-AF9E-470A-89FF-ED8D711E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69192-F9AD-467B-8204-144C432B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62561E-14F3-4DF1-9E9D-61C518AC5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79544-2581-4CDB-A1EB-6E3E0CFA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1D59F-8058-440C-8B56-70024B48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F135A-05B4-4239-88B8-C1F21A0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3D56-99BF-471A-BD0E-03302520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34EE6-6291-414C-8025-BFE31A70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D5D66-4B1C-491A-87DA-9EAD9AE6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9A6F2-361D-425D-81E1-BEE9C69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AA8BC-DEE9-4012-9878-CA371BC0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F7642-D414-4935-B2F1-6DBC4168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897E-6D63-48DA-ADED-5048A644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043C2-173D-46EC-A128-0A3F37D81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6CD74-3077-439F-BC3A-F4D412F6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AF421-6F75-4AB1-8754-7C4DF57C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2606B-4D7F-4E6F-BF90-54B101B1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CDDC-5DBE-4DED-BA62-AA4C8DC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87E9-6D20-467A-90F4-8244A0954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74C3D3-DA96-4F94-8691-D1B572E62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F6ECF-B646-45E9-A6E7-6465B9F4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8CB22-C354-40F9-9A45-203EC315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3167C-4BFB-4113-A666-F5665B61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7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3E1D-7079-45C5-B7C1-15D27DB4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05CFE-1E82-4879-A257-5ADBF514E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2C212-8640-45F5-ACAA-221ED50B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BA25A-DC3D-4656-96DA-78267B0BC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69EC1A-CC15-4DDF-A20E-0FD6C498C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15257-92F8-4288-A352-544EE91F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928FA8-AC8C-42AA-A7C1-9952529C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3AF051-F620-4640-82B8-71A03F0A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5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D07FF-5BF8-4F51-83ED-B754B6D7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60F1A-2B8A-4255-9625-A5361DE2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6EB28B-A5E5-4006-AB24-7802D252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6EF27-0A51-4768-9AE7-A99DE0C4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9E7BAF-B101-45B7-B5CF-C1076935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DA10D6-4DFC-4F03-9949-E72E40AB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BB74C-634A-4DBC-93F6-4447841D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5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B3CCE-D816-4569-820E-3BE36A2F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ABB2C-04C6-471F-BE04-D827EDC5E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2A068-5161-4C0A-A7D6-55DB7BB14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84E20-4D48-4ED6-92D1-A67911F7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ABBE5-073D-43A3-B8BF-692F2404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4E535-BB98-4871-9BBE-C7328A61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0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D8028-C873-4DE5-96EA-A144B28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0C990-3FFC-42D0-B682-5D1F95765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4F1C2E-0BC6-4D98-97ED-3FFB7AEA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76C99-3E8E-4E0A-9DD0-1DF9BD73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A5EA0-F673-4E65-A6D2-FBF45B48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79EFC-6CE9-49CE-9686-D3EBA108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1FAA95-71C1-4CF0-8341-3AA3039D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F66A7-E5AE-44D3-8CC2-5F9565E03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1763F-F035-4767-A718-E760E4EF6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1943-E9A5-4D3C-8B86-86082829828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07456-3194-4719-9DFC-A83C1F4B3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CA393-98BE-46E1-A01E-AB6BF668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2EDA-33AE-4E72-9534-69D23872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5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C3665F-FD8C-43CB-AF13-2E1E5069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Vv256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Mid1 RC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63C152-9CB2-48EE-BBA8-DA0E8207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Liu Qinhao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3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6444FD-B4D4-4F52-9C18-2D4B576F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>
                <a:solidFill>
                  <a:srgbClr val="FFFFFF"/>
                </a:solidFill>
              </a:rPr>
              <a:t>Solve system of linear equations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C1FF25E-9DC2-4C22-AB23-8620726FE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87202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86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08DD3-C2D8-4057-A315-72FACF56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Cramer’s rule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B8F37B-B148-4269-A5AC-FF5801871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93" y="1419755"/>
            <a:ext cx="3052785" cy="1671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0C0F03-E890-41BD-95A4-2A62504E6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73" y="3243027"/>
            <a:ext cx="1838338" cy="12715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5A31FB-570F-4926-BCF9-38911B8E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55" y="3243027"/>
            <a:ext cx="1852626" cy="1290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29C0B5-9D1D-429F-B777-3170AD3DB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18" y="3243026"/>
            <a:ext cx="1885964" cy="12715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ED676B-E9E4-470C-90B3-F6B69B901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6786" y="3243025"/>
            <a:ext cx="1885964" cy="12715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9E0400-2C11-47E6-9FA0-A2A21531B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118" y="3243025"/>
            <a:ext cx="1871676" cy="12477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9CE659-69A3-4807-A655-D7CB9BFC7A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718" y="5003234"/>
            <a:ext cx="1513243" cy="6527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1BF215-C93D-4102-85AA-E0866D5A35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2072" y="5003234"/>
            <a:ext cx="1219209" cy="5667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0A768D-06FD-4F4E-8632-9D34C31414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8348" y="5003234"/>
            <a:ext cx="1190634" cy="5572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223665-563A-4465-95CF-6407E3F301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4491" y="5003234"/>
            <a:ext cx="1238259" cy="5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4778-D494-49AD-A509-CD24FE3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elimination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9EB78-70F8-4357-B8FE-168FAC59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Solve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1B28DF-5EAE-44F9-9B67-17A53F31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71" y="1874999"/>
            <a:ext cx="3287890" cy="1015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7E4C9D-7BDB-4C2D-B763-1D6C9743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32" y="2964651"/>
            <a:ext cx="1743088" cy="904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CEB850-5020-43FC-A61A-21AE11E32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921" y="2960704"/>
            <a:ext cx="1995502" cy="881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766431-1BE7-4B80-AEE3-1109BA7FE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924" y="2960316"/>
            <a:ext cx="2133616" cy="8667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B01310-4049-4BB3-A145-43846841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041" y="2960459"/>
            <a:ext cx="2071703" cy="8905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814B6D-6F2C-4539-9F7A-004CDA8C2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035" y="4154419"/>
            <a:ext cx="1295409" cy="552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AD73D6-A30B-4769-BBAC-FFD996AAF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278" y="4155186"/>
            <a:ext cx="1871676" cy="581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631C50-0C53-4DB3-A564-8D98B6BD2C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7788" y="4150423"/>
            <a:ext cx="2457468" cy="5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1237F5-82D5-47F0-85FC-4569F71E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2800"/>
              <a:t>Homework</a:t>
            </a:r>
            <a:endParaRPr lang="zh-CN" altLang="en-US" sz="280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9B246B-770C-4DB4-8DE1-9638C92A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Matrix norm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 every square matrix A</a:t>
            </a:r>
          </a:p>
          <a:p>
            <a:endParaRPr lang="zh-CN" altLang="en-US" sz="2000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B7C469CD-9D3C-455C-BA67-FCD71B12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56196"/>
            <a:ext cx="6250769" cy="29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12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93615-6635-44F3-859B-02196D5D6593}"/>
              </a:ext>
            </a:extLst>
          </p:cNvPr>
          <p:cNvSpPr/>
          <p:nvPr/>
        </p:nvSpPr>
        <p:spPr>
          <a:xfrm>
            <a:off x="3626418" y="2967335"/>
            <a:ext cx="4939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Any questions?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08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2605BE-2C4D-4338-921E-B65C29608B5F}"/>
              </a:ext>
            </a:extLst>
          </p:cNvPr>
          <p:cNvSpPr/>
          <p:nvPr/>
        </p:nvSpPr>
        <p:spPr>
          <a:xfrm>
            <a:off x="3983082" y="2967335"/>
            <a:ext cx="4225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Good Luck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94289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966DE58-6069-43FE-A413-4766FEE3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 descr="手机屏幕截图&#10;&#10;描述已自动生成">
            <a:extLst>
              <a:ext uri="{FF2B5EF4-FFF2-40B4-BE49-F238E27FC236}">
                <a16:creationId xmlns:a16="http://schemas.microsoft.com/office/drawing/2014/main" id="{929CBD28-07F4-433E-9F66-AAE58F45C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42289"/>
            <a:ext cx="11496821" cy="31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5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818A98-6331-4F52-BFFC-467B1D0F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2800"/>
              <a:t>Example 1</a:t>
            </a:r>
            <a:endParaRPr lang="zh-CN" altLang="en-US" sz="2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07869-64BC-4609-AE8D-DDC319A4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{1 ,e</a:t>
            </a:r>
            <a:r>
              <a:rPr lang="en-US" altLang="zh-CN" sz="3600" baseline="30000" dirty="0"/>
              <a:t>t</a:t>
            </a:r>
            <a:r>
              <a:rPr lang="en-US" altLang="zh-CN" sz="3600" dirty="0"/>
              <a:t>, e</a:t>
            </a:r>
            <a:r>
              <a:rPr lang="en-US" altLang="zh-CN" sz="3600" baseline="30000" dirty="0"/>
              <a:t>2t</a:t>
            </a:r>
            <a:r>
              <a:rPr lang="en-US" altLang="zh-CN" sz="3600" dirty="0"/>
              <a:t>}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B32AD3-34FE-4F8A-9EAC-05D26EA8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85" y="2179608"/>
            <a:ext cx="6930253" cy="13687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1EBAE6-42CB-4CDD-83EF-89E259CC0E74}"/>
              </a:ext>
            </a:extLst>
          </p:cNvPr>
          <p:cNvSpPr/>
          <p:nvPr/>
        </p:nvSpPr>
        <p:spPr>
          <a:xfrm>
            <a:off x="4950081" y="4727124"/>
            <a:ext cx="69658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Linearly independent</a:t>
            </a:r>
            <a:endParaRPr lang="zh-CN" alt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07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76AC99-2255-4750-8D5F-8CF1FC94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2800" dirty="0"/>
              <a:t>Example 2 </a:t>
            </a:r>
            <a:endParaRPr lang="zh-CN" altLang="en-US" sz="2800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A42630AA-C01A-4ED1-A495-F6F4872E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2731303"/>
            <a:ext cx="2878383" cy="836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AB48DC6-2279-41B9-B4F8-E32CD30A18F5}"/>
              </a:ext>
            </a:extLst>
          </p:cNvPr>
          <p:cNvSpPr/>
          <p:nvPr/>
        </p:nvSpPr>
        <p:spPr>
          <a:xfrm>
            <a:off x="4848853" y="5226644"/>
            <a:ext cx="69658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Linearly dependent</a:t>
            </a:r>
            <a:endParaRPr lang="zh-CN" altLang="en-US" sz="3200" b="1" cap="none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33157B-7A29-4578-8DD4-A1612106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09" y="2000253"/>
            <a:ext cx="4065342" cy="24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7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004034-61AC-4B9C-87FF-C74D7286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altLang="zh-CN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 descr="手机屏幕截图&#10;&#10;描述已自动生成">
            <a:extLst>
              <a:ext uri="{FF2B5EF4-FFF2-40B4-BE49-F238E27FC236}">
                <a16:creationId xmlns:a16="http://schemas.microsoft.com/office/drawing/2014/main" id="{0ADBC736-3610-4416-A846-FFD94C69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73" y="3080228"/>
            <a:ext cx="10597661" cy="34177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2CABE4-34C5-4480-B842-AEECFAEF586F}"/>
              </a:ext>
            </a:extLst>
          </p:cNvPr>
          <p:cNvSpPr/>
          <p:nvPr/>
        </p:nvSpPr>
        <p:spPr>
          <a:xfrm>
            <a:off x="378068" y="2433897"/>
            <a:ext cx="42931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Invertible: det(A)≠0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98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634D6F-CCD3-4328-ABBE-AAF20EFC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Example 3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图片包含 游戏机, 物体, 钟表&#10;&#10;描述已自动生成">
            <a:extLst>
              <a:ext uri="{FF2B5EF4-FFF2-40B4-BE49-F238E27FC236}">
                <a16:creationId xmlns:a16="http://schemas.microsoft.com/office/drawing/2014/main" id="{922C561B-27C3-4708-B122-2E6DF1AF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4" y="2958922"/>
            <a:ext cx="1566803" cy="1376612"/>
          </a:xfrm>
          <a:prstGeom prst="rect">
            <a:avLst/>
          </a:prstGeom>
          <a:effectLst/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4E514-FA76-4E10-AFEB-8647D6A0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212" y="2944460"/>
            <a:ext cx="8624247" cy="368637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Find the cofactor matrix C:</a:t>
            </a:r>
          </a:p>
          <a:p>
            <a:pPr marL="0" indent="0"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      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Compute the determinant: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Inverse of the matrix:</a:t>
            </a: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76DC39-77DC-48FF-83BB-9B7A6FC8B649}"/>
              </a:ext>
            </a:extLst>
          </p:cNvPr>
          <p:cNvSpPr/>
          <p:nvPr/>
        </p:nvSpPr>
        <p:spPr>
          <a:xfrm>
            <a:off x="305834" y="2401477"/>
            <a:ext cx="30203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dirty="0"/>
              <a:t>Find the inverse of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AE38F4-F764-4FA9-8428-A008983A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66" y="2936627"/>
            <a:ext cx="3013544" cy="4179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1EAB00-1E45-441A-9CA2-139C4ABB5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390" y="3357440"/>
            <a:ext cx="2434034" cy="980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123EAB-78A9-41D7-943F-85A7C9E62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766" y="4335534"/>
            <a:ext cx="4948341" cy="3279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05A39F-F241-4D8C-B119-263E48C70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267" y="4788724"/>
            <a:ext cx="5262067" cy="11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F3997B-6578-4DBE-98B4-10D51BD3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Eigenvalues and eigenvectors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 descr="手机屏幕截图&#10;&#10;描述已自动生成">
            <a:extLst>
              <a:ext uri="{FF2B5EF4-FFF2-40B4-BE49-F238E27FC236}">
                <a16:creationId xmlns:a16="http://schemas.microsoft.com/office/drawing/2014/main" id="{B5F6501E-ED06-467B-AD05-ED909F61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028514"/>
            <a:ext cx="11496821" cy="29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D0095-E03F-4EF4-9B23-A830FADE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02" y="484741"/>
            <a:ext cx="2256553" cy="6751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4</a:t>
            </a:r>
          </a:p>
        </p:txBody>
      </p:sp>
      <p:pic>
        <p:nvPicPr>
          <p:cNvPr id="4" name="内容占位符 3" descr="图片包含 游戏机, 物体, 钟表&#10;&#10;描述已自动生成">
            <a:extLst>
              <a:ext uri="{FF2B5EF4-FFF2-40B4-BE49-F238E27FC236}">
                <a16:creationId xmlns:a16="http://schemas.microsoft.com/office/drawing/2014/main" id="{23EF9475-EF73-4472-B966-5A8330519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02" y="1927481"/>
            <a:ext cx="2413513" cy="1077387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C86BF0CB-3693-454C-95FF-B742FB4B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8" y="3853132"/>
            <a:ext cx="9803675" cy="26951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9F9749B-A2CB-4707-92FC-E49CD9795E10}"/>
              </a:ext>
            </a:extLst>
          </p:cNvPr>
          <p:cNvSpPr/>
          <p:nvPr/>
        </p:nvSpPr>
        <p:spPr>
          <a:xfrm>
            <a:off x="118587" y="1246469"/>
            <a:ext cx="11836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Find the eigenvalues and the corresponding eigenvectors of the matrix 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5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E36999CB-2930-47A1-8A28-9211FE9A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60" y="643466"/>
            <a:ext cx="91704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5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97</Words>
  <Application>Microsoft Office PowerPoint</Application>
  <PresentationFormat>宽屏</PresentationFormat>
  <Paragraphs>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Vv256 Mid1 RC</vt:lpstr>
      <vt:lpstr>Linear independence</vt:lpstr>
      <vt:lpstr>Example 1</vt:lpstr>
      <vt:lpstr>Example 2 </vt:lpstr>
      <vt:lpstr> Inverse matrix</vt:lpstr>
      <vt:lpstr>Example 3</vt:lpstr>
      <vt:lpstr>Eigenvalues and eigenvectors </vt:lpstr>
      <vt:lpstr>Example 4</vt:lpstr>
      <vt:lpstr>PowerPoint 演示文稿</vt:lpstr>
      <vt:lpstr>Solve system of linear equations</vt:lpstr>
      <vt:lpstr>Cramer’s rule</vt:lpstr>
      <vt:lpstr>Gaussian elimination</vt:lpstr>
      <vt:lpstr>Homework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Vv256 Mid1 RC</dc:title>
  <dc:creator>刘 钦豪</dc:creator>
  <cp:lastModifiedBy>刘 钦豪</cp:lastModifiedBy>
  <cp:revision>15</cp:revision>
  <dcterms:created xsi:type="dcterms:W3CDTF">2019-10-13T04:12:16Z</dcterms:created>
  <dcterms:modified xsi:type="dcterms:W3CDTF">2019-10-13T07:50:48Z</dcterms:modified>
</cp:coreProperties>
</file>