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5" r:id="rId2"/>
  </p:sldMasterIdLst>
  <p:sldIdLst>
    <p:sldId id="256" r:id="rId3"/>
    <p:sldId id="257" r:id="rId4"/>
    <p:sldId id="270" r:id="rId5"/>
    <p:sldId id="268" r:id="rId6"/>
    <p:sldId id="311" r:id="rId7"/>
    <p:sldId id="292" r:id="rId8"/>
    <p:sldId id="306" r:id="rId9"/>
    <p:sldId id="307" r:id="rId10"/>
    <p:sldId id="309" r:id="rId11"/>
    <p:sldId id="310" r:id="rId12"/>
    <p:sldId id="296" r:id="rId13"/>
    <p:sldId id="267" r:id="rId14"/>
    <p:sldId id="286" r:id="rId15"/>
    <p:sldId id="287" r:id="rId16"/>
    <p:sldId id="288" r:id="rId17"/>
    <p:sldId id="25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5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38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154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525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17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36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975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44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129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801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9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41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932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31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62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4580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0561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38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455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176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524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33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8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65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55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0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67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0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45030F-18E0-4948-9A16-3C6FAA317A1C}" type="datetimeFigureOut">
              <a:rPr lang="zh-TW" altLang="en-US" smtClean="0"/>
              <a:t>2024/8/4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0750A0-E841-410E-B643-222EDBE5D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1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wse.com.tw/zh/index.html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6D210-89BB-1E09-E46A-36BFBCD19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台灣股票成交資訊分析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D05361-0039-DA4D-A0E6-19363D6E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776" y="4050836"/>
            <a:ext cx="8522656" cy="197633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報告者：吳彥瑾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年台積電股票成交資訊成交量與股價</a:t>
            </a:r>
          </a:p>
        </p:txBody>
      </p:sp>
    </p:spTree>
    <p:extLst>
      <p:ext uri="{BB962C8B-B14F-4D97-AF65-F5344CB8AC3E}">
        <p14:creationId xmlns:p14="http://schemas.microsoft.com/office/powerpoint/2010/main" val="38533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72304-4CB8-B301-0E8F-CEA04434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2" y="233240"/>
            <a:ext cx="10364451" cy="1596177"/>
          </a:xfrm>
        </p:spPr>
        <p:txBody>
          <a:bodyPr/>
          <a:lstStyle/>
          <a:p>
            <a:r>
              <a:rPr lang="en-US" altLang="zh-TW" dirty="0"/>
              <a:t>5</a:t>
            </a:r>
            <a:r>
              <a:rPr lang="zh-TW" altLang="en-US" dirty="0"/>
              <a:t>月份最高成交量統計圖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EAC6A5F-A597-BDD9-2317-F3A11A0783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998" y="2314168"/>
            <a:ext cx="11520000" cy="2052681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9EB9A6-BC16-F52B-9F71-8779518588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63892" y="4608847"/>
            <a:ext cx="4455244" cy="2052682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成交筆數：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745,122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成交金額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393,524,810,874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成交股數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732,697,640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週轉率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(%)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2.82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527D79-F664-726F-E883-E2DDBC77CD55}"/>
              </a:ext>
            </a:extLst>
          </p:cNvPr>
          <p:cNvSpPr txBox="1"/>
          <p:nvPr/>
        </p:nvSpPr>
        <p:spPr>
          <a:xfrm>
            <a:off x="1563330" y="1991002"/>
            <a:ext cx="45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EA4F1D-9271-8FFF-8BA5-B69574BA5B4D}"/>
              </a:ext>
            </a:extLst>
          </p:cNvPr>
          <p:cNvSpPr txBox="1"/>
          <p:nvPr/>
        </p:nvSpPr>
        <p:spPr>
          <a:xfrm>
            <a:off x="5392995" y="1991001"/>
            <a:ext cx="45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BC5ABB-779B-5B46-890C-6EB63F7ED0AF}"/>
              </a:ext>
            </a:extLst>
          </p:cNvPr>
          <p:cNvSpPr txBox="1"/>
          <p:nvPr/>
        </p:nvSpPr>
        <p:spPr>
          <a:xfrm>
            <a:off x="9242324" y="1995170"/>
            <a:ext cx="45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最高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3DEC1A-E36E-F4A1-03D6-9DBDFB9D5FAF}"/>
              </a:ext>
            </a:extLst>
          </p:cNvPr>
          <p:cNvSpPr txBox="1"/>
          <p:nvPr/>
        </p:nvSpPr>
        <p:spPr>
          <a:xfrm>
            <a:off x="6338119" y="4944387"/>
            <a:ext cx="46899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註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成交筆數最低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月：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成交金額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、成交股數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最低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6B91BE-0DB0-A233-1A61-51B5B0939513}"/>
              </a:ext>
            </a:extLst>
          </p:cNvPr>
          <p:cNvSpPr txBox="1"/>
          <p:nvPr/>
        </p:nvSpPr>
        <p:spPr>
          <a:xfrm>
            <a:off x="3301183" y="2553154"/>
            <a:ext cx="45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最低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3F16A6-505E-BCCA-7800-80EFB6FA1F29}"/>
              </a:ext>
            </a:extLst>
          </p:cNvPr>
          <p:cNvSpPr txBox="1"/>
          <p:nvPr/>
        </p:nvSpPr>
        <p:spPr>
          <a:xfrm>
            <a:off x="5137357" y="2708992"/>
            <a:ext cx="45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最低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DED37C-504B-0571-B8EC-E3D760E77DF3}"/>
              </a:ext>
            </a:extLst>
          </p:cNvPr>
          <p:cNvSpPr txBox="1"/>
          <p:nvPr/>
        </p:nvSpPr>
        <p:spPr>
          <a:xfrm>
            <a:off x="8976854" y="2708991"/>
            <a:ext cx="452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最低</a:t>
            </a:r>
          </a:p>
        </p:txBody>
      </p:sp>
    </p:spTree>
    <p:extLst>
      <p:ext uri="{BB962C8B-B14F-4D97-AF65-F5344CB8AC3E}">
        <p14:creationId xmlns:p14="http://schemas.microsoft.com/office/powerpoint/2010/main" val="389255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DEE3B-F758-1CD8-93BA-D61696055B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台積電（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月份的走勢圖來看，台積電的股價和成交量顯著上升，隨後雖然出現一些下降，但整體行情依舊不明朗。到了年底，股價逐漸穩定，顯示出市場對台積電股票的信心有所增強。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小結：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台積電在年初大幅波動後，整體趨勢在年底變得穩定，顯示出市場對其未來表現的信心逐漸增強。</a:t>
            </a:r>
          </a:p>
        </p:txBody>
      </p:sp>
    </p:spTree>
    <p:extLst>
      <p:ext uri="{BB962C8B-B14F-4D97-AF65-F5344CB8AC3E}">
        <p14:creationId xmlns:p14="http://schemas.microsoft.com/office/powerpoint/2010/main" val="221980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5AE9F-0B41-7CEF-2DA2-CCBDC8CE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0266"/>
            <a:ext cx="10364451" cy="15961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快速取得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月分整筆網址。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FE7DB-A7FA-2671-5E84-4713A21A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73831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為了更方便地獲取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年台積電（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）股票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資料，我可以使用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程式自動生成每月的資料網址。這樣，我們可以得到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年每月的台積電（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）股票資料網址，方便後續的數據抓取和分析。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4CCB76-424C-CD66-0239-4C9F87C25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45" y="4913670"/>
            <a:ext cx="7200000" cy="1760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B94A57-903F-878D-F9D8-655C813C2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99" y="2927463"/>
            <a:ext cx="4320000" cy="19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2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8E104-2C3B-6DE3-6586-C70171FC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9448"/>
            <a:ext cx="10364451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視覺化套件中文顯示問題。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2BA8EE-CAE7-1969-FA97-6EC5B1C9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沒有顯示中文，請在網站下載繁體中文字型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TaipeiSansTCBeta-Regular.ttf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，下載好的以後將字體放到相同的資料夾內然後在此執行，就會顯示出字體。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FD15C0-81D3-E047-69C3-10E2D2F00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92" y="3706813"/>
            <a:ext cx="2031746" cy="22857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ECB87B-7F67-C9F9-AEB5-E63653CE7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74" y="3303002"/>
            <a:ext cx="7200000" cy="31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3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8536B-EC59-C046-0532-813CBEF3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09786"/>
            <a:ext cx="10364451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靜態圖表換成動態圖表。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8DCA9-8618-2EA5-E20D-90600CC94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969"/>
            <a:ext cx="10515600" cy="1325563"/>
          </a:xfrm>
        </p:spPr>
        <p:txBody>
          <a:bodyPr/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cap="none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plotly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模組產生圖表，可用文字方式動態顯示出日期及股價、可以放大或縮小等工具列，甚至也可以下載圖檔，也能夠詳細地清楚它的區塊。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3C38A9-15CD-826A-C5A6-E690ADA73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6" y="3706813"/>
            <a:ext cx="5400000" cy="1944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DF63FCA-9369-F670-CF11-244F56644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5" y="3151188"/>
            <a:ext cx="5400000" cy="28672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B74E641-25E9-51B0-E519-0AAFE905F36B}"/>
              </a:ext>
            </a:extLst>
          </p:cNvPr>
          <p:cNvSpPr txBox="1"/>
          <p:nvPr/>
        </p:nvSpPr>
        <p:spPr>
          <a:xfrm>
            <a:off x="639097" y="6206438"/>
            <a:ext cx="132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靜態圖表圖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945D84F-A425-0C48-5E12-8E23E9A7991C}"/>
              </a:ext>
            </a:extLst>
          </p:cNvPr>
          <p:cNvSpPr txBox="1"/>
          <p:nvPr/>
        </p:nvSpPr>
        <p:spPr>
          <a:xfrm>
            <a:off x="6582697" y="6206438"/>
            <a:ext cx="132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動態圖表圖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017E7A0E-EB7A-B857-3A7F-A7D45A13CA02}"/>
              </a:ext>
            </a:extLst>
          </p:cNvPr>
          <p:cNvSpPr/>
          <p:nvPr/>
        </p:nvSpPr>
        <p:spPr>
          <a:xfrm>
            <a:off x="5916000" y="4498813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5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38092-E8EC-E7B8-8CD4-C571520D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9341"/>
            <a:ext cx="10364451" cy="159617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檔的亂碼。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D81C15-2750-58E9-5EFD-23629D5F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>
            <a:normAutofit/>
          </a:bodyPr>
          <a:lstStyle/>
          <a:p>
            <a:r>
              <a:rPr lang="en-US" altLang="zh-TW" sz="2000" cap="none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產出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.csv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後檔出現亂碼解決：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右鍵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用記事本開啟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另存新檔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編碼方式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BOM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UTF-8)/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存檔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然後再開啟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檔。這樣就成功。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2F8207-658E-50D0-A4B2-FD483308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48" y="3286128"/>
            <a:ext cx="3600000" cy="331579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DF7D81-30FD-2A28-E6C1-8763899A4280}"/>
              </a:ext>
            </a:extLst>
          </p:cNvPr>
          <p:cNvSpPr/>
          <p:nvPr/>
        </p:nvSpPr>
        <p:spPr>
          <a:xfrm>
            <a:off x="1537345" y="3357157"/>
            <a:ext cx="3067664" cy="322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8D530E3-1BA7-0860-08C5-560460D0E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30" y="3286128"/>
            <a:ext cx="3600000" cy="331579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087528B-6DE2-F9B9-A7ED-9997ACEDCDBA}"/>
              </a:ext>
            </a:extLst>
          </p:cNvPr>
          <p:cNvSpPr/>
          <p:nvPr/>
        </p:nvSpPr>
        <p:spPr>
          <a:xfrm>
            <a:off x="6836930" y="3317828"/>
            <a:ext cx="3683585" cy="3223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F19952-B00C-265F-B71D-78F763DE1B09}"/>
              </a:ext>
            </a:extLst>
          </p:cNvPr>
          <p:cNvSpPr txBox="1"/>
          <p:nvPr/>
        </p:nvSpPr>
        <p:spPr>
          <a:xfrm>
            <a:off x="671278" y="4481907"/>
            <a:ext cx="492443" cy="9242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9E694F-992A-7656-62B0-08D920AF310C}"/>
              </a:ext>
            </a:extLst>
          </p:cNvPr>
          <p:cNvSpPr txBox="1"/>
          <p:nvPr/>
        </p:nvSpPr>
        <p:spPr>
          <a:xfrm>
            <a:off x="10684152" y="4519633"/>
            <a:ext cx="492443" cy="9242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執行後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3B46B2C-40B3-DA57-DD21-919E6EABE498}"/>
              </a:ext>
            </a:extLst>
          </p:cNvPr>
          <p:cNvSpPr/>
          <p:nvPr/>
        </p:nvSpPr>
        <p:spPr>
          <a:xfrm>
            <a:off x="5792389" y="4764022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26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A0F858-4AF3-3FD6-0270-0F20CEE8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/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結論與感想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D0D51-3044-7549-7570-54CCCA5D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我從來沒有玩股票，然後我就拿股票成交分析做為初次的專題案例說明對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年的股票成交做發表，已經是很盡力而為的解說了，台下聆聽的學員們能夠感同身受。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通過這個方法，您可以自動抓取並繪製台積電（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）每月的股票日成交資訊圖表。這樣可以更直觀地分析股票價格趨勢和變化情況。</a:t>
            </a:r>
          </a:p>
        </p:txBody>
      </p:sp>
    </p:spTree>
    <p:extLst>
      <p:ext uri="{BB962C8B-B14F-4D97-AF65-F5344CB8AC3E}">
        <p14:creationId xmlns:p14="http://schemas.microsoft.com/office/powerpoint/2010/main" val="75395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8D60-E3E8-130F-F7DA-03ECDF0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Kunstler Script" panose="030304020206070D0D06" pitchFamily="66" charset="0"/>
                <a:ea typeface="標楷體" panose="03000509000000000000" pitchFamily="65" charset="-120"/>
              </a:rPr>
              <a:t>ＴＨＥ　ＥＮＤ</a:t>
            </a:r>
          </a:p>
        </p:txBody>
      </p:sp>
    </p:spTree>
    <p:extLst>
      <p:ext uri="{BB962C8B-B14F-4D97-AF65-F5344CB8AC3E}">
        <p14:creationId xmlns:p14="http://schemas.microsoft.com/office/powerpoint/2010/main" val="32402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45DA4-A0E3-8863-6191-630A7CA2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727A7-A933-EDED-05E9-B64CC565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選取資料動機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圖表說明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問題解決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04.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結論與感想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06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0C727-CB35-0A3F-FFC4-28C28D20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選取資料動機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AE18E8-63C9-8E17-40D3-F7D2B2BB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360794"/>
            <a:ext cx="10668627" cy="178552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選擇原因：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對於初學者的股票分析專案，我使用了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年的股票趨勢進行簡單分析，選擇了價格最高也常看到且聽到的台積電作為範例。</a:t>
            </a: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資料來源：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臺灣證券交易所：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https://www.twse.com.tw/zh/index.html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r>
              <a:rPr lang="zh-TW" altLang="en-US" sz="2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讀取資料：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年台積電個股日成交資訊、個股月成交資訊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檔。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8C95B1-4B35-1215-83C6-D1DAD0DE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7" y="3428999"/>
            <a:ext cx="11510246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0BB98C-A553-95F2-2FD8-5CDC044EF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2" y="2428110"/>
            <a:ext cx="5400000" cy="394200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73A382-ACBA-C066-DD9B-7CD138766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68" y="2629110"/>
            <a:ext cx="5400000" cy="3540000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FEC814A-48A3-5743-A06D-99316BE98182}"/>
              </a:ext>
            </a:extLst>
          </p:cNvPr>
          <p:cNvSpPr/>
          <p:nvPr/>
        </p:nvSpPr>
        <p:spPr>
          <a:xfrm>
            <a:off x="5916000" y="4219110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D22178-9A2A-11D7-3CF2-9C20450F8979}"/>
              </a:ext>
            </a:extLst>
          </p:cNvPr>
          <p:cNvSpPr txBox="1"/>
          <p:nvPr/>
        </p:nvSpPr>
        <p:spPr>
          <a:xfrm>
            <a:off x="1445342" y="1275289"/>
            <a:ext cx="930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網站資料與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讀取資料一模一樣並沒有明顯的瑕疵，表示說它是完全相符的。</a:t>
            </a:r>
          </a:p>
        </p:txBody>
      </p:sp>
    </p:spTree>
    <p:extLst>
      <p:ext uri="{BB962C8B-B14F-4D97-AF65-F5344CB8AC3E}">
        <p14:creationId xmlns:p14="http://schemas.microsoft.com/office/powerpoint/2010/main" val="122938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0008C-5041-7375-66A9-4CCB0A76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35974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圖表說明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5C6A4BA-295D-8804-E228-2FC0C732E8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0942" y="2027970"/>
            <a:ext cx="6120000" cy="4102350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51DD7B-F603-F3AE-D72B-8F59024ACD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20857" y="2679724"/>
            <a:ext cx="4257368" cy="279884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年台積電股票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線走勢，擷取每月數據，繪製並整合成年度圖表，為每個月繪製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線圖，顯示四個價格點。進行趨勢、波動和成交量的比較分析，提供全面的股票表現評估，了解台積電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年的股票表現。</a:t>
            </a:r>
          </a:p>
        </p:txBody>
      </p:sp>
    </p:spTree>
    <p:extLst>
      <p:ext uri="{BB962C8B-B14F-4D97-AF65-F5344CB8AC3E}">
        <p14:creationId xmlns:p14="http://schemas.microsoft.com/office/powerpoint/2010/main" val="114779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F58C9-B02C-A5E9-1CC9-98655A6B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1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年度台積電股票Ｋ線走勢圖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6D9C6A-6943-439C-8A56-ADC2E71F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最高價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可以觀察到股價在交易日中的之間關係，收盤價接近或等於最高價，表示當天買方強勢；反之亦然。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最高價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開盤價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比較當中可以瞭解股價在交易日中的波動程度，最高價遠高於開盤價，表示當天有大幅上漲的情況。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開盤價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最低價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可以顯示當天股價的差異，最低價遠低於開盤價，表示當天有大幅下跌的情況。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最低價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可以顯示當天股價的差異，收盤價接近或等於最低價，表示當天賣方強勢；反之亦然。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85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9DD0C-9679-5F9C-DBAF-59610EBC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1793"/>
            <a:ext cx="10364451" cy="159617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年度台積電股票交易筆數成交量圖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2EE26CB-D314-E918-A42F-204F5D588C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4" y="2291024"/>
            <a:ext cx="6120000" cy="4098214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3D1B52-1590-D8A0-DFBE-A6642E99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81567" y="2842143"/>
            <a:ext cx="4230329" cy="2995975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成交股數：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6,581,000,370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成交金額：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3,580,325,284,281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成交筆數：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7,082,920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最高價：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594.00(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6/13)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最低價：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443.00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1/03)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收盤平均價：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543.45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58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F1CA7-1618-BC46-0B39-473CF553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86813"/>
            <a:ext cx="10364451" cy="1596177"/>
          </a:xfrm>
        </p:spPr>
        <p:txBody>
          <a:bodyPr/>
          <a:lstStyle/>
          <a:p>
            <a:r>
              <a:rPr lang="en-US" altLang="zh-TW" dirty="0"/>
              <a:t>6</a:t>
            </a:r>
            <a:r>
              <a:rPr lang="zh-TW" altLang="en-US" dirty="0"/>
              <a:t>月份最高價走勢圖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9F88810-6F03-584B-3426-89A7EB385C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214694"/>
            <a:ext cx="6480000" cy="4339285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FD7194-6BE2-78B8-4880-326DE54B6B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10475" y="3134244"/>
            <a:ext cx="4095750" cy="2500183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當月最高價：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594.00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表示在該月份內股票達到的最高交易價格。這一數據對投資者和分析師來說非常重要，因為它可以幫助他們了解該股票在該月的市場表現和投資者情緒。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AF0A39-EAEB-1F45-2BBB-6E82445D0999}"/>
              </a:ext>
            </a:extLst>
          </p:cNvPr>
          <p:cNvSpPr txBox="1"/>
          <p:nvPr/>
        </p:nvSpPr>
        <p:spPr>
          <a:xfrm>
            <a:off x="3114370" y="2214694"/>
            <a:ext cx="452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最高價</a:t>
            </a:r>
          </a:p>
        </p:txBody>
      </p:sp>
    </p:spTree>
    <p:extLst>
      <p:ext uri="{BB962C8B-B14F-4D97-AF65-F5344CB8AC3E}">
        <p14:creationId xmlns:p14="http://schemas.microsoft.com/office/powerpoint/2010/main" val="349485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EF1CA7-1618-BC46-0B39-473CF553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4150"/>
            <a:ext cx="10364451" cy="1596177"/>
          </a:xfrm>
        </p:spPr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月份最低價走勢圖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9F88810-6F03-584B-3426-89A7EB385C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550" y="2214694"/>
            <a:ext cx="6480000" cy="4339285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FD7194-6BE2-78B8-4880-326DE54B6B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05700" y="2743200"/>
            <a:ext cx="4095750" cy="2109656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當月最低價：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443.00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表示在一月份內該股票達到的最低交易價格。應該是新的一年的關係，價格就會從基本最低價開始投資起。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736EEB-B9A1-2357-A7BC-6E74A5B357EA}"/>
              </a:ext>
            </a:extLst>
          </p:cNvPr>
          <p:cNvSpPr txBox="1"/>
          <p:nvPr/>
        </p:nvSpPr>
        <p:spPr>
          <a:xfrm>
            <a:off x="1138086" y="4519605"/>
            <a:ext cx="452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最低價</a:t>
            </a:r>
          </a:p>
        </p:txBody>
      </p:sp>
    </p:spTree>
    <p:extLst>
      <p:ext uri="{BB962C8B-B14F-4D97-AF65-F5344CB8AC3E}">
        <p14:creationId xmlns:p14="http://schemas.microsoft.com/office/powerpoint/2010/main" val="42706602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小水滴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855</TotalTime>
  <Words>936</Words>
  <Application>Microsoft Office PowerPoint</Application>
  <PresentationFormat>寬螢幕</PresentationFormat>
  <Paragraphs>67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標楷體</vt:lpstr>
      <vt:lpstr>Arial</vt:lpstr>
      <vt:lpstr>Calibri</vt:lpstr>
      <vt:lpstr>Calibri Light</vt:lpstr>
      <vt:lpstr>Kunstler Script</vt:lpstr>
      <vt:lpstr>Tw Cen MT</vt:lpstr>
      <vt:lpstr>Wingdings 2</vt:lpstr>
      <vt:lpstr>HDOfficeLightV0</vt:lpstr>
      <vt:lpstr>小水滴</vt:lpstr>
      <vt:lpstr>台灣股票成交資訊分析</vt:lpstr>
      <vt:lpstr>目錄</vt:lpstr>
      <vt:lpstr>01.選取資料動機</vt:lpstr>
      <vt:lpstr>PowerPoint 簡報</vt:lpstr>
      <vt:lpstr>02.圖表說明</vt:lpstr>
      <vt:lpstr>2023年度台積電股票Ｋ線走勢圖</vt:lpstr>
      <vt:lpstr>2023年度台積電股票交易筆數成交量圖</vt:lpstr>
      <vt:lpstr>6月份最高價走勢圖</vt:lpstr>
      <vt:lpstr>1月份最低價走勢圖</vt:lpstr>
      <vt:lpstr>5月份最高成交量統計圖</vt:lpstr>
      <vt:lpstr>PowerPoint 簡報</vt:lpstr>
      <vt:lpstr>問題1-快速取得12月分整筆網址。</vt:lpstr>
      <vt:lpstr>問題2-視覺化套件中文顯示問題。</vt:lpstr>
      <vt:lpstr>問題3-靜態圖表換成動態圖表。</vt:lpstr>
      <vt:lpstr>問題4-解決CSV檔的亂碼。</vt:lpstr>
      <vt:lpstr>結論與感想</vt:lpstr>
      <vt:lpstr>ＴＨＥ　ＥＮＤ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Caesar Lonely</dc:creator>
  <cp:lastModifiedBy>Caesar Lonely</cp:lastModifiedBy>
  <cp:revision>117</cp:revision>
  <dcterms:created xsi:type="dcterms:W3CDTF">2024-07-28T01:32:25Z</dcterms:created>
  <dcterms:modified xsi:type="dcterms:W3CDTF">2024-08-04T02:27:24Z</dcterms:modified>
</cp:coreProperties>
</file>