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3" r:id="rId5"/>
    <p:sldId id="265" r:id="rId6"/>
    <p:sldId id="266" r:id="rId7"/>
    <p:sldId id="267" r:id="rId8"/>
    <p:sldId id="268" r:id="rId9"/>
    <p:sldId id="269" r:id="rId10"/>
    <p:sldId id="271" r:id="rId11"/>
    <p:sldId id="272" r:id="rId12"/>
    <p:sldId id="273" r:id="rId13"/>
    <p:sldId id="274" r:id="rId14"/>
    <p:sldId id="275" r:id="rId15"/>
    <p:sldId id="276" r:id="rId16"/>
    <p:sldId id="277" r:id="rId17"/>
    <p:sldId id="278" r:id="rId18"/>
    <p:sldId id="279" r:id="rId19"/>
    <p:sldId id="282" r:id="rId20"/>
    <p:sldId id="280"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TW" altLang="en-US"/>
              <a:t>按一下以編輯母片標題樣式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A00634E3-E29F-4212-BEB6-180DE477BB02}" type="datetimeFigureOut">
              <a:rPr lang="zh-TW" altLang="en-US" smtClean="0"/>
              <a:t>2024/7/20</a:t>
            </a:fld>
            <a:endParaRPr lang="zh-TW" altLang="en-US"/>
          </a:p>
        </p:txBody>
      </p:sp>
      <p:sp>
        <p:nvSpPr>
          <p:cNvPr id="5" name="Footer Placeholder 4"/>
          <p:cNvSpPr>
            <a:spLocks noGrp="1"/>
          </p:cNvSpPr>
          <p:nvPr>
            <p:ph type="ftr" sz="quarter" idx="11"/>
          </p:nvPr>
        </p:nvSpPr>
        <p:spPr>
          <a:xfrm>
            <a:off x="2416500" y="329307"/>
            <a:ext cx="4973915" cy="309201"/>
          </a:xfrm>
        </p:spPr>
        <p:txBody>
          <a:bodyPr/>
          <a:lstStyle/>
          <a:p>
            <a:endParaRPr lang="zh-TW" altLang="en-US"/>
          </a:p>
        </p:txBody>
      </p:sp>
      <p:sp>
        <p:nvSpPr>
          <p:cNvPr id="6" name="Slide Number Placeholder 5"/>
          <p:cNvSpPr>
            <a:spLocks noGrp="1"/>
          </p:cNvSpPr>
          <p:nvPr>
            <p:ph type="sldNum" sz="quarter" idx="12"/>
          </p:nvPr>
        </p:nvSpPr>
        <p:spPr>
          <a:xfrm>
            <a:off x="1437664" y="798973"/>
            <a:ext cx="811019" cy="503578"/>
          </a:xfrm>
        </p:spPr>
        <p:txBody>
          <a:bodyPr/>
          <a:lstStyle/>
          <a:p>
            <a:fld id="{57257936-EE23-4F0F-BA61-9DA39C8BBCE1}" type="slidenum">
              <a:rPr lang="zh-TW" altLang="en-US" smtClean="0"/>
              <a:t>‹#›</a:t>
            </a:fld>
            <a:endParaRPr lang="zh-TW"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199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00634E3-E29F-4212-BEB6-180DE477BB02}" type="datetimeFigureOut">
              <a:rPr lang="zh-TW" altLang="en-US" smtClean="0"/>
              <a:t>2024/7/20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257936-EE23-4F0F-BA61-9DA39C8BBCE1}" type="slidenum">
              <a:rPr lang="zh-TW" altLang="en-US" smtClean="0"/>
              <a:t>‹#›</a:t>
            </a:fld>
            <a:endParaRPr lang="zh-TW"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7775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00634E3-E29F-4212-BEB6-180DE477BB02}" type="datetimeFigureOut">
              <a:rPr lang="zh-TW" altLang="en-US" smtClean="0"/>
              <a:t>2024/7/20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257936-EE23-4F0F-BA61-9DA39C8BBCE1}" type="slidenum">
              <a:rPr lang="zh-TW" altLang="en-US" smtClean="0"/>
              <a:t>‹#›</a:t>
            </a:fld>
            <a:endParaRPr lang="zh-TW"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18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00634E3-E29F-4212-BEB6-180DE477BB02}" type="datetimeFigureOut">
              <a:rPr lang="zh-TW" altLang="en-US" smtClean="0"/>
              <a:t>2024/7/20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257936-EE23-4F0F-BA61-9DA39C8BBCE1}" type="slidenum">
              <a:rPr lang="zh-TW" altLang="en-US" smtClean="0"/>
              <a:t>‹#›</a:t>
            </a:fld>
            <a:endParaRPr lang="zh-TW"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850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00634E3-E29F-4212-BEB6-180DE477BB02}" type="datetimeFigureOut">
              <a:rPr lang="zh-TW" altLang="en-US" smtClean="0"/>
              <a:t>2024/7/20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7257936-EE23-4F0F-BA61-9DA39C8BBCE1}" type="slidenum">
              <a:rPr lang="zh-TW" altLang="en-US" smtClean="0"/>
              <a:t>‹#›</a:t>
            </a:fld>
            <a:endParaRPr lang="zh-TW"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021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A00634E3-E29F-4212-BEB6-180DE477BB02}" type="datetimeFigureOut">
              <a:rPr lang="zh-TW" altLang="en-US" smtClean="0"/>
              <a:t>2024/7/20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7257936-EE23-4F0F-BA61-9DA39C8BBCE1}" type="slidenum">
              <a:rPr lang="zh-TW" altLang="en-US" smtClean="0"/>
              <a:t>‹#›</a:t>
            </a:fld>
            <a:endParaRPr lang="zh-TW"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634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447191" y="2824269"/>
            <a:ext cx="4645152" cy="26444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412362" y="2821491"/>
            <a:ext cx="4645152" cy="263737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A00634E3-E29F-4212-BEB6-180DE477BB02}" type="datetimeFigureOut">
              <a:rPr lang="zh-TW" altLang="en-US" smtClean="0"/>
              <a:t>2024/7/20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7257936-EE23-4F0F-BA61-9DA39C8BBCE1}" type="slidenum">
              <a:rPr lang="zh-TW" altLang="en-US" smtClean="0"/>
              <a:t>‹#›</a:t>
            </a:fld>
            <a:endParaRPr lang="zh-TW"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130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00634E3-E29F-4212-BEB6-180DE477BB02}" type="datetimeFigureOut">
              <a:rPr lang="zh-TW" altLang="en-US" smtClean="0"/>
              <a:t>2024/7/20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7257936-EE23-4F0F-BA61-9DA39C8BBCE1}" type="slidenum">
              <a:rPr lang="zh-TW" altLang="en-US" smtClean="0"/>
              <a:t>‹#›</a:t>
            </a:fld>
            <a:endParaRPr lang="zh-TW"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658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0634E3-E29F-4212-BEB6-180DE477BB02}" type="datetimeFigureOut">
              <a:rPr lang="zh-TW" altLang="en-US" smtClean="0"/>
              <a:t>2024/7/20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7257936-EE23-4F0F-BA61-9DA39C8BBCE1}" type="slidenum">
              <a:rPr lang="zh-TW" altLang="en-US" smtClean="0"/>
              <a:t>‹#›</a:t>
            </a:fld>
            <a:endParaRPr lang="zh-TW" altLang="en-US"/>
          </a:p>
        </p:txBody>
      </p:sp>
    </p:spTree>
    <p:extLst>
      <p:ext uri="{BB962C8B-B14F-4D97-AF65-F5344CB8AC3E}">
        <p14:creationId xmlns:p14="http://schemas.microsoft.com/office/powerpoint/2010/main" val="317052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00634E3-E29F-4212-BEB6-180DE477BB02}" type="datetimeFigureOut">
              <a:rPr lang="zh-TW" altLang="en-US" smtClean="0"/>
              <a:t>2024/7/20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7257936-EE23-4F0F-BA61-9DA39C8BBCE1}" type="slidenum">
              <a:rPr lang="zh-TW" altLang="en-US" smtClean="0"/>
              <a:t>‹#›</a:t>
            </a:fld>
            <a:endParaRPr lang="zh-TW"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8611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00634E3-E29F-4212-BEB6-180DE477BB02}" type="datetimeFigureOut">
              <a:rPr lang="zh-TW" altLang="en-US" smtClean="0"/>
              <a:t>2024/7/20</a:t>
            </a:fld>
            <a:endParaRPr lang="zh-TW" altLang="en-US"/>
          </a:p>
        </p:txBody>
      </p:sp>
      <p:sp>
        <p:nvSpPr>
          <p:cNvPr id="6" name="Footer Placeholder 5"/>
          <p:cNvSpPr>
            <a:spLocks noGrp="1"/>
          </p:cNvSpPr>
          <p:nvPr>
            <p:ph type="ftr" sz="quarter" idx="11"/>
          </p:nvPr>
        </p:nvSpPr>
        <p:spPr>
          <a:xfrm>
            <a:off x="1447382" y="318640"/>
            <a:ext cx="5541004" cy="320931"/>
          </a:xfrm>
        </p:spPr>
        <p:txBody>
          <a:bodyPr/>
          <a:lstStyle/>
          <a:p>
            <a:endParaRPr lang="zh-TW" altLang="en-US"/>
          </a:p>
        </p:txBody>
      </p:sp>
      <p:sp>
        <p:nvSpPr>
          <p:cNvPr id="7" name="Slide Number Placeholder 6"/>
          <p:cNvSpPr>
            <a:spLocks noGrp="1"/>
          </p:cNvSpPr>
          <p:nvPr>
            <p:ph type="sldNum" sz="quarter" idx="12"/>
          </p:nvPr>
        </p:nvSpPr>
        <p:spPr/>
        <p:txBody>
          <a:bodyPr/>
          <a:lstStyle/>
          <a:p>
            <a:fld id="{57257936-EE23-4F0F-BA61-9DA39C8BBCE1}" type="slidenum">
              <a:rPr lang="zh-TW" altLang="en-US" smtClean="0"/>
              <a:t>‹#›</a:t>
            </a:fld>
            <a:endParaRPr lang="zh-TW"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8328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00634E3-E29F-4212-BEB6-180DE477BB02}" type="datetimeFigureOut">
              <a:rPr lang="zh-TW" altLang="en-US" smtClean="0"/>
              <a:t>2024/7/20</a:t>
            </a:fld>
            <a:endParaRPr lang="zh-TW"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7257936-EE23-4F0F-BA61-9DA39C8BBCE1}" type="slidenum">
              <a:rPr lang="zh-TW" altLang="en-US" smtClean="0"/>
              <a:t>‹#›</a:t>
            </a:fld>
            <a:endParaRPr lang="zh-TW"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538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LonelyCaesar/-Titanic-Survival-Predic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titanic/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E9031-CBB9-F12E-729C-4805CD309DF1}"/>
              </a:ext>
            </a:extLst>
          </p:cNvPr>
          <p:cNvSpPr>
            <a:spLocks noGrp="1"/>
          </p:cNvSpPr>
          <p:nvPr>
            <p:ph type="ctrTitle"/>
          </p:nvPr>
        </p:nvSpPr>
        <p:spPr/>
        <p:txBody>
          <a:bodyPr/>
          <a:lstStyle/>
          <a:p>
            <a:r>
              <a:rPr lang="zh-TW" altLang="en-US" dirty="0">
                <a:latin typeface="標楷體" panose="03000509000000000000" pitchFamily="65" charset="-120"/>
                <a:ea typeface="標楷體" panose="03000509000000000000" pitchFamily="65" charset="-120"/>
              </a:rPr>
              <a:t>鐵達尼號生存預測</a:t>
            </a:r>
          </a:p>
        </p:txBody>
      </p:sp>
      <p:sp>
        <p:nvSpPr>
          <p:cNvPr id="3" name="副標題 2">
            <a:extLst>
              <a:ext uri="{FF2B5EF4-FFF2-40B4-BE49-F238E27FC236}">
                <a16:creationId xmlns:a16="http://schemas.microsoft.com/office/drawing/2014/main" id="{AAACF4B0-6A19-3C96-52F6-1FED6152839D}"/>
              </a:ext>
            </a:extLst>
          </p:cNvPr>
          <p:cNvSpPr>
            <a:spLocks noGrp="1"/>
          </p:cNvSpPr>
          <p:nvPr>
            <p:ph type="subTitle" idx="1"/>
          </p:nvPr>
        </p:nvSpPr>
        <p:spPr/>
        <p:txBody>
          <a:bodyPr>
            <a:normAutofit/>
          </a:bodyPr>
          <a:lstStyle/>
          <a:p>
            <a:r>
              <a:rPr lang="zh-TW" altLang="en-US" sz="2000" dirty="0">
                <a:latin typeface="標楷體" panose="03000509000000000000" pitchFamily="65" charset="-120"/>
                <a:ea typeface="標楷體" panose="03000509000000000000" pitchFamily="65" charset="-120"/>
              </a:rPr>
              <a:t>作者　吳彥瑾</a:t>
            </a:r>
          </a:p>
        </p:txBody>
      </p:sp>
    </p:spTree>
    <p:extLst>
      <p:ext uri="{BB962C8B-B14F-4D97-AF65-F5344CB8AC3E}">
        <p14:creationId xmlns:p14="http://schemas.microsoft.com/office/powerpoint/2010/main" val="891745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572C312-F354-233A-A823-2A723C17B579}"/>
              </a:ext>
            </a:extLst>
          </p:cNvPr>
          <p:cNvSpPr>
            <a:spLocks noGrp="1"/>
          </p:cNvSpPr>
          <p:nvPr>
            <p:ph sz="half" idx="1"/>
          </p:nvPr>
        </p:nvSpPr>
        <p:spPr>
          <a:xfrm>
            <a:off x="669822" y="1196361"/>
            <a:ext cx="10852355" cy="1065059"/>
          </a:xfrm>
        </p:spPr>
        <p:txBody>
          <a:bodyPr>
            <a:normAutofit/>
          </a:bodyPr>
          <a:lstStyle/>
          <a:p>
            <a:pPr algn="ctr"/>
            <a:r>
              <a:rPr lang="zh-TW" altLang="en-US" sz="2000" dirty="0">
                <a:latin typeface="標楷體" panose="03000509000000000000" pitchFamily="65" charset="-120"/>
                <a:ea typeface="標楷體" panose="03000509000000000000" pitchFamily="65" charset="-120"/>
              </a:rPr>
              <a:t>當船上的兄弟姐妹配偶人數有</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人同行時，則生存率較高。</a:t>
            </a:r>
          </a:p>
        </p:txBody>
      </p:sp>
      <p:pic>
        <p:nvPicPr>
          <p:cNvPr id="5" name="內容版面配置區 4">
            <a:extLst>
              <a:ext uri="{FF2B5EF4-FFF2-40B4-BE49-F238E27FC236}">
                <a16:creationId xmlns:a16="http://schemas.microsoft.com/office/drawing/2014/main" id="{1359C904-7C1B-7201-B721-C99A116B40AC}"/>
              </a:ext>
            </a:extLst>
          </p:cNvPr>
          <p:cNvPicPr>
            <a:picLocks noGrp="1" noChangeAspect="1"/>
          </p:cNvPicPr>
          <p:nvPr>
            <p:ph sz="half" idx="2"/>
          </p:nvPr>
        </p:nvPicPr>
        <p:blipFill>
          <a:blip r:embed="rId2"/>
          <a:stretch>
            <a:fillRect/>
          </a:stretch>
        </p:blipFill>
        <p:spPr>
          <a:xfrm>
            <a:off x="2855999" y="2341188"/>
            <a:ext cx="6480000" cy="3320451"/>
          </a:xfrm>
          <a:prstGeom prst="rect">
            <a:avLst/>
          </a:prstGeom>
        </p:spPr>
      </p:pic>
    </p:spTree>
    <p:extLst>
      <p:ext uri="{BB962C8B-B14F-4D97-AF65-F5344CB8AC3E}">
        <p14:creationId xmlns:p14="http://schemas.microsoft.com/office/powerpoint/2010/main" val="1916797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64A106B2-B8B8-8340-0EE1-3D6E1A0BEB5B}"/>
              </a:ext>
            </a:extLst>
          </p:cNvPr>
          <p:cNvPicPr>
            <a:picLocks noGrp="1" noChangeAspect="1"/>
          </p:cNvPicPr>
          <p:nvPr>
            <p:ph idx="1"/>
          </p:nvPr>
        </p:nvPicPr>
        <p:blipFill>
          <a:blip r:embed="rId2"/>
          <a:stretch>
            <a:fillRect/>
          </a:stretch>
        </p:blipFill>
        <p:spPr>
          <a:xfrm>
            <a:off x="2801999" y="1496291"/>
            <a:ext cx="6588000" cy="3353485"/>
          </a:xfrm>
          <a:prstGeom prst="rect">
            <a:avLst/>
          </a:prstGeom>
        </p:spPr>
      </p:pic>
      <p:sp>
        <p:nvSpPr>
          <p:cNvPr id="5" name="文字方塊 4">
            <a:extLst>
              <a:ext uri="{FF2B5EF4-FFF2-40B4-BE49-F238E27FC236}">
                <a16:creationId xmlns:a16="http://schemas.microsoft.com/office/drawing/2014/main" id="{C4C6F051-4C1A-5F06-CB4F-B4061EA9AAB5}"/>
              </a:ext>
            </a:extLst>
          </p:cNvPr>
          <p:cNvSpPr txBox="1"/>
          <p:nvPr/>
        </p:nvSpPr>
        <p:spPr>
          <a:xfrm>
            <a:off x="1715728" y="685373"/>
            <a:ext cx="8760541" cy="369332"/>
          </a:xfrm>
          <a:prstGeom prst="rect">
            <a:avLst/>
          </a:prstGeom>
          <a:noFill/>
        </p:spPr>
        <p:txBody>
          <a:bodyPr wrap="square" rtlCol="0">
            <a:spAutoFit/>
          </a:bodyPr>
          <a:lstStyle/>
          <a:p>
            <a:pPr marL="228600" indent="-228600" algn="ctr">
              <a:lnSpc>
                <a:spcPct val="90000"/>
              </a:lnSpc>
              <a:spcBef>
                <a:spcPts val="1000"/>
              </a:spcBef>
              <a:buFont typeface="Arial" panose="020B0604020202020204" pitchFamily="34" charset="0"/>
              <a:buChar char="•"/>
            </a:pPr>
            <a:r>
              <a:rPr lang="zh-TW" altLang="en-US" sz="2000" dirty="0">
                <a:latin typeface="標楷體" panose="03000509000000000000" pitchFamily="65" charset="-120"/>
                <a:ea typeface="標楷體" panose="03000509000000000000" pitchFamily="65" charset="-120"/>
              </a:rPr>
              <a:t>當船上的父母子女人數為 </a:t>
            </a:r>
            <a:r>
              <a:rPr lang="en-US" altLang="zh-TW" sz="2000" dirty="0">
                <a:latin typeface="標楷體" panose="03000509000000000000" pitchFamily="65" charset="-120"/>
                <a:ea typeface="標楷體" panose="03000509000000000000" pitchFamily="65" charset="-120"/>
              </a:rPr>
              <a:t>1~3 </a:t>
            </a:r>
            <a:r>
              <a:rPr lang="zh-TW" altLang="en-US" sz="2000" dirty="0">
                <a:latin typeface="標楷體" panose="03000509000000000000" pitchFamily="65" charset="-120"/>
                <a:ea typeface="標楷體" panose="03000509000000000000" pitchFamily="65" charset="-120"/>
              </a:rPr>
              <a:t>人時，有較高的生存率。</a:t>
            </a:r>
          </a:p>
        </p:txBody>
      </p:sp>
      <p:pic>
        <p:nvPicPr>
          <p:cNvPr id="6" name="圖片 5">
            <a:extLst>
              <a:ext uri="{FF2B5EF4-FFF2-40B4-BE49-F238E27FC236}">
                <a16:creationId xmlns:a16="http://schemas.microsoft.com/office/drawing/2014/main" id="{DFECFFAC-AEAE-24A2-327B-0E87D281C47D}"/>
              </a:ext>
            </a:extLst>
          </p:cNvPr>
          <p:cNvPicPr>
            <a:picLocks noChangeAspect="1"/>
          </p:cNvPicPr>
          <p:nvPr/>
        </p:nvPicPr>
        <p:blipFill>
          <a:blip r:embed="rId3"/>
          <a:stretch>
            <a:fillRect/>
          </a:stretch>
        </p:blipFill>
        <p:spPr>
          <a:xfrm>
            <a:off x="1955999" y="5287009"/>
            <a:ext cx="8280000" cy="700952"/>
          </a:xfrm>
          <a:prstGeom prst="rect">
            <a:avLst/>
          </a:prstGeom>
        </p:spPr>
      </p:pic>
    </p:spTree>
    <p:extLst>
      <p:ext uri="{BB962C8B-B14F-4D97-AF65-F5344CB8AC3E}">
        <p14:creationId xmlns:p14="http://schemas.microsoft.com/office/powerpoint/2010/main" val="4014539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內容版面配置區 7">
            <a:extLst>
              <a:ext uri="{FF2B5EF4-FFF2-40B4-BE49-F238E27FC236}">
                <a16:creationId xmlns:a16="http://schemas.microsoft.com/office/drawing/2014/main" id="{767BB37B-0604-2ED9-F45B-20013B0C84F9}"/>
              </a:ext>
            </a:extLst>
          </p:cNvPr>
          <p:cNvSpPr>
            <a:spLocks noGrp="1"/>
          </p:cNvSpPr>
          <p:nvPr>
            <p:ph sz="half" idx="1"/>
          </p:nvPr>
        </p:nvSpPr>
        <p:spPr>
          <a:xfrm>
            <a:off x="930377" y="819491"/>
            <a:ext cx="10331245" cy="878280"/>
          </a:xfrm>
        </p:spPr>
        <p:txBody>
          <a:bodyPr>
            <a:normAutofit/>
          </a:bodyPr>
          <a:lstStyle/>
          <a:p>
            <a:r>
              <a:rPr lang="zh-TW" altLang="en-US" sz="2000" dirty="0">
                <a:latin typeface="標楷體" panose="03000509000000000000" pitchFamily="65" charset="-120"/>
                <a:ea typeface="標楷體" panose="03000509000000000000" pitchFamily="65" charset="-120"/>
              </a:rPr>
              <a:t>票價和艙等都是屬於彰顯乘客社會地位的一個特徵，買票價格較高的乘客，他們的生存機率也較高。</a:t>
            </a:r>
          </a:p>
        </p:txBody>
      </p:sp>
      <p:pic>
        <p:nvPicPr>
          <p:cNvPr id="6" name="內容版面配置區 5">
            <a:extLst>
              <a:ext uri="{FF2B5EF4-FFF2-40B4-BE49-F238E27FC236}">
                <a16:creationId xmlns:a16="http://schemas.microsoft.com/office/drawing/2014/main" id="{D05D7503-2D86-CD76-91A3-D1D8774FEE1E}"/>
              </a:ext>
            </a:extLst>
          </p:cNvPr>
          <p:cNvPicPr>
            <a:picLocks noGrp="1" noChangeAspect="1"/>
          </p:cNvPicPr>
          <p:nvPr>
            <p:ph sz="half" idx="2"/>
          </p:nvPr>
        </p:nvPicPr>
        <p:blipFill>
          <a:blip r:embed="rId2"/>
          <a:stretch>
            <a:fillRect/>
          </a:stretch>
        </p:blipFill>
        <p:spPr>
          <a:xfrm>
            <a:off x="2675999" y="1700980"/>
            <a:ext cx="6840000" cy="4570294"/>
          </a:xfrm>
          <a:prstGeom prst="rect">
            <a:avLst/>
          </a:prstGeom>
        </p:spPr>
      </p:pic>
    </p:spTree>
    <p:extLst>
      <p:ext uri="{BB962C8B-B14F-4D97-AF65-F5344CB8AC3E}">
        <p14:creationId xmlns:p14="http://schemas.microsoft.com/office/powerpoint/2010/main" val="1864257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7CF46E2-92D8-21CD-6978-300E236A8351}"/>
              </a:ext>
            </a:extLst>
          </p:cNvPr>
          <p:cNvSpPr>
            <a:spLocks noGrp="1"/>
          </p:cNvSpPr>
          <p:nvPr>
            <p:ph sz="half" idx="1"/>
          </p:nvPr>
        </p:nvSpPr>
        <p:spPr/>
        <p:txBody>
          <a:bodyPr>
            <a:normAutofit/>
          </a:bodyPr>
          <a:lstStyle/>
          <a:p>
            <a:r>
              <a:rPr lang="zh-TW" altLang="en-US" sz="2000" dirty="0">
                <a:latin typeface="標楷體" panose="03000509000000000000" pitchFamily="65" charset="-120"/>
                <a:ea typeface="標楷體" panose="03000509000000000000" pitchFamily="65" charset="-120"/>
              </a:rPr>
              <a:t>左圖：年紀遺漏值大部分在</a:t>
            </a:r>
            <a:r>
              <a:rPr lang="en-US" altLang="zh-TW" sz="2000" dirty="0">
                <a:latin typeface="標楷體" panose="03000509000000000000" pitchFamily="65" charset="-12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等艙，如果年紀是個重要特徵，則我們對</a:t>
            </a:r>
            <a:r>
              <a:rPr lang="en-US" altLang="zh-TW" sz="2000" dirty="0">
                <a:latin typeface="標楷體" panose="03000509000000000000" pitchFamily="65" charset="-12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等艙的觀察就會失真。保守的作法是觀察</a:t>
            </a:r>
            <a:r>
              <a:rPr lang="en-US" altLang="zh-TW" sz="2000" dirty="0">
                <a:latin typeface="標楷體" panose="03000509000000000000" pitchFamily="65" charset="-120"/>
                <a:ea typeface="標楷體" panose="03000509000000000000" pitchFamily="65" charset="-120"/>
              </a:rPr>
              <a:t>1,2</a:t>
            </a:r>
            <a:r>
              <a:rPr lang="zh-TW" altLang="en-US" sz="2000" dirty="0">
                <a:latin typeface="標楷體" panose="03000509000000000000" pitchFamily="65" charset="-120"/>
                <a:ea typeface="標楷體" panose="03000509000000000000" pitchFamily="65" charset="-120"/>
              </a:rPr>
              <a:t>艙等中年紀對存活與否的影響。右圖：顯示了遺漏值對性別的分布，其中</a:t>
            </a:r>
            <a:r>
              <a:rPr lang="en-US" altLang="zh-TW" sz="2000" dirty="0">
                <a:latin typeface="標楷體" panose="03000509000000000000" pitchFamily="65" charset="-120"/>
                <a:ea typeface="標楷體" panose="03000509000000000000" pitchFamily="65" charset="-120"/>
              </a:rPr>
              <a:t>314</a:t>
            </a:r>
            <a:r>
              <a:rPr lang="zh-TW" altLang="en-US" sz="2000" dirty="0">
                <a:latin typeface="標楷體" panose="03000509000000000000" pitchFamily="65" charset="-120"/>
                <a:ea typeface="標楷體" panose="03000509000000000000" pitchFamily="65" charset="-120"/>
              </a:rPr>
              <a:t>位女性有</a:t>
            </a:r>
            <a:r>
              <a:rPr lang="en-US" altLang="zh-TW" sz="2000" dirty="0">
                <a:latin typeface="標楷體" panose="03000509000000000000" pitchFamily="65" charset="-120"/>
                <a:ea typeface="標楷體" panose="03000509000000000000" pitchFamily="65" charset="-120"/>
              </a:rPr>
              <a:t>53</a:t>
            </a:r>
            <a:r>
              <a:rPr lang="zh-TW" altLang="en-US" sz="2000" dirty="0">
                <a:latin typeface="標楷體" panose="03000509000000000000" pitchFamily="65" charset="-120"/>
                <a:ea typeface="標楷體" panose="03000509000000000000" pitchFamily="65" charset="-120"/>
              </a:rPr>
              <a:t>位缺失年齡</a:t>
            </a:r>
            <a:r>
              <a:rPr lang="en-US" altLang="zh-TW" sz="2000" dirty="0">
                <a:latin typeface="標楷體" panose="03000509000000000000" pitchFamily="65" charset="-120"/>
                <a:ea typeface="標楷體" panose="03000509000000000000" pitchFamily="65" charset="-120"/>
              </a:rPr>
              <a:t>(16.9%)</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577</a:t>
            </a:r>
            <a:r>
              <a:rPr lang="zh-TW" altLang="en-US" sz="2000" dirty="0">
                <a:latin typeface="標楷體" panose="03000509000000000000" pitchFamily="65" charset="-120"/>
                <a:ea typeface="標楷體" panose="03000509000000000000" pitchFamily="65" charset="-120"/>
              </a:rPr>
              <a:t>位男性有</a:t>
            </a:r>
            <a:r>
              <a:rPr lang="en-US" altLang="zh-TW" sz="2000" dirty="0">
                <a:latin typeface="標楷體" panose="03000509000000000000" pitchFamily="65" charset="-120"/>
                <a:ea typeface="標楷體" panose="03000509000000000000" pitchFamily="65" charset="-120"/>
              </a:rPr>
              <a:t>124</a:t>
            </a:r>
            <a:r>
              <a:rPr lang="zh-TW" altLang="en-US" sz="2000" dirty="0">
                <a:latin typeface="標楷體" panose="03000509000000000000" pitchFamily="65" charset="-120"/>
                <a:ea typeface="標楷體" panose="03000509000000000000" pitchFamily="65" charset="-120"/>
              </a:rPr>
              <a:t>位缺失年齡</a:t>
            </a:r>
            <a:r>
              <a:rPr lang="en-US" altLang="zh-TW" sz="2000" dirty="0">
                <a:latin typeface="標楷體" panose="03000509000000000000" pitchFamily="65" charset="-120"/>
                <a:ea typeface="標楷體" panose="03000509000000000000" pitchFamily="65" charset="-120"/>
              </a:rPr>
              <a:t>(21.5%)</a:t>
            </a:r>
            <a:r>
              <a:rPr lang="zh-TW" altLang="en-US" sz="2000" dirty="0">
                <a:latin typeface="標楷體" panose="03000509000000000000" pitchFamily="65" charset="-120"/>
                <a:ea typeface="標楷體" panose="03000509000000000000" pitchFamily="65" charset="-120"/>
              </a:rPr>
              <a:t>，男性遺漏年紀的比例稍微多一點</a:t>
            </a:r>
            <a:r>
              <a:rPr lang="en-US" altLang="zh-TW" sz="2000" dirty="0">
                <a:latin typeface="標楷體" panose="03000509000000000000" pitchFamily="65" charset="-120"/>
                <a:ea typeface="標楷體" panose="03000509000000000000" pitchFamily="65" charset="-120"/>
              </a:rPr>
              <a:t>(~4.6%)</a:t>
            </a:r>
            <a:r>
              <a:rPr lang="zh-TW" altLang="en-US" sz="2000" dirty="0">
                <a:latin typeface="標楷體" panose="03000509000000000000" pitchFamily="65" charset="-120"/>
                <a:ea typeface="標楷體" panose="03000509000000000000" pitchFamily="65" charset="-120"/>
              </a:rPr>
              <a:t>。</a:t>
            </a:r>
          </a:p>
        </p:txBody>
      </p:sp>
      <p:pic>
        <p:nvPicPr>
          <p:cNvPr id="5" name="內容版面配置區 4">
            <a:extLst>
              <a:ext uri="{FF2B5EF4-FFF2-40B4-BE49-F238E27FC236}">
                <a16:creationId xmlns:a16="http://schemas.microsoft.com/office/drawing/2014/main" id="{AB02147F-5216-6CAC-865B-873F8B6AC542}"/>
              </a:ext>
            </a:extLst>
          </p:cNvPr>
          <p:cNvPicPr>
            <a:picLocks noGrp="1" noChangeAspect="1"/>
          </p:cNvPicPr>
          <p:nvPr>
            <p:ph sz="half" idx="2"/>
          </p:nvPr>
        </p:nvPicPr>
        <p:blipFill>
          <a:blip r:embed="rId2"/>
          <a:stretch>
            <a:fillRect/>
          </a:stretch>
        </p:blipFill>
        <p:spPr>
          <a:xfrm>
            <a:off x="6172202" y="1967734"/>
            <a:ext cx="5181600" cy="2922532"/>
          </a:xfrm>
          <a:prstGeom prst="rect">
            <a:avLst/>
          </a:prstGeom>
        </p:spPr>
      </p:pic>
    </p:spTree>
    <p:extLst>
      <p:ext uri="{BB962C8B-B14F-4D97-AF65-F5344CB8AC3E}">
        <p14:creationId xmlns:p14="http://schemas.microsoft.com/office/powerpoint/2010/main" val="2022099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EDEC5EC-7158-992F-7D76-394DFCC92AC5}"/>
              </a:ext>
            </a:extLst>
          </p:cNvPr>
          <p:cNvSpPr>
            <a:spLocks noGrp="1"/>
          </p:cNvSpPr>
          <p:nvPr>
            <p:ph sz="half" idx="1"/>
          </p:nvPr>
        </p:nvSpPr>
        <p:spPr>
          <a:xfrm>
            <a:off x="1644047" y="424528"/>
            <a:ext cx="8903906" cy="563614"/>
          </a:xfrm>
        </p:spPr>
        <p:txBody>
          <a:bodyPr/>
          <a:lstStyle/>
          <a:p>
            <a:pPr algn="ctr"/>
            <a:r>
              <a:rPr lang="en-US" altLang="zh-TW" dirty="0"/>
              <a:t>array([‘</a:t>
            </a:r>
            <a:r>
              <a:rPr lang="en-US" altLang="zh-TW" dirty="0" err="1"/>
              <a:t>Mr</a:t>
            </a:r>
            <a:r>
              <a:rPr lang="en-US" altLang="zh-TW" dirty="0"/>
              <a:t>’, ‘</a:t>
            </a:r>
            <a:r>
              <a:rPr lang="en-US" altLang="zh-TW" dirty="0" err="1"/>
              <a:t>Mrs</a:t>
            </a:r>
            <a:r>
              <a:rPr lang="en-US" altLang="zh-TW" dirty="0"/>
              <a:t>’, ‘Miss’, ‘Master’, ‘Rare’], </a:t>
            </a:r>
            <a:r>
              <a:rPr lang="en-US" altLang="zh-TW" dirty="0" err="1"/>
              <a:t>dtype</a:t>
            </a:r>
            <a:r>
              <a:rPr lang="en-US" altLang="zh-TW" dirty="0"/>
              <a:t>=object)</a:t>
            </a:r>
            <a:r>
              <a:rPr lang="zh-TW" altLang="en-US" dirty="0"/>
              <a:t>。</a:t>
            </a:r>
          </a:p>
        </p:txBody>
      </p:sp>
      <p:pic>
        <p:nvPicPr>
          <p:cNvPr id="5" name="內容版面配置區 4">
            <a:extLst>
              <a:ext uri="{FF2B5EF4-FFF2-40B4-BE49-F238E27FC236}">
                <a16:creationId xmlns:a16="http://schemas.microsoft.com/office/drawing/2014/main" id="{FDCB352C-4E54-2BB6-83B5-47E84C173B9E}"/>
              </a:ext>
            </a:extLst>
          </p:cNvPr>
          <p:cNvPicPr>
            <a:picLocks noGrp="1" noChangeAspect="1"/>
          </p:cNvPicPr>
          <p:nvPr>
            <p:ph sz="half" idx="2"/>
          </p:nvPr>
        </p:nvPicPr>
        <p:blipFill>
          <a:blip r:embed="rId2"/>
          <a:stretch>
            <a:fillRect/>
          </a:stretch>
        </p:blipFill>
        <p:spPr>
          <a:xfrm>
            <a:off x="3701412" y="1253331"/>
            <a:ext cx="4789174" cy="4351338"/>
          </a:xfrm>
          <a:prstGeom prst="rect">
            <a:avLst/>
          </a:prstGeom>
        </p:spPr>
      </p:pic>
      <p:sp>
        <p:nvSpPr>
          <p:cNvPr id="6" name="文字方塊 5">
            <a:extLst>
              <a:ext uri="{FF2B5EF4-FFF2-40B4-BE49-F238E27FC236}">
                <a16:creationId xmlns:a16="http://schemas.microsoft.com/office/drawing/2014/main" id="{50C3C19A-1188-CB61-36A9-46163C83C6B9}"/>
              </a:ext>
            </a:extLst>
          </p:cNvPr>
          <p:cNvSpPr txBox="1"/>
          <p:nvPr/>
        </p:nvSpPr>
        <p:spPr>
          <a:xfrm>
            <a:off x="1644048" y="5669803"/>
            <a:ext cx="8903905" cy="400110"/>
          </a:xfrm>
          <a:prstGeom prst="rect">
            <a:avLst/>
          </a:prstGeom>
          <a:noFill/>
        </p:spPr>
        <p:txBody>
          <a:bodyPr wrap="square" rtlCol="0">
            <a:spAutoFit/>
          </a:bodyPr>
          <a:lstStyle/>
          <a:p>
            <a:pPr algn="ctr"/>
            <a:r>
              <a:rPr lang="zh-TW" altLang="en-US" sz="2000" dirty="0">
                <a:latin typeface="標楷體" panose="03000509000000000000" pitchFamily="65" charset="-120"/>
                <a:ea typeface="標楷體" panose="03000509000000000000" pitchFamily="65" charset="-120"/>
              </a:rPr>
              <a:t>執行結果：年齡中位數</a:t>
            </a:r>
            <a:r>
              <a:rPr lang="en-US" altLang="zh-TW" sz="2000" dirty="0">
                <a:latin typeface="標楷體" panose="03000509000000000000" pitchFamily="65" charset="-120"/>
                <a:ea typeface="標楷體" panose="03000509000000000000" pitchFamily="65" charset="-120"/>
              </a:rPr>
              <a:t>= 28.0</a:t>
            </a:r>
            <a:r>
              <a:rPr lang="zh-TW" altLang="en-US" sz="2000" dirty="0">
                <a:latin typeface="標楷體" panose="03000509000000000000" pitchFamily="65" charset="-120"/>
                <a:ea typeface="標楷體" panose="03000509000000000000" pitchFamily="65" charset="-120"/>
              </a:rPr>
              <a:t>。執行訓練出來的結果平均年齡中位數為</a:t>
            </a:r>
            <a:r>
              <a:rPr lang="en-US" altLang="zh-TW" sz="2000" dirty="0">
                <a:latin typeface="標楷體" panose="03000509000000000000" pitchFamily="65" charset="-120"/>
                <a:ea typeface="標楷體" panose="03000509000000000000" pitchFamily="65" charset="-120"/>
              </a:rPr>
              <a:t>28</a:t>
            </a:r>
            <a:r>
              <a:rPr lang="zh-TW" altLang="en-US" sz="2000" dirty="0">
                <a:latin typeface="標楷體" panose="03000509000000000000" pitchFamily="65" charset="-120"/>
                <a:ea typeface="標楷體" panose="03000509000000000000" pitchFamily="65" charset="-120"/>
              </a:rPr>
              <a:t>歲。</a:t>
            </a:r>
          </a:p>
        </p:txBody>
      </p:sp>
    </p:spTree>
    <p:extLst>
      <p:ext uri="{BB962C8B-B14F-4D97-AF65-F5344CB8AC3E}">
        <p14:creationId xmlns:p14="http://schemas.microsoft.com/office/powerpoint/2010/main" val="4049385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82BCEE-A370-5FE0-FD36-03044AE1EA36}"/>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(3).	</a:t>
            </a:r>
            <a:r>
              <a:rPr lang="zh-TW" altLang="en-US" dirty="0">
                <a:latin typeface="標楷體" panose="03000509000000000000" pitchFamily="65" charset="-120"/>
                <a:ea typeface="標楷體" panose="03000509000000000000" pitchFamily="65" charset="-120"/>
              </a:rPr>
              <a:t>產生訓練集</a:t>
            </a:r>
            <a:r>
              <a:rPr lang="en-US" altLang="zh-TW" dirty="0">
                <a:latin typeface="標楷體" panose="03000509000000000000" pitchFamily="65" charset="-120"/>
                <a:ea typeface="標楷體" panose="03000509000000000000" pitchFamily="65" charset="-120"/>
              </a:rPr>
              <a:t>(Train)</a:t>
            </a:r>
            <a:r>
              <a:rPr lang="zh-TW" altLang="en-US" dirty="0">
                <a:latin typeface="標楷體" panose="03000509000000000000" pitchFamily="65" charset="-120"/>
                <a:ea typeface="標楷體" panose="03000509000000000000" pitchFamily="65" charset="-120"/>
              </a:rPr>
              <a:t>與測試集</a:t>
            </a:r>
            <a:r>
              <a:rPr lang="en-US" altLang="zh-TW" dirty="0">
                <a:latin typeface="標楷體" panose="03000509000000000000" pitchFamily="65" charset="-120"/>
                <a:ea typeface="標楷體" panose="03000509000000000000" pitchFamily="65" charset="-120"/>
              </a:rPr>
              <a:t>(Test)</a:t>
            </a:r>
            <a:r>
              <a:rPr lang="zh-TW" altLang="en-US" dirty="0">
                <a:latin typeface="標楷體" panose="03000509000000000000" pitchFamily="65" charset="-120"/>
                <a:ea typeface="標楷體" panose="03000509000000000000" pitchFamily="65" charset="-120"/>
              </a:rPr>
              <a:t>：</a:t>
            </a:r>
          </a:p>
        </p:txBody>
      </p:sp>
      <p:sp>
        <p:nvSpPr>
          <p:cNvPr id="3" name="內容版面配置區 2">
            <a:extLst>
              <a:ext uri="{FF2B5EF4-FFF2-40B4-BE49-F238E27FC236}">
                <a16:creationId xmlns:a16="http://schemas.microsoft.com/office/drawing/2014/main" id="{8940ADF5-CE99-3E2A-B851-8FF6D942C7B0}"/>
              </a:ext>
            </a:extLst>
          </p:cNvPr>
          <p:cNvSpPr>
            <a:spLocks noGrp="1"/>
          </p:cNvSpPr>
          <p:nvPr>
            <p:ph sz="half" idx="1"/>
          </p:nvPr>
        </p:nvSpPr>
        <p:spPr>
          <a:xfrm>
            <a:off x="838198" y="1929699"/>
            <a:ext cx="10515599" cy="1234043"/>
          </a:xfrm>
        </p:spPr>
        <p:txBody>
          <a:bodyPr>
            <a:normAutofit fontScale="92500"/>
          </a:bodyPr>
          <a:lstStyle/>
          <a:p>
            <a:r>
              <a:rPr lang="zh-TW" altLang="en-US" sz="2000" dirty="0">
                <a:latin typeface="標楷體" panose="03000509000000000000" pitchFamily="65" charset="-120"/>
                <a:ea typeface="標楷體" panose="03000509000000000000" pitchFamily="65" charset="-120"/>
              </a:rPr>
              <a:t>完成前述的資料分析及特徵工程後，我們就快可以把資料餵入模型進行訓練了！在此之前的最後一個注意步驟，就是需確認每個欄位皆為數值型態，且將資料分割回訓練集</a:t>
            </a:r>
            <a:r>
              <a:rPr lang="en-US" altLang="zh-TW" sz="2000" dirty="0">
                <a:latin typeface="標楷體" panose="03000509000000000000" pitchFamily="65" charset="-120"/>
                <a:ea typeface="標楷體" panose="03000509000000000000" pitchFamily="65" charset="-120"/>
              </a:rPr>
              <a:t>(train)</a:t>
            </a:r>
            <a:r>
              <a:rPr lang="zh-TW" altLang="en-US" sz="2000" dirty="0">
                <a:latin typeface="標楷體" panose="03000509000000000000" pitchFamily="65" charset="-120"/>
                <a:ea typeface="標楷體" panose="03000509000000000000" pitchFamily="65" charset="-120"/>
              </a:rPr>
              <a:t>與測試集</a:t>
            </a:r>
            <a:r>
              <a:rPr lang="en-US" altLang="zh-TW" sz="2000" dirty="0">
                <a:latin typeface="標楷體" panose="03000509000000000000" pitchFamily="65" charset="-120"/>
                <a:ea typeface="標楷體" panose="03000509000000000000" pitchFamily="65" charset="-120"/>
              </a:rPr>
              <a:t>(test)</a:t>
            </a:r>
            <a:r>
              <a:rPr lang="zh-TW" altLang="en-US" sz="2000" dirty="0">
                <a:latin typeface="標楷體" panose="03000509000000000000" pitchFamily="65" charset="-120"/>
                <a:ea typeface="標楷體" panose="03000509000000000000" pitchFamily="65" charset="-120"/>
              </a:rPr>
              <a:t>。所以，此時我們先檢視特徵工程後的資料，觀察是否還有需要處理的欄位。</a:t>
            </a:r>
          </a:p>
        </p:txBody>
      </p:sp>
      <p:pic>
        <p:nvPicPr>
          <p:cNvPr id="5" name="內容版面配置區 4">
            <a:extLst>
              <a:ext uri="{FF2B5EF4-FFF2-40B4-BE49-F238E27FC236}">
                <a16:creationId xmlns:a16="http://schemas.microsoft.com/office/drawing/2014/main" id="{172A6DB7-8F73-2758-40F7-3F596F25B1D6}"/>
              </a:ext>
            </a:extLst>
          </p:cNvPr>
          <p:cNvPicPr>
            <a:picLocks noGrp="1" noChangeAspect="1"/>
          </p:cNvPicPr>
          <p:nvPr>
            <p:ph sz="half" idx="2"/>
          </p:nvPr>
        </p:nvPicPr>
        <p:blipFill>
          <a:blip r:embed="rId2"/>
          <a:stretch>
            <a:fillRect/>
          </a:stretch>
        </p:blipFill>
        <p:spPr>
          <a:xfrm>
            <a:off x="2135998" y="3729652"/>
            <a:ext cx="7920000" cy="2438857"/>
          </a:xfrm>
          <a:prstGeom prst="rect">
            <a:avLst/>
          </a:prstGeom>
        </p:spPr>
      </p:pic>
      <p:sp>
        <p:nvSpPr>
          <p:cNvPr id="6" name="文字方塊 5">
            <a:extLst>
              <a:ext uri="{FF2B5EF4-FFF2-40B4-BE49-F238E27FC236}">
                <a16:creationId xmlns:a16="http://schemas.microsoft.com/office/drawing/2014/main" id="{CF5C82AB-AFE9-213C-5F99-83C8D0E7F23B}"/>
              </a:ext>
            </a:extLst>
          </p:cNvPr>
          <p:cNvSpPr txBox="1"/>
          <p:nvPr/>
        </p:nvSpPr>
        <p:spPr>
          <a:xfrm>
            <a:off x="1087693" y="3194605"/>
            <a:ext cx="154735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執行結果前</a:t>
            </a:r>
          </a:p>
        </p:txBody>
      </p:sp>
    </p:spTree>
    <p:extLst>
      <p:ext uri="{BB962C8B-B14F-4D97-AF65-F5344CB8AC3E}">
        <p14:creationId xmlns:p14="http://schemas.microsoft.com/office/powerpoint/2010/main" val="1864193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17022AB-EBE3-F984-9BD2-27F821F93132}"/>
              </a:ext>
            </a:extLst>
          </p:cNvPr>
          <p:cNvSpPr>
            <a:spLocks noGrp="1"/>
          </p:cNvSpPr>
          <p:nvPr>
            <p:ph sz="half" idx="1"/>
          </p:nvPr>
        </p:nvSpPr>
        <p:spPr>
          <a:xfrm>
            <a:off x="876300" y="517935"/>
            <a:ext cx="10439400" cy="1291201"/>
          </a:xfrm>
        </p:spPr>
        <p:txBody>
          <a:bodyPr>
            <a:normAutofit fontScale="92500" lnSpcReduction="20000"/>
          </a:bodyPr>
          <a:lstStyle/>
          <a:p>
            <a:r>
              <a:rPr lang="zh-TW" altLang="en-US" sz="2000" dirty="0">
                <a:latin typeface="標楷體" panose="03000509000000000000" pitchFamily="65" charset="-120"/>
                <a:ea typeface="標楷體" panose="03000509000000000000" pitchFamily="65" charset="-120"/>
              </a:rPr>
              <a:t>檢視後發現，因為我們之前有處理過字串欄位，所以資料中還存有 </a:t>
            </a:r>
            <a:r>
              <a:rPr lang="en-US" altLang="zh-TW" sz="2000" dirty="0">
                <a:latin typeface="標楷體" panose="03000509000000000000" pitchFamily="65" charset="-120"/>
                <a:ea typeface="標楷體" panose="03000509000000000000" pitchFamily="65" charset="-120"/>
              </a:rPr>
              <a:t>6 </a:t>
            </a:r>
            <a:r>
              <a:rPr lang="zh-TW" altLang="en-US" sz="2000" dirty="0">
                <a:latin typeface="標楷體" panose="03000509000000000000" pitchFamily="65" charset="-120"/>
                <a:ea typeface="標楷體" panose="03000509000000000000" pitchFamily="65" charset="-120"/>
              </a:rPr>
              <a:t>欄類別型態的欄位：</a:t>
            </a:r>
            <a:r>
              <a:rPr lang="en-US" altLang="zh-TW" sz="2000" dirty="0">
                <a:latin typeface="標楷體" panose="03000509000000000000" pitchFamily="65" charset="-120"/>
                <a:ea typeface="標楷體" panose="03000509000000000000" pitchFamily="65" charset="-120"/>
              </a:rPr>
              <a:t>Survived</a:t>
            </a:r>
            <a:r>
              <a:rPr lang="zh-TW" altLang="en-US" sz="2000" dirty="0">
                <a:latin typeface="標楷體" panose="03000509000000000000" pitchFamily="65" charset="-120"/>
                <a:ea typeface="標楷體" panose="03000509000000000000" pitchFamily="65" charset="-120"/>
              </a:rPr>
              <a:t>、</a:t>
            </a:r>
            <a:r>
              <a:rPr lang="en-US" altLang="zh-TW" sz="2000" dirty="0" err="1">
                <a:latin typeface="標楷體" panose="03000509000000000000" pitchFamily="65" charset="-120"/>
                <a:ea typeface="標楷體" panose="03000509000000000000" pitchFamily="65" charset="-120"/>
              </a:rPr>
              <a:t>Pclass</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Sex</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Age</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Cabin</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Ticket</a:t>
            </a:r>
            <a:r>
              <a:rPr lang="zh-TW" altLang="en-US" sz="2000" dirty="0">
                <a:latin typeface="標楷體" panose="03000509000000000000" pitchFamily="65" charset="-120"/>
                <a:ea typeface="標楷體" panose="03000509000000000000" pitchFamily="65" charset="-120"/>
              </a:rPr>
              <a:t>，因此，我們也需要將它們轉換成數值型態欄位：執行後</a:t>
            </a:r>
            <a:r>
              <a:rPr lang="en-US" altLang="zh-TW" sz="2000" dirty="0">
                <a:latin typeface="標楷體" panose="03000509000000000000" pitchFamily="65" charset="-120"/>
                <a:ea typeface="標楷體" panose="03000509000000000000" pitchFamily="65" charset="-120"/>
              </a:rPr>
              <a:t>Survived</a:t>
            </a:r>
            <a:r>
              <a:rPr lang="zh-TW" altLang="en-US" sz="2000" dirty="0">
                <a:latin typeface="標楷體" panose="03000509000000000000" pitchFamily="65" charset="-120"/>
                <a:ea typeface="標楷體" panose="03000509000000000000" pitchFamily="65" charset="-120"/>
              </a:rPr>
              <a:t>、</a:t>
            </a:r>
            <a:r>
              <a:rPr lang="en-US" altLang="zh-TW" sz="2000" dirty="0" err="1">
                <a:latin typeface="標楷體" panose="03000509000000000000" pitchFamily="65" charset="-120"/>
                <a:ea typeface="標楷體" panose="03000509000000000000" pitchFamily="65" charset="-120"/>
              </a:rPr>
              <a:t>Pclass</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Sex</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Age</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Cabin</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Ticket</a:t>
            </a:r>
            <a:r>
              <a:rPr lang="zh-TW" altLang="en-US" sz="2000" dirty="0">
                <a:latin typeface="標楷體" panose="03000509000000000000" pitchFamily="65" charset="-120"/>
                <a:ea typeface="標楷體" panose="03000509000000000000" pitchFamily="65" charset="-120"/>
              </a:rPr>
              <a:t>的</a:t>
            </a:r>
            <a:r>
              <a:rPr lang="en-US" altLang="zh-TW" sz="2000" dirty="0" err="1">
                <a:latin typeface="標楷體" panose="03000509000000000000" pitchFamily="65" charset="-120"/>
                <a:ea typeface="標楷體" panose="03000509000000000000" pitchFamily="65" charset="-120"/>
              </a:rPr>
              <a:t>Dtype</a:t>
            </a:r>
            <a:r>
              <a:rPr lang="zh-TW" altLang="en-US" sz="2000" dirty="0">
                <a:latin typeface="標楷體" panose="03000509000000000000" pitchFamily="65" charset="-120"/>
                <a:ea typeface="標楷體" panose="03000509000000000000" pitchFamily="65" charset="-120"/>
              </a:rPr>
              <a:t>發現字元有變動了，接者就可以進行訓練。</a:t>
            </a:r>
          </a:p>
        </p:txBody>
      </p:sp>
      <p:pic>
        <p:nvPicPr>
          <p:cNvPr id="5" name="內容版面配置區 4">
            <a:extLst>
              <a:ext uri="{FF2B5EF4-FFF2-40B4-BE49-F238E27FC236}">
                <a16:creationId xmlns:a16="http://schemas.microsoft.com/office/drawing/2014/main" id="{A1CF9E79-78E2-7FBF-2799-087147C6A286}"/>
              </a:ext>
            </a:extLst>
          </p:cNvPr>
          <p:cNvPicPr>
            <a:picLocks noGrp="1" noChangeAspect="1"/>
          </p:cNvPicPr>
          <p:nvPr>
            <p:ph sz="half" idx="2"/>
          </p:nvPr>
        </p:nvPicPr>
        <p:blipFill>
          <a:blip r:embed="rId2"/>
          <a:stretch>
            <a:fillRect/>
          </a:stretch>
        </p:blipFill>
        <p:spPr>
          <a:xfrm>
            <a:off x="2136000" y="3541813"/>
            <a:ext cx="7920000" cy="1634286"/>
          </a:xfrm>
          <a:prstGeom prst="rect">
            <a:avLst/>
          </a:prstGeom>
        </p:spPr>
      </p:pic>
      <p:sp>
        <p:nvSpPr>
          <p:cNvPr id="6" name="文字方塊 5">
            <a:extLst>
              <a:ext uri="{FF2B5EF4-FFF2-40B4-BE49-F238E27FC236}">
                <a16:creationId xmlns:a16="http://schemas.microsoft.com/office/drawing/2014/main" id="{DD906E7A-4575-79A8-84B2-42B985E962C3}"/>
              </a:ext>
            </a:extLst>
          </p:cNvPr>
          <p:cNvSpPr txBox="1"/>
          <p:nvPr/>
        </p:nvSpPr>
        <p:spPr>
          <a:xfrm>
            <a:off x="1111045" y="2611277"/>
            <a:ext cx="1563330"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執行結果後</a:t>
            </a:r>
          </a:p>
        </p:txBody>
      </p:sp>
    </p:spTree>
    <p:extLst>
      <p:ext uri="{BB962C8B-B14F-4D97-AF65-F5344CB8AC3E}">
        <p14:creationId xmlns:p14="http://schemas.microsoft.com/office/powerpoint/2010/main" val="2592474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DB1982-D17F-CEC0-EC22-C83FD141D5AA}"/>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(4).</a:t>
            </a:r>
            <a:r>
              <a:rPr lang="zh-TW" altLang="en-US" dirty="0">
                <a:latin typeface="標楷體" panose="03000509000000000000" pitchFamily="65" charset="-120"/>
                <a:ea typeface="標楷體" panose="03000509000000000000" pitchFamily="65" charset="-120"/>
              </a:rPr>
              <a:t>訓練模型：</a:t>
            </a:r>
          </a:p>
        </p:txBody>
      </p:sp>
      <p:sp>
        <p:nvSpPr>
          <p:cNvPr id="3" name="內容版面配置區 2">
            <a:extLst>
              <a:ext uri="{FF2B5EF4-FFF2-40B4-BE49-F238E27FC236}">
                <a16:creationId xmlns:a16="http://schemas.microsoft.com/office/drawing/2014/main" id="{8F324909-A248-BA95-F172-AD8A22688457}"/>
              </a:ext>
            </a:extLst>
          </p:cNvPr>
          <p:cNvSpPr>
            <a:spLocks noGrp="1"/>
          </p:cNvSpPr>
          <p:nvPr>
            <p:ph sz="half" idx="1"/>
          </p:nvPr>
        </p:nvSpPr>
        <p:spPr>
          <a:xfrm>
            <a:off x="838200" y="1919253"/>
            <a:ext cx="10515600" cy="1603375"/>
          </a:xfrm>
        </p:spPr>
        <p:txBody>
          <a:bodyPr/>
          <a:lstStyle/>
          <a:p>
            <a:r>
              <a:rPr lang="zh-TW" altLang="en-US" dirty="0">
                <a:latin typeface="標楷體" panose="03000509000000000000" pitchFamily="65" charset="-120"/>
                <a:ea typeface="標楷體" panose="03000509000000000000" pitchFamily="65" charset="-120"/>
              </a:rPr>
              <a:t>最後將上述分析好的模型數字型態改變後，接者就可以將要訓練的模型欄位名作出預算，來評估模型的準確度是否能達到我們要求的水準。</a:t>
            </a:r>
          </a:p>
        </p:txBody>
      </p:sp>
      <p:pic>
        <p:nvPicPr>
          <p:cNvPr id="5" name="內容版面配置區 4">
            <a:extLst>
              <a:ext uri="{FF2B5EF4-FFF2-40B4-BE49-F238E27FC236}">
                <a16:creationId xmlns:a16="http://schemas.microsoft.com/office/drawing/2014/main" id="{E29D6F58-AF21-00DC-F3BE-EC1DE0CDB88F}"/>
              </a:ext>
            </a:extLst>
          </p:cNvPr>
          <p:cNvPicPr>
            <a:picLocks noGrp="1" noChangeAspect="1"/>
          </p:cNvPicPr>
          <p:nvPr>
            <p:ph sz="half" idx="2"/>
          </p:nvPr>
        </p:nvPicPr>
        <p:blipFill>
          <a:blip r:embed="rId2"/>
          <a:stretch>
            <a:fillRect/>
          </a:stretch>
        </p:blipFill>
        <p:spPr>
          <a:xfrm>
            <a:off x="2856000" y="3875290"/>
            <a:ext cx="6480000" cy="1323428"/>
          </a:xfrm>
          <a:prstGeom prst="rect">
            <a:avLst/>
          </a:prstGeom>
        </p:spPr>
      </p:pic>
    </p:spTree>
    <p:extLst>
      <p:ext uri="{BB962C8B-B14F-4D97-AF65-F5344CB8AC3E}">
        <p14:creationId xmlns:p14="http://schemas.microsoft.com/office/powerpoint/2010/main" val="41601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FADD6C1-EB86-E8C7-2110-CD03C86A58A8}"/>
              </a:ext>
            </a:extLst>
          </p:cNvPr>
          <p:cNvSpPr>
            <a:spLocks noGrp="1"/>
          </p:cNvSpPr>
          <p:nvPr>
            <p:ph sz="half" idx="1"/>
          </p:nvPr>
        </p:nvSpPr>
        <p:spPr>
          <a:xfrm>
            <a:off x="914400" y="2206625"/>
            <a:ext cx="5181600" cy="1588627"/>
          </a:xfrm>
        </p:spPr>
        <p:txBody>
          <a:bodyPr>
            <a:noAutofit/>
          </a:bodyPr>
          <a:lstStyle/>
          <a:p>
            <a:r>
              <a:rPr lang="zh-TW" altLang="en-US" dirty="0">
                <a:latin typeface="標楷體" panose="03000509000000000000" pitchFamily="65" charset="-120"/>
                <a:ea typeface="標楷體" panose="03000509000000000000" pitchFamily="65" charset="-120"/>
              </a:rPr>
              <a:t>特徵欄位所訓練出的模型準確率約 </a:t>
            </a:r>
            <a:r>
              <a:rPr lang="en-US" altLang="zh-TW" dirty="0">
                <a:latin typeface="標楷體" panose="03000509000000000000" pitchFamily="65" charset="-120"/>
                <a:ea typeface="標楷體" panose="03000509000000000000" pitchFamily="65" charset="-120"/>
              </a:rPr>
              <a:t>52.7%</a:t>
            </a:r>
            <a:r>
              <a:rPr lang="zh-TW" altLang="en-US" dirty="0">
                <a:latin typeface="標楷體" panose="03000509000000000000" pitchFamily="65" charset="-120"/>
                <a:ea typeface="標楷體" panose="03000509000000000000" pitchFamily="65" charset="-120"/>
              </a:rPr>
              <a:t>，我們可得知結果為一半左右的數值，特徵欄位進行訓練不見得會準確，對於模型的準確度將會有所提升。</a:t>
            </a:r>
          </a:p>
        </p:txBody>
      </p:sp>
      <p:pic>
        <p:nvPicPr>
          <p:cNvPr id="5" name="內容版面配置區 4">
            <a:extLst>
              <a:ext uri="{FF2B5EF4-FFF2-40B4-BE49-F238E27FC236}">
                <a16:creationId xmlns:a16="http://schemas.microsoft.com/office/drawing/2014/main" id="{8573EE6B-9D06-F15F-748F-CE9915A5F541}"/>
              </a:ext>
            </a:extLst>
          </p:cNvPr>
          <p:cNvPicPr>
            <a:picLocks noGrp="1" noChangeAspect="1"/>
          </p:cNvPicPr>
          <p:nvPr>
            <p:ph sz="half" idx="2"/>
          </p:nvPr>
        </p:nvPicPr>
        <p:blipFill>
          <a:blip r:embed="rId2"/>
          <a:stretch>
            <a:fillRect/>
          </a:stretch>
        </p:blipFill>
        <p:spPr>
          <a:xfrm>
            <a:off x="6876513" y="1580216"/>
            <a:ext cx="3871296" cy="2475191"/>
          </a:xfrm>
          <a:prstGeom prst="rect">
            <a:avLst/>
          </a:prstGeom>
        </p:spPr>
      </p:pic>
      <p:sp>
        <p:nvSpPr>
          <p:cNvPr id="6" name="文字方塊 5">
            <a:extLst>
              <a:ext uri="{FF2B5EF4-FFF2-40B4-BE49-F238E27FC236}">
                <a16:creationId xmlns:a16="http://schemas.microsoft.com/office/drawing/2014/main" id="{EF6FF2C6-825B-B69E-7AD9-2E8C633A46CA}"/>
              </a:ext>
            </a:extLst>
          </p:cNvPr>
          <p:cNvSpPr txBox="1"/>
          <p:nvPr/>
        </p:nvSpPr>
        <p:spPr>
          <a:xfrm>
            <a:off x="6322141" y="4262121"/>
            <a:ext cx="5496233" cy="1015663"/>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產生後儲存為資料表後上傳至</a:t>
            </a:r>
            <a:r>
              <a:rPr lang="en-US" altLang="zh-TW" sz="2000" dirty="0">
                <a:latin typeface="標楷體" panose="03000509000000000000" pitchFamily="65" charset="-120"/>
                <a:ea typeface="標楷體" panose="03000509000000000000" pitchFamily="65" charset="-120"/>
              </a:rPr>
              <a:t>Kaggle</a:t>
            </a:r>
            <a:r>
              <a:rPr lang="zh-TW" altLang="en-US" sz="2000" dirty="0">
                <a:latin typeface="標楷體" panose="03000509000000000000" pitchFamily="65" charset="-120"/>
                <a:ea typeface="標楷體" panose="03000509000000000000" pitchFamily="65" charset="-120"/>
              </a:rPr>
              <a:t>的</a:t>
            </a:r>
            <a:r>
              <a:rPr lang="en-US" altLang="zh-TW" sz="2000" dirty="0">
                <a:latin typeface="標楷體" panose="03000509000000000000" pitchFamily="65" charset="-120"/>
                <a:ea typeface="標楷體" panose="03000509000000000000" pitchFamily="65" charset="-120"/>
              </a:rPr>
              <a:t>Submit Predictions</a:t>
            </a:r>
            <a:r>
              <a:rPr lang="zh-TW" altLang="en-US" sz="2000" dirty="0">
                <a:latin typeface="標楷體" panose="03000509000000000000" pitchFamily="65" charset="-120"/>
                <a:ea typeface="標楷體" panose="03000509000000000000" pitchFamily="65" charset="-120"/>
              </a:rPr>
              <a:t>，然後按</a:t>
            </a:r>
            <a:r>
              <a:rPr lang="en-US" altLang="zh-TW" sz="2000" dirty="0">
                <a:latin typeface="標楷體" panose="03000509000000000000" pitchFamily="65" charset="-120"/>
                <a:ea typeface="標楷體" panose="03000509000000000000" pitchFamily="65" charset="-120"/>
              </a:rPr>
              <a:t>Submit</a:t>
            </a:r>
            <a:r>
              <a:rPr lang="zh-TW" altLang="en-US" sz="2000" dirty="0">
                <a:latin typeface="標楷體" panose="03000509000000000000" pitchFamily="65" charset="-120"/>
                <a:ea typeface="標楷體" panose="03000509000000000000" pitchFamily="65" charset="-120"/>
              </a:rPr>
              <a:t>就完成了此競賽項目。</a:t>
            </a:r>
          </a:p>
        </p:txBody>
      </p:sp>
    </p:spTree>
    <p:extLst>
      <p:ext uri="{BB962C8B-B14F-4D97-AF65-F5344CB8AC3E}">
        <p14:creationId xmlns:p14="http://schemas.microsoft.com/office/powerpoint/2010/main" val="464826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0540B2-A659-BBB9-0DA7-7DD28030DC76}"/>
              </a:ext>
            </a:extLst>
          </p:cNvPr>
          <p:cNvSpPr>
            <a:spLocks noGrp="1"/>
          </p:cNvSpPr>
          <p:nvPr>
            <p:ph type="title"/>
          </p:nvPr>
        </p:nvSpPr>
        <p:spPr>
          <a:xfrm>
            <a:off x="913773" y="757172"/>
            <a:ext cx="10364451" cy="983226"/>
          </a:xfrm>
        </p:spPr>
        <p:txBody>
          <a:bodyPr/>
          <a:lstStyle/>
          <a:p>
            <a:r>
              <a:rPr lang="zh-TW" altLang="en-US" dirty="0">
                <a:latin typeface="標楷體" panose="03000509000000000000" pitchFamily="65" charset="-120"/>
                <a:ea typeface="標楷體" panose="03000509000000000000" pitchFamily="65" charset="-120"/>
              </a:rPr>
              <a:t>最後結果。</a:t>
            </a:r>
          </a:p>
        </p:txBody>
      </p:sp>
      <p:sp>
        <p:nvSpPr>
          <p:cNvPr id="3" name="內容版面配置區 2">
            <a:extLst>
              <a:ext uri="{FF2B5EF4-FFF2-40B4-BE49-F238E27FC236}">
                <a16:creationId xmlns:a16="http://schemas.microsoft.com/office/drawing/2014/main" id="{F5E5D909-DA91-20AE-10A7-7A037C19D5B6}"/>
              </a:ext>
            </a:extLst>
          </p:cNvPr>
          <p:cNvSpPr>
            <a:spLocks noGrp="1"/>
          </p:cNvSpPr>
          <p:nvPr>
            <p:ph idx="1"/>
          </p:nvPr>
        </p:nvSpPr>
        <p:spPr>
          <a:xfrm>
            <a:off x="838198" y="1956729"/>
            <a:ext cx="10515600" cy="897910"/>
          </a:xfrm>
        </p:spPr>
        <p:txBody>
          <a:bodyPr/>
          <a:lstStyle/>
          <a:p>
            <a:r>
              <a:rPr lang="zh-TW" altLang="en-US" dirty="0">
                <a:latin typeface="標楷體" panose="03000509000000000000" pitchFamily="65" charset="-120"/>
                <a:ea typeface="標楷體" panose="03000509000000000000" pitchFamily="65" charset="-120"/>
              </a:rPr>
              <a:t>產生後儲存為資料表後上傳至</a:t>
            </a:r>
            <a:r>
              <a:rPr lang="en-US" altLang="zh-TW" dirty="0">
                <a:latin typeface="標楷體" panose="03000509000000000000" pitchFamily="65" charset="-120"/>
                <a:ea typeface="標楷體" panose="03000509000000000000" pitchFamily="65" charset="-120"/>
              </a:rPr>
              <a:t>Kaggle</a:t>
            </a:r>
            <a:r>
              <a:rPr lang="zh-TW" altLang="en-US" dirty="0">
                <a:latin typeface="標楷體" panose="03000509000000000000" pitchFamily="65" charset="-120"/>
                <a:ea typeface="標楷體" panose="03000509000000000000" pitchFamily="65" charset="-120"/>
              </a:rPr>
              <a:t>的</a:t>
            </a:r>
            <a:r>
              <a:rPr lang="en-US" altLang="zh-TW" dirty="0">
                <a:latin typeface="標楷體" panose="03000509000000000000" pitchFamily="65" charset="-120"/>
                <a:ea typeface="標楷體" panose="03000509000000000000" pitchFamily="65" charset="-120"/>
              </a:rPr>
              <a:t>Submit Predictions</a:t>
            </a:r>
            <a:r>
              <a:rPr lang="zh-TW" altLang="en-US" dirty="0">
                <a:latin typeface="標楷體" panose="03000509000000000000" pitchFamily="65" charset="-120"/>
                <a:ea typeface="標楷體" panose="03000509000000000000" pitchFamily="65" charset="-120"/>
              </a:rPr>
              <a:t>，然後按</a:t>
            </a:r>
            <a:r>
              <a:rPr lang="en-US" altLang="zh-TW" dirty="0">
                <a:latin typeface="標楷體" panose="03000509000000000000" pitchFamily="65" charset="-120"/>
                <a:ea typeface="標楷體" panose="03000509000000000000" pitchFamily="65" charset="-120"/>
              </a:rPr>
              <a:t>Submit</a:t>
            </a:r>
            <a:r>
              <a:rPr lang="zh-TW" altLang="en-US" dirty="0">
                <a:latin typeface="標楷體" panose="03000509000000000000" pitchFamily="65" charset="-120"/>
                <a:ea typeface="標楷體" panose="03000509000000000000" pitchFamily="65" charset="-120"/>
              </a:rPr>
              <a:t>就完成了此競賽項目。</a:t>
            </a:r>
            <a:endParaRPr lang="en-US" altLang="zh-TW" dirty="0">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C3C7C1DD-D8C7-CA57-BD1E-BD6402A02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999" y="3070971"/>
            <a:ext cx="9000000" cy="2062500"/>
          </a:xfrm>
          <a:prstGeom prst="rect">
            <a:avLst/>
          </a:prstGeom>
        </p:spPr>
      </p:pic>
    </p:spTree>
    <p:extLst>
      <p:ext uri="{BB962C8B-B14F-4D97-AF65-F5344CB8AC3E}">
        <p14:creationId xmlns:p14="http://schemas.microsoft.com/office/powerpoint/2010/main" val="946762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C4D95C-2DA3-1F1C-93A9-5C908AFDA519}"/>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目錄</a:t>
            </a:r>
          </a:p>
        </p:txBody>
      </p:sp>
      <p:sp>
        <p:nvSpPr>
          <p:cNvPr id="3" name="內容版面配置區 2">
            <a:extLst>
              <a:ext uri="{FF2B5EF4-FFF2-40B4-BE49-F238E27FC236}">
                <a16:creationId xmlns:a16="http://schemas.microsoft.com/office/drawing/2014/main" id="{3BEF5B9A-B5AE-7F65-05D4-FEE05946BB15}"/>
              </a:ext>
            </a:extLst>
          </p:cNvPr>
          <p:cNvSpPr>
            <a:spLocks noGrp="1"/>
          </p:cNvSpPr>
          <p:nvPr>
            <p:ph idx="1"/>
          </p:nvPr>
        </p:nvSpPr>
        <p:spPr/>
        <p:txBody>
          <a:bodyPr>
            <a:normAutofit/>
          </a:bodyPr>
          <a:lstStyle/>
          <a:p>
            <a:r>
              <a:rPr lang="zh-TW" altLang="en-US" sz="2000" dirty="0">
                <a:latin typeface="標楷體" panose="03000509000000000000" pitchFamily="65" charset="-120"/>
                <a:ea typeface="標楷體" panose="03000509000000000000" pitchFamily="65" charset="-120"/>
              </a:rPr>
              <a:t>專題說明</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下載資料</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實作結果</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結論</a:t>
            </a: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865028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37BA40-78A4-8C8B-16B6-C20481A86CB2}"/>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結論</a:t>
            </a:r>
          </a:p>
        </p:txBody>
      </p:sp>
      <p:sp>
        <p:nvSpPr>
          <p:cNvPr id="3" name="內容版面配置區 2">
            <a:extLst>
              <a:ext uri="{FF2B5EF4-FFF2-40B4-BE49-F238E27FC236}">
                <a16:creationId xmlns:a16="http://schemas.microsoft.com/office/drawing/2014/main" id="{2F409F23-53EB-47B4-E24B-C37988E4D8F2}"/>
              </a:ext>
            </a:extLst>
          </p:cNvPr>
          <p:cNvSpPr>
            <a:spLocks noGrp="1"/>
          </p:cNvSpPr>
          <p:nvPr>
            <p:ph idx="1"/>
          </p:nvPr>
        </p:nvSpPr>
        <p:spPr/>
        <p:txBody>
          <a:bodyPr>
            <a:normAutofit/>
          </a:bodyPr>
          <a:lstStyle/>
          <a:p>
            <a:r>
              <a:rPr lang="zh-TW" altLang="en-US" sz="2000" dirty="0">
                <a:latin typeface="標楷體" panose="03000509000000000000" pitchFamily="65" charset="-120"/>
                <a:ea typeface="標楷體" panose="03000509000000000000" pitchFamily="65" charset="-120"/>
              </a:rPr>
              <a:t>使用 </a:t>
            </a:r>
            <a:r>
              <a:rPr lang="en-US" altLang="zh-TW" sz="2000" dirty="0">
                <a:latin typeface="標楷體" panose="03000509000000000000" pitchFamily="65" charset="-120"/>
                <a:ea typeface="標楷體" panose="03000509000000000000" pitchFamily="65" charset="-120"/>
              </a:rPr>
              <a:t>Kaggle </a:t>
            </a:r>
            <a:r>
              <a:rPr lang="zh-TW" altLang="en-US" sz="2000" dirty="0">
                <a:latin typeface="標楷體" panose="03000509000000000000" pitchFamily="65" charset="-120"/>
                <a:ea typeface="標楷體" panose="03000509000000000000" pitchFamily="65" charset="-120"/>
              </a:rPr>
              <a:t>上鐵達尼號生存預測比賽，使用了性別、票務艙、登船港口、兄弟姊妹配偶人數、父母子女人數與生存率的關係做出相關關資料的分析及處理技巧，也用訓練模型、測試模型來預測、觀察及嘗試，運用在資料科學或機器學習專案作品上會能夠凸顯出學習經驗成訣竅。因此，一個專案要能順利進行且有收穫，除需具備熟練的程式語言外，該領域的專業知識及實務經驗，更是一大關鍵的因素，讓我們一同來學習成長！</a:t>
            </a:r>
            <a:endParaRPr lang="en-US" altLang="zh-TW" sz="2000"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連接網址：</a:t>
            </a:r>
            <a:endParaRPr lang="en-US" altLang="zh-TW" dirty="0">
              <a:latin typeface="標楷體" panose="03000509000000000000" pitchFamily="65" charset="-120"/>
              <a:ea typeface="標楷體" panose="03000509000000000000" pitchFamily="65" charset="-120"/>
            </a:endParaRPr>
          </a:p>
          <a:p>
            <a:r>
              <a:rPr lang="en-US" altLang="zh-TW" sz="2000" dirty="0">
                <a:latin typeface="標楷體" panose="03000509000000000000" pitchFamily="65" charset="-120"/>
                <a:ea typeface="標楷體" panose="03000509000000000000" pitchFamily="65" charset="-120"/>
                <a:hlinkClick r:id="rId2"/>
              </a:rPr>
              <a:t>https://github.com/LonelyCaesar/-Titanic-Survival-Prediction</a:t>
            </a: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597286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3D8D60-E3E8-130F-F7DA-03ECDF026DA7}"/>
              </a:ext>
            </a:extLst>
          </p:cNvPr>
          <p:cNvSpPr>
            <a:spLocks noGrp="1"/>
          </p:cNvSpPr>
          <p:nvPr>
            <p:ph type="title"/>
          </p:nvPr>
        </p:nvSpPr>
        <p:spPr>
          <a:xfrm>
            <a:off x="838200" y="2766218"/>
            <a:ext cx="10515600" cy="1325563"/>
          </a:xfrm>
        </p:spPr>
        <p:txBody>
          <a:bodyPr/>
          <a:lstStyle/>
          <a:p>
            <a:pPr algn="ctr"/>
            <a:r>
              <a:rPr lang="zh-TW" altLang="en-US" dirty="0">
                <a:latin typeface="Kunstler Script" panose="030304020206070D0D06" pitchFamily="66" charset="0"/>
                <a:ea typeface="標楷體" panose="03000509000000000000" pitchFamily="65" charset="-120"/>
              </a:rPr>
              <a:t>ＴＨＥ　ＥＮＤ</a:t>
            </a:r>
          </a:p>
        </p:txBody>
      </p:sp>
    </p:spTree>
    <p:extLst>
      <p:ext uri="{BB962C8B-B14F-4D97-AF65-F5344CB8AC3E}">
        <p14:creationId xmlns:p14="http://schemas.microsoft.com/office/powerpoint/2010/main" val="324020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1F046F-14AF-4EC0-A58D-EEF595160030}"/>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專題說明</a:t>
            </a:r>
          </a:p>
        </p:txBody>
      </p:sp>
      <p:sp>
        <p:nvSpPr>
          <p:cNvPr id="3" name="內容版面配置區 2">
            <a:extLst>
              <a:ext uri="{FF2B5EF4-FFF2-40B4-BE49-F238E27FC236}">
                <a16:creationId xmlns:a16="http://schemas.microsoft.com/office/drawing/2014/main" id="{7317C59C-6260-3440-4FAE-9049B8A6E04F}"/>
              </a:ext>
            </a:extLst>
          </p:cNvPr>
          <p:cNvSpPr>
            <a:spLocks noGrp="1"/>
          </p:cNvSpPr>
          <p:nvPr>
            <p:ph idx="1"/>
          </p:nvPr>
        </p:nvSpPr>
        <p:spPr/>
        <p:txBody>
          <a:bodyPr/>
          <a:lstStyle/>
          <a:p>
            <a:r>
              <a:rPr lang="zh-TW" altLang="en-US" cap="none" dirty="0">
                <a:latin typeface="標楷體" panose="03000509000000000000" pitchFamily="65" charset="-120"/>
                <a:ea typeface="標楷體" panose="03000509000000000000" pitchFamily="65" charset="-120"/>
              </a:rPr>
              <a:t>本專題透過</a:t>
            </a:r>
            <a:r>
              <a:rPr lang="en-US" altLang="zh-TW" cap="none" dirty="0">
                <a:latin typeface="標楷體" panose="03000509000000000000" pitchFamily="65" charset="-120"/>
                <a:ea typeface="標楷體" panose="03000509000000000000" pitchFamily="65" charset="-120"/>
              </a:rPr>
              <a:t>Kaggle</a:t>
            </a:r>
            <a:r>
              <a:rPr lang="zh-TW" altLang="en-US" cap="none" dirty="0">
                <a:latin typeface="標楷體" panose="03000509000000000000" pitchFamily="65" charset="-120"/>
                <a:ea typeface="標楷體" panose="03000509000000000000" pitchFamily="65" charset="-120"/>
              </a:rPr>
              <a:t>用鐵達尼號生存預測比賽，使用探索性數據分析認識資料到特徵工程處理欄位的生存率、產生訓練集與測試集等產生模型預測資料。 此專案研究用意，對於人工智慧與大數據分析初學者建立程度外，使用</a:t>
            </a:r>
            <a:r>
              <a:rPr lang="en-US" altLang="zh-TW" cap="none" dirty="0" err="1">
                <a:latin typeface="標楷體" panose="03000509000000000000" pitchFamily="65" charset="-120"/>
                <a:ea typeface="標楷體" panose="03000509000000000000" pitchFamily="65" charset="-120"/>
              </a:rPr>
              <a:t>pyton</a:t>
            </a:r>
            <a:r>
              <a:rPr lang="zh-TW" altLang="en-US" cap="none" dirty="0">
                <a:latin typeface="標楷體" panose="03000509000000000000" pitchFamily="65" charset="-120"/>
                <a:ea typeface="標楷體" panose="03000509000000000000" pitchFamily="65" charset="-120"/>
              </a:rPr>
              <a:t>程式碼及相關套件實作，然後結合</a:t>
            </a:r>
            <a:r>
              <a:rPr lang="en-US" altLang="zh-TW" cap="none" dirty="0">
                <a:latin typeface="標楷體" panose="03000509000000000000" pitchFamily="65" charset="-120"/>
                <a:ea typeface="標楷體" panose="03000509000000000000" pitchFamily="65" charset="-120"/>
              </a:rPr>
              <a:t>Kaggle </a:t>
            </a:r>
            <a:r>
              <a:rPr lang="zh-TW" altLang="en-US" cap="none" dirty="0">
                <a:latin typeface="標楷體" panose="03000509000000000000" pitchFamily="65" charset="-120"/>
                <a:ea typeface="標楷體" panose="03000509000000000000" pitchFamily="65" charset="-120"/>
              </a:rPr>
              <a:t>討論區中的文章，更深入來優化整個分析過程。</a:t>
            </a:r>
          </a:p>
        </p:txBody>
      </p:sp>
    </p:spTree>
    <p:extLst>
      <p:ext uri="{BB962C8B-B14F-4D97-AF65-F5344CB8AC3E}">
        <p14:creationId xmlns:p14="http://schemas.microsoft.com/office/powerpoint/2010/main" val="3611447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080301-2A59-A6FB-A69B-6C8FFECFC74F}"/>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下載資料</a:t>
            </a:r>
          </a:p>
        </p:txBody>
      </p:sp>
      <p:sp>
        <p:nvSpPr>
          <p:cNvPr id="3" name="內容版面配置區 2">
            <a:extLst>
              <a:ext uri="{FF2B5EF4-FFF2-40B4-BE49-F238E27FC236}">
                <a16:creationId xmlns:a16="http://schemas.microsoft.com/office/drawing/2014/main" id="{6B67C7FE-EC90-33B6-C263-DC5834D67A7D}"/>
              </a:ext>
            </a:extLst>
          </p:cNvPr>
          <p:cNvSpPr>
            <a:spLocks noGrp="1"/>
          </p:cNvSpPr>
          <p:nvPr>
            <p:ph idx="1"/>
          </p:nvPr>
        </p:nvSpPr>
        <p:spPr>
          <a:xfrm>
            <a:off x="913775" y="2367093"/>
            <a:ext cx="10364452" cy="2352391"/>
          </a:xfrm>
        </p:spPr>
        <p:txBody>
          <a:bodyPr>
            <a:normAutofit/>
          </a:bodyPr>
          <a:lstStyle/>
          <a:p>
            <a:r>
              <a:rPr lang="zh-TW" altLang="en-US" cap="none" dirty="0">
                <a:latin typeface="標楷體" panose="03000509000000000000" pitchFamily="65" charset="-120"/>
                <a:ea typeface="標楷體" panose="03000509000000000000" pitchFamily="65" charset="-120"/>
              </a:rPr>
              <a:t>透過 </a:t>
            </a:r>
            <a:r>
              <a:rPr lang="en-US" altLang="zh-TW" cap="none" dirty="0">
                <a:latin typeface="標楷體" panose="03000509000000000000" pitchFamily="65" charset="-120"/>
                <a:ea typeface="標楷體" panose="03000509000000000000" pitchFamily="65" charset="-120"/>
              </a:rPr>
              <a:t>Kaggle </a:t>
            </a:r>
            <a:r>
              <a:rPr lang="zh-TW" altLang="en-US" cap="none" dirty="0">
                <a:latin typeface="標楷體" panose="03000509000000000000" pitchFamily="65" charset="-120"/>
                <a:ea typeface="標楷體" panose="03000509000000000000" pitchFamily="65" charset="-120"/>
              </a:rPr>
              <a:t>資料競賽網站，下載鐵達尼號資料集。</a:t>
            </a:r>
            <a:r>
              <a:rPr lang="en-US" altLang="zh-TW" cap="none" dirty="0">
                <a:latin typeface="標楷體" panose="03000509000000000000" pitchFamily="65" charset="-120"/>
                <a:ea typeface="標楷體" panose="03000509000000000000" pitchFamily="65" charset="-120"/>
              </a:rPr>
              <a:t>(Link: </a:t>
            </a:r>
            <a:r>
              <a:rPr lang="en-US" altLang="zh-TW" cap="none" dirty="0">
                <a:latin typeface="標楷體" panose="03000509000000000000" pitchFamily="65" charset="-120"/>
                <a:ea typeface="標楷體" panose="03000509000000000000" pitchFamily="65" charset="-120"/>
                <a:hlinkClick r:id="rId2"/>
              </a:rPr>
              <a:t>https://www.kaggle.com/c/titanic/data</a:t>
            </a:r>
            <a:r>
              <a:rPr lang="en-US" altLang="zh-TW" cap="none" dirty="0">
                <a:latin typeface="標楷體" panose="03000509000000000000" pitchFamily="65" charset="-120"/>
                <a:ea typeface="標楷體" panose="03000509000000000000" pitchFamily="65" charset="-120"/>
              </a:rPr>
              <a:t>)</a:t>
            </a:r>
          </a:p>
          <a:p>
            <a:r>
              <a:rPr lang="en-US" altLang="zh-TW" cap="none" dirty="0">
                <a:latin typeface="標楷體" panose="03000509000000000000" pitchFamily="65" charset="-120"/>
                <a:ea typeface="標楷體" panose="03000509000000000000" pitchFamily="65" charset="-120"/>
              </a:rPr>
              <a:t>(</a:t>
            </a:r>
            <a:r>
              <a:rPr lang="zh-TW" altLang="en-US" cap="none" dirty="0">
                <a:latin typeface="標楷體" panose="03000509000000000000" pitchFamily="65" charset="-120"/>
                <a:ea typeface="標楷體" panose="03000509000000000000" pitchFamily="65" charset="-120"/>
              </a:rPr>
              <a:t>點擊 </a:t>
            </a:r>
            <a:r>
              <a:rPr lang="en-US" altLang="zh-TW" cap="none" dirty="0">
                <a:latin typeface="標楷體" panose="03000509000000000000" pitchFamily="65" charset="-120"/>
                <a:ea typeface="標楷體" panose="03000509000000000000" pitchFamily="65" charset="-120"/>
              </a:rPr>
              <a:t>"Download All" </a:t>
            </a:r>
            <a:r>
              <a:rPr lang="zh-TW" altLang="en-US" cap="none" dirty="0">
                <a:latin typeface="標楷體" panose="03000509000000000000" pitchFamily="65" charset="-120"/>
                <a:ea typeface="標楷體" panose="03000509000000000000" pitchFamily="65" charset="-120"/>
              </a:rPr>
              <a:t>後解壓縮，並透過下方程式碼上傳 </a:t>
            </a:r>
            <a:r>
              <a:rPr lang="en-US" altLang="zh-TW" cap="none" dirty="0">
                <a:latin typeface="標楷體" panose="03000509000000000000" pitchFamily="65" charset="-120"/>
                <a:ea typeface="標楷體" panose="03000509000000000000" pitchFamily="65" charset="-120"/>
              </a:rPr>
              <a:t>gender_submission.csv, test.csv , train.csv </a:t>
            </a:r>
            <a:r>
              <a:rPr lang="zh-TW" altLang="en-US" cap="none" dirty="0">
                <a:latin typeface="標楷體" panose="03000509000000000000" pitchFamily="65" charset="-120"/>
                <a:ea typeface="標楷體" panose="03000509000000000000" pitchFamily="65" charset="-120"/>
              </a:rPr>
              <a:t>三份檔案</a:t>
            </a:r>
            <a:r>
              <a:rPr lang="en-US" altLang="zh-TW" cap="none" dirty="0">
                <a:latin typeface="標楷體" panose="03000509000000000000" pitchFamily="65" charset="-120"/>
                <a:ea typeface="標楷體" panose="03000509000000000000" pitchFamily="65" charset="-120"/>
              </a:rPr>
              <a:t>)</a:t>
            </a:r>
          </a:p>
          <a:p>
            <a:r>
              <a:rPr lang="en-US" altLang="zh-TW" cap="none" dirty="0">
                <a:latin typeface="標楷體" panose="03000509000000000000" pitchFamily="65" charset="-120"/>
                <a:ea typeface="標楷體" panose="03000509000000000000" pitchFamily="65" charset="-120"/>
              </a:rPr>
              <a:t>※ </a:t>
            </a:r>
            <a:r>
              <a:rPr lang="zh-TW" altLang="en-US" cap="none" dirty="0">
                <a:latin typeface="標楷體" panose="03000509000000000000" pitchFamily="65" charset="-120"/>
                <a:ea typeface="標楷體" panose="03000509000000000000" pitchFamily="65" charset="-120"/>
              </a:rPr>
              <a:t>可一次上傳或分批上傳，上傳成功後，點擊左方 </a:t>
            </a:r>
            <a:r>
              <a:rPr lang="en-US" altLang="zh-TW" cap="none" dirty="0">
                <a:latin typeface="標楷體" panose="03000509000000000000" pitchFamily="65" charset="-120"/>
                <a:ea typeface="標楷體" panose="03000509000000000000" pitchFamily="65" charset="-120"/>
              </a:rPr>
              <a:t>"Files" </a:t>
            </a:r>
            <a:r>
              <a:rPr lang="zh-TW" altLang="en-US" cap="none" dirty="0">
                <a:latin typeface="標楷體" panose="03000509000000000000" pitchFamily="65" charset="-120"/>
                <a:ea typeface="標楷體" panose="03000509000000000000" pitchFamily="65" charset="-120"/>
              </a:rPr>
              <a:t>欄位，即可看到上傳的檔案。</a:t>
            </a:r>
          </a:p>
        </p:txBody>
      </p:sp>
    </p:spTree>
    <p:extLst>
      <p:ext uri="{BB962C8B-B14F-4D97-AF65-F5344CB8AC3E}">
        <p14:creationId xmlns:p14="http://schemas.microsoft.com/office/powerpoint/2010/main" val="300033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8AC43A-A771-270F-17D1-DF4096057B05}"/>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實作</a:t>
            </a:r>
          </a:p>
        </p:txBody>
      </p:sp>
      <p:sp>
        <p:nvSpPr>
          <p:cNvPr id="3" name="內容版面配置區 2">
            <a:extLst>
              <a:ext uri="{FF2B5EF4-FFF2-40B4-BE49-F238E27FC236}">
                <a16:creationId xmlns:a16="http://schemas.microsoft.com/office/drawing/2014/main" id="{B80B2DC7-EFDF-0E48-A0E9-217F6E22C2DB}"/>
              </a:ext>
            </a:extLst>
          </p:cNvPr>
          <p:cNvSpPr>
            <a:spLocks noGrp="1"/>
          </p:cNvSpPr>
          <p:nvPr>
            <p:ph idx="1"/>
          </p:nvPr>
        </p:nvSpPr>
        <p:spPr>
          <a:xfrm>
            <a:off x="1451579" y="2015733"/>
            <a:ext cx="9603275" cy="894616"/>
          </a:xfrm>
        </p:spPr>
        <p:txBody>
          <a:bodyPr/>
          <a:lstStyle/>
          <a:p>
            <a:r>
              <a:rPr lang="zh-TW" altLang="en-US" dirty="0">
                <a:latin typeface="標楷體" panose="03000509000000000000" pitchFamily="65" charset="-120"/>
                <a:ea typeface="標楷體" panose="03000509000000000000" pitchFamily="65" charset="-120"/>
              </a:rPr>
              <a:t>首先透過</a:t>
            </a:r>
            <a:r>
              <a:rPr lang="en-US" altLang="zh-TW" dirty="0">
                <a:latin typeface="標楷體" panose="03000509000000000000" pitchFamily="65" charset="-120"/>
                <a:ea typeface="標楷體" panose="03000509000000000000" pitchFamily="65" charset="-120"/>
              </a:rPr>
              <a:t>Kaggle</a:t>
            </a:r>
            <a:r>
              <a:rPr lang="zh-TW" altLang="en-US" dirty="0">
                <a:latin typeface="標楷體" panose="03000509000000000000" pitchFamily="65" charset="-120"/>
                <a:ea typeface="標楷體" panose="03000509000000000000" pitchFamily="65" charset="-120"/>
              </a:rPr>
              <a:t>資料競賽網站，下載鐵達尼號資料集。使用</a:t>
            </a:r>
            <a:r>
              <a:rPr lang="en-US" altLang="zh-TW" dirty="0">
                <a:latin typeface="標楷體" panose="03000509000000000000" pitchFamily="65" charset="-120"/>
                <a:ea typeface="標楷體" panose="03000509000000000000" pitchFamily="65" charset="-120"/>
              </a:rPr>
              <a:t>pandas </a:t>
            </a:r>
            <a:r>
              <a:rPr lang="zh-TW" altLang="en-US" dirty="0">
                <a:latin typeface="標楷體" panose="03000509000000000000" pitchFamily="65" charset="-120"/>
                <a:ea typeface="標楷體" panose="03000509000000000000" pitchFamily="65" charset="-120"/>
              </a:rPr>
              <a:t>匯入訓練集與測試集資料，並利用 </a:t>
            </a:r>
            <a:r>
              <a:rPr lang="en-US" altLang="zh-TW" dirty="0">
                <a:latin typeface="標楷體" panose="03000509000000000000" pitchFamily="65" charset="-120"/>
                <a:ea typeface="標楷體" panose="03000509000000000000" pitchFamily="65" charset="-120"/>
              </a:rPr>
              <a:t>shape </a:t>
            </a:r>
            <a:r>
              <a:rPr lang="zh-TW" altLang="en-US" dirty="0">
                <a:latin typeface="標楷體" panose="03000509000000000000" pitchFamily="65" charset="-120"/>
                <a:ea typeface="標楷體" panose="03000509000000000000" pitchFamily="65" charset="-120"/>
              </a:rPr>
              <a:t>得知資料的維度且合併。</a:t>
            </a:r>
          </a:p>
        </p:txBody>
      </p:sp>
      <p:pic>
        <p:nvPicPr>
          <p:cNvPr id="5" name="圖片 4">
            <a:extLst>
              <a:ext uri="{FF2B5EF4-FFF2-40B4-BE49-F238E27FC236}">
                <a16:creationId xmlns:a16="http://schemas.microsoft.com/office/drawing/2014/main" id="{0AA53AA0-1EEF-B122-5737-85822D5E6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000" y="3090078"/>
            <a:ext cx="7200000" cy="3376165"/>
          </a:xfrm>
          <a:prstGeom prst="rect">
            <a:avLst/>
          </a:prstGeom>
        </p:spPr>
      </p:pic>
    </p:spTree>
    <p:extLst>
      <p:ext uri="{BB962C8B-B14F-4D97-AF65-F5344CB8AC3E}">
        <p14:creationId xmlns:p14="http://schemas.microsoft.com/office/powerpoint/2010/main" val="874707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1AE068-1670-8369-0C03-E1F332BD197D}"/>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(1).	</a:t>
            </a:r>
            <a:r>
              <a:rPr lang="zh-TW" altLang="en-US" dirty="0">
                <a:latin typeface="標楷體" panose="03000509000000000000" pitchFamily="65" charset="-120"/>
                <a:ea typeface="標楷體" panose="03000509000000000000" pitchFamily="65" charset="-120"/>
              </a:rPr>
              <a:t>讀取資料合併：</a:t>
            </a:r>
          </a:p>
        </p:txBody>
      </p:sp>
      <p:sp>
        <p:nvSpPr>
          <p:cNvPr id="3" name="內容版面配置區 2">
            <a:extLst>
              <a:ext uri="{FF2B5EF4-FFF2-40B4-BE49-F238E27FC236}">
                <a16:creationId xmlns:a16="http://schemas.microsoft.com/office/drawing/2014/main" id="{5C73D33B-497A-09B7-259A-919FF7BBCE71}"/>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訓練集有 </a:t>
            </a:r>
            <a:r>
              <a:rPr lang="en-US" altLang="zh-TW" dirty="0">
                <a:latin typeface="標楷體" panose="03000509000000000000" pitchFamily="65" charset="-120"/>
                <a:ea typeface="標楷體" panose="03000509000000000000" pitchFamily="65" charset="-120"/>
              </a:rPr>
              <a:t>891 </a:t>
            </a:r>
            <a:r>
              <a:rPr lang="zh-TW" altLang="en-US" dirty="0">
                <a:latin typeface="標楷體" panose="03000509000000000000" pitchFamily="65" charset="-120"/>
                <a:ea typeface="標楷體" panose="03000509000000000000" pitchFamily="65" charset="-120"/>
              </a:rPr>
              <a:t>筆資料、</a:t>
            </a:r>
            <a:r>
              <a:rPr lang="en-US" altLang="zh-TW" dirty="0">
                <a:latin typeface="標楷體" panose="03000509000000000000" pitchFamily="65" charset="-120"/>
                <a:ea typeface="標楷體" panose="03000509000000000000" pitchFamily="65" charset="-120"/>
              </a:rPr>
              <a:t>12 </a:t>
            </a:r>
            <a:r>
              <a:rPr lang="zh-TW" altLang="en-US" dirty="0">
                <a:latin typeface="標楷體" panose="03000509000000000000" pitchFamily="65" charset="-120"/>
                <a:ea typeface="標楷體" panose="03000509000000000000" pitchFamily="65" charset="-120"/>
              </a:rPr>
              <a:t>個特徵欄位； 測試集有 </a:t>
            </a:r>
            <a:r>
              <a:rPr lang="en-US" altLang="zh-TW" dirty="0">
                <a:latin typeface="標楷體" panose="03000509000000000000" pitchFamily="65" charset="-120"/>
                <a:ea typeface="標楷體" panose="03000509000000000000" pitchFamily="65" charset="-120"/>
              </a:rPr>
              <a:t>418 </a:t>
            </a:r>
            <a:r>
              <a:rPr lang="zh-TW" altLang="en-US" dirty="0">
                <a:latin typeface="標楷體" panose="03000509000000000000" pitchFamily="65" charset="-120"/>
                <a:ea typeface="標楷體" panose="03000509000000000000" pitchFamily="65" charset="-120"/>
              </a:rPr>
              <a:t>筆資料、</a:t>
            </a:r>
            <a:r>
              <a:rPr lang="en-US" altLang="zh-TW" dirty="0">
                <a:latin typeface="標楷體" panose="03000509000000000000" pitchFamily="65" charset="-120"/>
                <a:ea typeface="標楷體" panose="03000509000000000000" pitchFamily="65" charset="-120"/>
              </a:rPr>
              <a:t>11 </a:t>
            </a:r>
            <a:r>
              <a:rPr lang="zh-TW" altLang="en-US" dirty="0">
                <a:latin typeface="標楷體" panose="03000509000000000000" pitchFamily="65" charset="-120"/>
                <a:ea typeface="標楷體" panose="03000509000000000000" pitchFamily="65" charset="-120"/>
              </a:rPr>
              <a:t>個特徵欄位； 其中，訓練集較測試集多了判別乘客罹難或生還的特徵欄位 </a:t>
            </a:r>
            <a:r>
              <a:rPr lang="en-US" altLang="zh-TW" dirty="0">
                <a:latin typeface="標楷體" panose="03000509000000000000" pitchFamily="65" charset="-120"/>
                <a:ea typeface="標楷體" panose="03000509000000000000" pitchFamily="65" charset="-120"/>
              </a:rPr>
              <a:t>Survived</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0 </a:t>
            </a:r>
            <a:r>
              <a:rPr lang="zh-TW" altLang="en-US" dirty="0">
                <a:latin typeface="標楷體" panose="03000509000000000000" pitchFamily="65" charset="-120"/>
                <a:ea typeface="標楷體" panose="03000509000000000000" pitchFamily="65" charset="-120"/>
              </a:rPr>
              <a:t>表示罹難者，</a:t>
            </a:r>
            <a:r>
              <a:rPr lang="en-US" altLang="zh-TW" dirty="0">
                <a:latin typeface="標楷體" panose="03000509000000000000" pitchFamily="65" charset="-120"/>
                <a:ea typeface="標楷體" panose="03000509000000000000" pitchFamily="65" charset="-120"/>
              </a:rPr>
              <a:t>1 </a:t>
            </a:r>
            <a:r>
              <a:rPr lang="zh-TW" altLang="en-US" dirty="0">
                <a:latin typeface="標楷體" panose="03000509000000000000" pitchFamily="65" charset="-120"/>
                <a:ea typeface="標楷體" panose="03000509000000000000" pitchFamily="65" charset="-120"/>
              </a:rPr>
              <a:t>表示生還者。</a:t>
            </a:r>
          </a:p>
        </p:txBody>
      </p:sp>
    </p:spTree>
    <p:extLst>
      <p:ext uri="{BB962C8B-B14F-4D97-AF65-F5344CB8AC3E}">
        <p14:creationId xmlns:p14="http://schemas.microsoft.com/office/powerpoint/2010/main" val="184255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AEF6FC-B5B5-E536-29E2-ABF3C91EF37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合併後的結果</a:t>
            </a:r>
          </a:p>
        </p:txBody>
      </p:sp>
      <p:pic>
        <p:nvPicPr>
          <p:cNvPr id="4" name="內容版面配置區 3">
            <a:extLst>
              <a:ext uri="{FF2B5EF4-FFF2-40B4-BE49-F238E27FC236}">
                <a16:creationId xmlns:a16="http://schemas.microsoft.com/office/drawing/2014/main" id="{F1F4BDF7-177B-1B50-0F53-AFE2E7687531}"/>
              </a:ext>
            </a:extLst>
          </p:cNvPr>
          <p:cNvPicPr>
            <a:picLocks noGrp="1" noChangeAspect="1"/>
          </p:cNvPicPr>
          <p:nvPr>
            <p:ph idx="1"/>
          </p:nvPr>
        </p:nvPicPr>
        <p:blipFill>
          <a:blip r:embed="rId2"/>
          <a:stretch>
            <a:fillRect/>
          </a:stretch>
        </p:blipFill>
        <p:spPr>
          <a:xfrm>
            <a:off x="1596000" y="1867095"/>
            <a:ext cx="9000000" cy="3123809"/>
          </a:xfrm>
          <a:prstGeom prst="rect">
            <a:avLst/>
          </a:prstGeom>
        </p:spPr>
      </p:pic>
      <p:sp>
        <p:nvSpPr>
          <p:cNvPr id="5" name="文字方塊 4">
            <a:extLst>
              <a:ext uri="{FF2B5EF4-FFF2-40B4-BE49-F238E27FC236}">
                <a16:creationId xmlns:a16="http://schemas.microsoft.com/office/drawing/2014/main" id="{85CE9FFE-D2E1-0580-A46F-0DAD293EAE58}"/>
              </a:ext>
            </a:extLst>
          </p:cNvPr>
          <p:cNvSpPr txBox="1"/>
          <p:nvPr/>
        </p:nvSpPr>
        <p:spPr>
          <a:xfrm>
            <a:off x="1596000" y="5220929"/>
            <a:ext cx="9212826" cy="707886"/>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合併後訓練測試集總共有</a:t>
            </a:r>
            <a:r>
              <a:rPr lang="en-US" altLang="zh-TW" sz="2000" dirty="0">
                <a:latin typeface="標楷體" panose="03000509000000000000" pitchFamily="65" charset="-120"/>
                <a:ea typeface="標楷體" panose="03000509000000000000" pitchFamily="65" charset="-120"/>
              </a:rPr>
              <a:t>1309</a:t>
            </a:r>
            <a:r>
              <a:rPr lang="zh-TW" altLang="en-US" sz="2000" dirty="0">
                <a:latin typeface="標楷體" panose="03000509000000000000" pitchFamily="65" charset="-120"/>
                <a:ea typeface="標楷體" panose="03000509000000000000" pitchFamily="65" charset="-120"/>
              </a:rPr>
              <a:t>筆資料、</a:t>
            </a:r>
            <a:r>
              <a:rPr lang="en-US" altLang="zh-TW" sz="2000" dirty="0">
                <a:latin typeface="標楷體" panose="03000509000000000000" pitchFamily="65" charset="-120"/>
                <a:ea typeface="標楷體" panose="03000509000000000000" pitchFamily="65" charset="-120"/>
              </a:rPr>
              <a:t>12</a:t>
            </a:r>
            <a:r>
              <a:rPr lang="zh-TW" altLang="en-US" sz="2000" dirty="0">
                <a:latin typeface="標楷體" panose="03000509000000000000" pitchFamily="65" charset="-120"/>
                <a:ea typeface="標楷體" panose="03000509000000000000" pitchFamily="65" charset="-120"/>
              </a:rPr>
              <a:t>個特徵欄位，做出一致性的預測分析及模型訓練就會比較快速好理解。</a:t>
            </a:r>
          </a:p>
        </p:txBody>
      </p:sp>
    </p:spTree>
    <p:extLst>
      <p:ext uri="{BB962C8B-B14F-4D97-AF65-F5344CB8AC3E}">
        <p14:creationId xmlns:p14="http://schemas.microsoft.com/office/powerpoint/2010/main" val="2003501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AE6F4D-390D-F1B8-C7CC-4D79CE8B4026}"/>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(2).	</a:t>
            </a:r>
            <a:r>
              <a:rPr lang="zh-TW" altLang="en-US" dirty="0">
                <a:latin typeface="標楷體" panose="03000509000000000000" pitchFamily="65" charset="-120"/>
                <a:ea typeface="標楷體" panose="03000509000000000000" pitchFamily="65" charset="-120"/>
              </a:rPr>
              <a:t>生存率：</a:t>
            </a:r>
          </a:p>
        </p:txBody>
      </p:sp>
      <p:sp>
        <p:nvSpPr>
          <p:cNvPr id="3" name="內容版面配置區 2">
            <a:extLst>
              <a:ext uri="{FF2B5EF4-FFF2-40B4-BE49-F238E27FC236}">
                <a16:creationId xmlns:a16="http://schemas.microsoft.com/office/drawing/2014/main" id="{3601402E-9325-404F-A4FA-3213BEFF3F2F}"/>
              </a:ext>
            </a:extLst>
          </p:cNvPr>
          <p:cNvSpPr>
            <a:spLocks noGrp="1"/>
          </p:cNvSpPr>
          <p:nvPr>
            <p:ph sz="half" idx="1"/>
          </p:nvPr>
        </p:nvSpPr>
        <p:spPr/>
        <p:txBody>
          <a:bodyPr>
            <a:normAutofit lnSpcReduction="10000"/>
          </a:bodyPr>
          <a:lstStyle/>
          <a:p>
            <a:r>
              <a:rPr lang="zh-TW" altLang="en-US" sz="2000" dirty="0">
                <a:latin typeface="標楷體" panose="03000509000000000000" pitchFamily="65" charset="-120"/>
                <a:ea typeface="標楷體" panose="03000509000000000000" pitchFamily="65" charset="-120"/>
              </a:rPr>
              <a:t>首先，我們分析生還者與罹難者的比例是否有明顯極大的落差，比如生還者的比例僅有 </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，若資料有極大的落差時，表示存在</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數據不平衡</a:t>
            </a:r>
            <a:r>
              <a:rPr lang="en-US" altLang="zh-TW" sz="2000" dirty="0">
                <a:latin typeface="標楷體" panose="03000509000000000000" pitchFamily="65" charset="-120"/>
                <a:ea typeface="標楷體" panose="03000509000000000000" pitchFamily="65" charset="-120"/>
              </a:rPr>
              <a:t>』(Imbalanced Data)</a:t>
            </a:r>
            <a:r>
              <a:rPr lang="zh-TW" altLang="en-US" sz="2000" dirty="0">
                <a:latin typeface="標楷體" panose="03000509000000000000" pitchFamily="65" charset="-120"/>
                <a:ea typeface="標楷體" panose="03000509000000000000" pitchFamily="65" charset="-120"/>
              </a:rPr>
              <a:t>的問題，則後續需用特別的方法對資料進行抽樣。 接下來，我們分別觀察性別</a:t>
            </a:r>
            <a:r>
              <a:rPr lang="en-US" altLang="zh-TW" sz="2000" dirty="0">
                <a:latin typeface="標楷體" panose="03000509000000000000" pitchFamily="65" charset="-120"/>
                <a:ea typeface="標楷體" panose="03000509000000000000" pitchFamily="65" charset="-120"/>
              </a:rPr>
              <a:t>(Sex)</a:t>
            </a:r>
            <a:r>
              <a:rPr lang="zh-TW" altLang="en-US" sz="2000" dirty="0">
                <a:latin typeface="標楷體" panose="03000509000000000000" pitchFamily="65" charset="-120"/>
                <a:ea typeface="標楷體" panose="03000509000000000000" pitchFamily="65" charset="-120"/>
              </a:rPr>
              <a:t>、票務艙</a:t>
            </a:r>
            <a:r>
              <a:rPr lang="en-US" altLang="zh-TW" sz="2000" dirty="0">
                <a:latin typeface="標楷體" panose="03000509000000000000" pitchFamily="65" charset="-120"/>
                <a:ea typeface="標楷體" panose="03000509000000000000" pitchFamily="65" charset="-120"/>
              </a:rPr>
              <a:t>(</a:t>
            </a:r>
            <a:r>
              <a:rPr lang="en-US" altLang="zh-TW" sz="2000" dirty="0" err="1">
                <a:latin typeface="標楷體" panose="03000509000000000000" pitchFamily="65" charset="-120"/>
                <a:ea typeface="標楷體" panose="03000509000000000000" pitchFamily="65" charset="-120"/>
              </a:rPr>
              <a:t>Pclass</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、登船港口</a:t>
            </a:r>
            <a:r>
              <a:rPr lang="en-US" altLang="zh-TW" sz="2000" dirty="0">
                <a:latin typeface="標楷體" panose="03000509000000000000" pitchFamily="65" charset="-120"/>
                <a:ea typeface="標楷體" panose="03000509000000000000" pitchFamily="65" charset="-120"/>
              </a:rPr>
              <a:t>(Embarked)</a:t>
            </a:r>
            <a:r>
              <a:rPr lang="zh-TW" altLang="en-US" sz="2000" dirty="0">
                <a:latin typeface="標楷體" panose="03000509000000000000" pitchFamily="65" charset="-120"/>
                <a:ea typeface="標楷體" panose="03000509000000000000" pitchFamily="65" charset="-120"/>
              </a:rPr>
              <a:t>、兄弟姊妹配偶人數</a:t>
            </a:r>
            <a:r>
              <a:rPr lang="en-US" altLang="zh-TW" sz="2000" dirty="0">
                <a:latin typeface="標楷體" panose="03000509000000000000" pitchFamily="65" charset="-120"/>
                <a:ea typeface="標楷體" panose="03000509000000000000" pitchFamily="65" charset="-120"/>
              </a:rPr>
              <a:t>(</a:t>
            </a:r>
            <a:r>
              <a:rPr lang="en-US" altLang="zh-TW" sz="2000" dirty="0" err="1">
                <a:latin typeface="標楷體" panose="03000509000000000000" pitchFamily="65" charset="-120"/>
                <a:ea typeface="標楷體" panose="03000509000000000000" pitchFamily="65" charset="-120"/>
              </a:rPr>
              <a:t>SibSp</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、父母子女人數</a:t>
            </a:r>
            <a:r>
              <a:rPr lang="en-US" altLang="zh-TW" sz="2000" dirty="0">
                <a:latin typeface="標楷體" panose="03000509000000000000" pitchFamily="65" charset="-120"/>
                <a:ea typeface="標楷體" panose="03000509000000000000" pitchFamily="65" charset="-120"/>
              </a:rPr>
              <a:t>(Parch)</a:t>
            </a:r>
            <a:r>
              <a:rPr lang="zh-TW" altLang="en-US" sz="2000" dirty="0">
                <a:latin typeface="標楷體" panose="03000509000000000000" pitchFamily="65" charset="-120"/>
                <a:ea typeface="標楷體" panose="03000509000000000000" pitchFamily="65" charset="-120"/>
              </a:rPr>
              <a:t>與生存率的關係。</a:t>
            </a:r>
          </a:p>
        </p:txBody>
      </p:sp>
      <p:pic>
        <p:nvPicPr>
          <p:cNvPr id="5" name="內容版面配置區 4">
            <a:extLst>
              <a:ext uri="{FF2B5EF4-FFF2-40B4-BE49-F238E27FC236}">
                <a16:creationId xmlns:a16="http://schemas.microsoft.com/office/drawing/2014/main" id="{30887ABE-A6A5-E42E-60E6-012F0ECDD476}"/>
              </a:ext>
            </a:extLst>
          </p:cNvPr>
          <p:cNvPicPr>
            <a:picLocks noGrp="1" noChangeAspect="1"/>
          </p:cNvPicPr>
          <p:nvPr>
            <p:ph sz="half" idx="2"/>
          </p:nvPr>
        </p:nvPicPr>
        <p:blipFill>
          <a:blip r:embed="rId2"/>
          <a:stretch>
            <a:fillRect/>
          </a:stretch>
        </p:blipFill>
        <p:spPr>
          <a:xfrm>
            <a:off x="6661378" y="804889"/>
            <a:ext cx="4680000" cy="4022741"/>
          </a:xfrm>
          <a:prstGeom prst="rect">
            <a:avLst/>
          </a:prstGeom>
        </p:spPr>
      </p:pic>
      <p:sp>
        <p:nvSpPr>
          <p:cNvPr id="6" name="文字方塊 5">
            <a:extLst>
              <a:ext uri="{FF2B5EF4-FFF2-40B4-BE49-F238E27FC236}">
                <a16:creationId xmlns:a16="http://schemas.microsoft.com/office/drawing/2014/main" id="{BEA6ACEF-06F5-0BD0-35C6-DC0207839713}"/>
              </a:ext>
            </a:extLst>
          </p:cNvPr>
          <p:cNvSpPr txBox="1"/>
          <p:nvPr/>
        </p:nvSpPr>
        <p:spPr>
          <a:xfrm>
            <a:off x="6252034" y="5105530"/>
            <a:ext cx="5498688" cy="707886"/>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性別：大部的男性都罹難</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僅剩約 </a:t>
            </a:r>
            <a:r>
              <a:rPr lang="en-US" altLang="zh-TW" sz="2000" dirty="0">
                <a:latin typeface="標楷體" panose="03000509000000000000" pitchFamily="65" charset="-120"/>
                <a:ea typeface="標楷體" panose="03000509000000000000" pitchFamily="65" charset="-120"/>
              </a:rPr>
              <a:t>19% </a:t>
            </a:r>
            <a:r>
              <a:rPr lang="zh-TW" altLang="en-US" sz="2000" dirty="0">
                <a:latin typeface="標楷體" panose="03000509000000000000" pitchFamily="65" charset="-120"/>
                <a:ea typeface="標楷體" panose="03000509000000000000" pitchFamily="65" charset="-120"/>
              </a:rPr>
              <a:t>存活</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，而女性則大部分都倖存</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約 </a:t>
            </a:r>
            <a:r>
              <a:rPr lang="en-US" altLang="zh-TW" sz="2000" dirty="0">
                <a:latin typeface="標楷體" panose="03000509000000000000" pitchFamily="65" charset="-120"/>
                <a:ea typeface="標楷體" panose="03000509000000000000" pitchFamily="65" charset="-120"/>
              </a:rPr>
              <a:t>74%)</a:t>
            </a:r>
            <a:r>
              <a:rPr lang="zh-TW" altLang="en-US" sz="2000"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881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E50A1F2-DF3C-F9A5-A8DF-73EF3B5F9978}"/>
              </a:ext>
            </a:extLst>
          </p:cNvPr>
          <p:cNvSpPr>
            <a:spLocks noGrp="1"/>
          </p:cNvSpPr>
          <p:nvPr>
            <p:ph sz="half" idx="1"/>
          </p:nvPr>
        </p:nvSpPr>
        <p:spPr>
          <a:xfrm>
            <a:off x="914400" y="4857416"/>
            <a:ext cx="5181600" cy="964125"/>
          </a:xfrm>
        </p:spPr>
        <p:txBody>
          <a:bodyPr>
            <a:noAutofit/>
          </a:bodyPr>
          <a:lstStyle/>
          <a:p>
            <a:r>
              <a:rPr lang="zh-TW" altLang="en-US" dirty="0">
                <a:latin typeface="標楷體" panose="03000509000000000000" pitchFamily="65" charset="-120"/>
                <a:ea typeface="標楷體" panose="03000509000000000000" pitchFamily="65" charset="-120"/>
              </a:rPr>
              <a:t>艙等：從數據中可發現頭等艙</a:t>
            </a:r>
            <a:r>
              <a:rPr lang="en-US" altLang="zh-TW"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Pclass</a:t>
            </a:r>
            <a:r>
              <a:rPr lang="en-US" altLang="zh-TW" dirty="0">
                <a:latin typeface="標楷體" panose="03000509000000000000" pitchFamily="65" charset="-120"/>
                <a:ea typeface="標楷體" panose="03000509000000000000" pitchFamily="65" charset="-120"/>
              </a:rPr>
              <a:t>=1)</a:t>
            </a:r>
            <a:r>
              <a:rPr lang="zh-TW" altLang="en-US" dirty="0">
                <a:latin typeface="標楷體" panose="03000509000000000000" pitchFamily="65" charset="-120"/>
                <a:ea typeface="標楷體" panose="03000509000000000000" pitchFamily="65" charset="-120"/>
              </a:rPr>
              <a:t>的乘客生存機率較高， 可能不論是逃生設備或是沈船訊息都最先傳到頭等艙。</a:t>
            </a:r>
          </a:p>
        </p:txBody>
      </p:sp>
      <p:pic>
        <p:nvPicPr>
          <p:cNvPr id="6" name="內容版面配置區 5">
            <a:extLst>
              <a:ext uri="{FF2B5EF4-FFF2-40B4-BE49-F238E27FC236}">
                <a16:creationId xmlns:a16="http://schemas.microsoft.com/office/drawing/2014/main" id="{9166A8B0-4BFF-ADAB-8DEE-9A6A2E1689E0}"/>
              </a:ext>
            </a:extLst>
          </p:cNvPr>
          <p:cNvPicPr>
            <a:picLocks noGrp="1" noChangeAspect="1"/>
          </p:cNvPicPr>
          <p:nvPr>
            <p:ph sz="half" idx="2"/>
          </p:nvPr>
        </p:nvPicPr>
        <p:blipFill>
          <a:blip r:embed="rId2"/>
          <a:stretch>
            <a:fillRect/>
          </a:stretch>
        </p:blipFill>
        <p:spPr>
          <a:xfrm>
            <a:off x="1165200" y="347743"/>
            <a:ext cx="4680000" cy="4204874"/>
          </a:xfrm>
          <a:prstGeom prst="rect">
            <a:avLst/>
          </a:prstGeom>
        </p:spPr>
      </p:pic>
      <p:sp>
        <p:nvSpPr>
          <p:cNvPr id="7" name="內容版面配置區 2">
            <a:extLst>
              <a:ext uri="{FF2B5EF4-FFF2-40B4-BE49-F238E27FC236}">
                <a16:creationId xmlns:a16="http://schemas.microsoft.com/office/drawing/2014/main" id="{C9D28FE5-D06A-5B31-014D-CFEC3A012BD4}"/>
              </a:ext>
            </a:extLst>
          </p:cNvPr>
          <p:cNvSpPr txBox="1">
            <a:spLocks/>
          </p:cNvSpPr>
          <p:nvPr/>
        </p:nvSpPr>
        <p:spPr>
          <a:xfrm>
            <a:off x="6575477" y="4857416"/>
            <a:ext cx="5181600" cy="26257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000" dirty="0">
                <a:latin typeface="標楷體" panose="03000509000000000000" pitchFamily="65" charset="-120"/>
                <a:ea typeface="標楷體" panose="03000509000000000000" pitchFamily="65" charset="-120"/>
              </a:rPr>
              <a:t>登船港口：依據數據顯示出來的結果為生存率以</a:t>
            </a:r>
            <a:r>
              <a:rPr lang="en-US" altLang="zh-TW" sz="2000" dirty="0">
                <a:latin typeface="標楷體" panose="03000509000000000000" pitchFamily="65" charset="-120"/>
                <a:ea typeface="標楷體" panose="03000509000000000000" pitchFamily="65" charset="-120"/>
              </a:rPr>
              <a:t>C</a:t>
            </a:r>
            <a:r>
              <a:rPr lang="zh-TW" altLang="en-US" sz="2000" dirty="0">
                <a:latin typeface="標楷體" panose="03000509000000000000" pitchFamily="65" charset="-120"/>
                <a:ea typeface="標楷體" panose="03000509000000000000" pitchFamily="65" charset="-120"/>
              </a:rPr>
              <a:t>最高。</a:t>
            </a:r>
          </a:p>
        </p:txBody>
      </p:sp>
      <p:pic>
        <p:nvPicPr>
          <p:cNvPr id="8" name="內容版面配置區 4">
            <a:extLst>
              <a:ext uri="{FF2B5EF4-FFF2-40B4-BE49-F238E27FC236}">
                <a16:creationId xmlns:a16="http://schemas.microsoft.com/office/drawing/2014/main" id="{17C8E352-DEF1-4AAE-1FBD-96D8536D1684}"/>
              </a:ext>
            </a:extLst>
          </p:cNvPr>
          <p:cNvPicPr>
            <a:picLocks noChangeAspect="1"/>
          </p:cNvPicPr>
          <p:nvPr/>
        </p:nvPicPr>
        <p:blipFill>
          <a:blip r:embed="rId3"/>
          <a:stretch>
            <a:fillRect/>
          </a:stretch>
        </p:blipFill>
        <p:spPr>
          <a:xfrm>
            <a:off x="6575477" y="387337"/>
            <a:ext cx="4680000" cy="4165280"/>
          </a:xfrm>
          <a:prstGeom prst="rect">
            <a:avLst/>
          </a:prstGeom>
        </p:spPr>
      </p:pic>
    </p:spTree>
    <p:extLst>
      <p:ext uri="{BB962C8B-B14F-4D97-AF65-F5344CB8AC3E}">
        <p14:creationId xmlns:p14="http://schemas.microsoft.com/office/powerpoint/2010/main" val="2277417640"/>
      </p:ext>
    </p:extLst>
  </p:cSld>
  <p:clrMapOvr>
    <a:masterClrMapping/>
  </p:clrMapOvr>
</p:sld>
</file>

<file path=ppt/theme/theme1.xml><?xml version="1.0" encoding="utf-8"?>
<a:theme xmlns:a="http://schemas.openxmlformats.org/drawingml/2006/main" name="圖庫">
  <a:themeElements>
    <a:clrScheme name="暖調藍色">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圖庫">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圖庫">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42</TotalTime>
  <Words>1154</Words>
  <Application>Microsoft Office PowerPoint</Application>
  <PresentationFormat>寬螢幕</PresentationFormat>
  <Paragraphs>46</Paragraphs>
  <Slides>21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21</vt:i4>
      </vt:variant>
    </vt:vector>
  </HeadingPairs>
  <TitlesOfParts>
    <vt:vector size="26" baseType="lpstr">
      <vt:lpstr>標楷體</vt:lpstr>
      <vt:lpstr>Arial</vt:lpstr>
      <vt:lpstr>Gill Sans MT</vt:lpstr>
      <vt:lpstr>Kunstler Script</vt:lpstr>
      <vt:lpstr>圖庫</vt:lpstr>
      <vt:lpstr>鐵達尼號生存預測</vt:lpstr>
      <vt:lpstr>目錄</vt:lpstr>
      <vt:lpstr>專題說明</vt:lpstr>
      <vt:lpstr>下載資料</vt:lpstr>
      <vt:lpstr>實作</vt:lpstr>
      <vt:lpstr>(1). 讀取資料合併：</vt:lpstr>
      <vt:lpstr>合併後的結果</vt:lpstr>
      <vt:lpstr>(2). 生存率：</vt:lpstr>
      <vt:lpstr>PowerPoint 簡報</vt:lpstr>
      <vt:lpstr>PowerPoint 簡報</vt:lpstr>
      <vt:lpstr>PowerPoint 簡報</vt:lpstr>
      <vt:lpstr>PowerPoint 簡報</vt:lpstr>
      <vt:lpstr>PowerPoint 簡報</vt:lpstr>
      <vt:lpstr>PowerPoint 簡報</vt:lpstr>
      <vt:lpstr>(3). 產生訓練集(Train)與測試集(Test)：</vt:lpstr>
      <vt:lpstr>PowerPoint 簡報</vt:lpstr>
      <vt:lpstr>(4).訓練模型：</vt:lpstr>
      <vt:lpstr>PowerPoint 簡報</vt:lpstr>
      <vt:lpstr>最後結果。</vt:lpstr>
      <vt:lpstr>結論</vt:lpstr>
      <vt:lpstr>ＴＨＥ　ＥＮＤ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Caesar Lonely</dc:creator>
  <cp:lastModifiedBy>Caesar Lonely</cp:lastModifiedBy>
  <cp:revision>12</cp:revision>
  <dcterms:created xsi:type="dcterms:W3CDTF">2024-07-20T02:04:57Z</dcterms:created>
  <dcterms:modified xsi:type="dcterms:W3CDTF">2024-07-20T02:54:36Z</dcterms:modified>
</cp:coreProperties>
</file>